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xml" ContentType="application/vnd.openxmlformats-officedocument.presentationml.notesSlide+xml"/>
  <Override PartName="/ppt/tags/tag2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notesSlides/notesSlide10.xml" ContentType="application/vnd.openxmlformats-officedocument.presentationml.notesSlide+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88" r:id="rId4"/>
  </p:sldMasterIdLst>
  <p:notesMasterIdLst>
    <p:notesMasterId r:id="rId124"/>
  </p:notesMasterIdLst>
  <p:handoutMasterIdLst>
    <p:handoutMasterId r:id="rId125"/>
  </p:handoutMasterIdLst>
  <p:sldIdLst>
    <p:sldId id="267" r:id="rId5"/>
    <p:sldId id="691" r:id="rId6"/>
    <p:sldId id="694" r:id="rId7"/>
    <p:sldId id="690" r:id="rId8"/>
    <p:sldId id="645" r:id="rId9"/>
    <p:sldId id="693" r:id="rId10"/>
    <p:sldId id="577" r:id="rId11"/>
    <p:sldId id="537" r:id="rId12"/>
    <p:sldId id="552" r:id="rId13"/>
    <p:sldId id="500" r:id="rId14"/>
    <p:sldId id="553" r:id="rId15"/>
    <p:sldId id="555" r:id="rId16"/>
    <p:sldId id="554" r:id="rId17"/>
    <p:sldId id="556" r:id="rId18"/>
    <p:sldId id="557" r:id="rId19"/>
    <p:sldId id="558" r:id="rId20"/>
    <p:sldId id="560" r:id="rId21"/>
    <p:sldId id="559" r:id="rId22"/>
    <p:sldId id="561" r:id="rId23"/>
    <p:sldId id="562" r:id="rId24"/>
    <p:sldId id="695" r:id="rId25"/>
    <p:sldId id="563" r:id="rId26"/>
    <p:sldId id="564" r:id="rId27"/>
    <p:sldId id="565" r:id="rId28"/>
    <p:sldId id="566" r:id="rId29"/>
    <p:sldId id="567" r:id="rId30"/>
    <p:sldId id="696" r:id="rId31"/>
    <p:sldId id="569" r:id="rId32"/>
    <p:sldId id="570" r:id="rId33"/>
    <p:sldId id="572" r:id="rId34"/>
    <p:sldId id="571" r:id="rId35"/>
    <p:sldId id="573" r:id="rId36"/>
    <p:sldId id="593" r:id="rId37"/>
    <p:sldId id="592" r:id="rId38"/>
    <p:sldId id="586" r:id="rId39"/>
    <p:sldId id="587" r:id="rId40"/>
    <p:sldId id="588" r:id="rId41"/>
    <p:sldId id="589" r:id="rId42"/>
    <p:sldId id="590" r:id="rId43"/>
    <p:sldId id="591" r:id="rId44"/>
    <p:sldId id="594" r:id="rId45"/>
    <p:sldId id="697" r:id="rId46"/>
    <p:sldId id="539" r:id="rId47"/>
    <p:sldId id="576" r:id="rId48"/>
    <p:sldId id="508" r:id="rId49"/>
    <p:sldId id="491" r:id="rId50"/>
    <p:sldId id="509" r:id="rId51"/>
    <p:sldId id="580" r:id="rId52"/>
    <p:sldId id="698" r:id="rId53"/>
    <p:sldId id="597" r:id="rId54"/>
    <p:sldId id="596" r:id="rId55"/>
    <p:sldId id="634" r:id="rId56"/>
    <p:sldId id="635" r:id="rId57"/>
    <p:sldId id="599" r:id="rId58"/>
    <p:sldId id="636" r:id="rId59"/>
    <p:sldId id="637" r:id="rId60"/>
    <p:sldId id="600" r:id="rId61"/>
    <p:sldId id="640" r:id="rId62"/>
    <p:sldId id="641" r:id="rId63"/>
    <p:sldId id="644" r:id="rId64"/>
    <p:sldId id="699" r:id="rId65"/>
    <p:sldId id="643" r:id="rId66"/>
    <p:sldId id="648" r:id="rId67"/>
    <p:sldId id="649" r:id="rId68"/>
    <p:sldId id="650" r:id="rId69"/>
    <p:sldId id="651" r:id="rId70"/>
    <p:sldId id="652" r:id="rId71"/>
    <p:sldId id="653" r:id="rId72"/>
    <p:sldId id="601" r:id="rId73"/>
    <p:sldId id="655" r:id="rId74"/>
    <p:sldId id="654" r:id="rId75"/>
    <p:sldId id="657" r:id="rId76"/>
    <p:sldId id="642" r:id="rId77"/>
    <p:sldId id="700" r:id="rId78"/>
    <p:sldId id="701" r:id="rId79"/>
    <p:sldId id="658" r:id="rId80"/>
    <p:sldId id="660" r:id="rId81"/>
    <p:sldId id="663" r:id="rId82"/>
    <p:sldId id="662" r:id="rId83"/>
    <p:sldId id="661" r:id="rId84"/>
    <p:sldId id="664" r:id="rId85"/>
    <p:sldId id="665" r:id="rId86"/>
    <p:sldId id="666" r:id="rId87"/>
    <p:sldId id="667" r:id="rId88"/>
    <p:sldId id="624" r:id="rId89"/>
    <p:sldId id="702" r:id="rId90"/>
    <p:sldId id="670" r:id="rId91"/>
    <p:sldId id="671" r:id="rId92"/>
    <p:sldId id="673" r:id="rId93"/>
    <p:sldId id="674" r:id="rId94"/>
    <p:sldId id="675" r:id="rId95"/>
    <p:sldId id="676" r:id="rId96"/>
    <p:sldId id="678" r:id="rId97"/>
    <p:sldId id="703" r:id="rId98"/>
    <p:sldId id="687" r:id="rId99"/>
    <p:sldId id="704" r:id="rId100"/>
    <p:sldId id="706" r:id="rId101"/>
    <p:sldId id="708" r:id="rId102"/>
    <p:sldId id="709" r:id="rId103"/>
    <p:sldId id="728" r:id="rId104"/>
    <p:sldId id="710" r:id="rId105"/>
    <p:sldId id="707" r:id="rId106"/>
    <p:sldId id="711" r:id="rId107"/>
    <p:sldId id="712" r:id="rId108"/>
    <p:sldId id="713" r:id="rId109"/>
    <p:sldId id="714" r:id="rId110"/>
    <p:sldId id="715" r:id="rId111"/>
    <p:sldId id="716" r:id="rId112"/>
    <p:sldId id="717" r:id="rId113"/>
    <p:sldId id="718" r:id="rId114"/>
    <p:sldId id="719" r:id="rId115"/>
    <p:sldId id="720" r:id="rId116"/>
    <p:sldId id="721" r:id="rId117"/>
    <p:sldId id="722" r:id="rId118"/>
    <p:sldId id="723" r:id="rId119"/>
    <p:sldId id="724" r:id="rId120"/>
    <p:sldId id="725" r:id="rId121"/>
    <p:sldId id="726" r:id="rId122"/>
    <p:sldId id="729" r:id="rId123"/>
  </p:sldIdLst>
  <p:sldSz cx="12192000" cy="6858000"/>
  <p:notesSz cx="6858000" cy="9144000"/>
  <p:embeddedFontLst>
    <p:embeddedFont>
      <p:font typeface="Cambria Math" panose="02040503050406030204" pitchFamily="18" charset="0"/>
      <p:regular r:id="rId126"/>
    </p:embeddedFont>
    <p:embeddedFont>
      <p:font typeface="Consolas" panose="020B0609020204030204" pitchFamily="49" charset="0"/>
      <p:regular r:id="rId127"/>
      <p:bold r:id="rId128"/>
      <p:italic r:id="rId129"/>
      <p:boldItalic r:id="rId130"/>
    </p:embeddedFont>
    <p:embeddedFont>
      <p:font typeface="GSK Precision Light" pitchFamily="2" charset="0"/>
      <p:regular r:id="rId131"/>
      <p:italic r:id="rId132"/>
    </p:embeddedFont>
  </p:embeddedFontLst>
  <p:custDataLst>
    <p:tags r:id="rId133"/>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BCC67E-F4FE-D5C3-A152-592B91730097}" name="Julia Holter" initials="JH" userId="S::julia.c.holter@gsk.com::a0e27ce8-4c8c-47f1-bea9-7dec3d6d9ca2" providerId="AD"/>
  <p188:author id="{E50325A4-BCCC-820B-1A91-AC05A689FCB6}" name="Laurence Collette" initials="LC" userId="S::laurence.x.collette@gsk.com::78964682-354e-4979-8546-47d879201fd2" providerId="AD"/>
  <p188:author id="{D318A6DE-F5CB-3031-23CB-5A1402A56717}" name="Austin Cole" initials="AC" userId="S::austin.x.cole@gsk.com::7906af69-c5e7-4b8f-96f7-78e783c9c914" providerId="AD"/>
  <p188:author id="{8F004CE5-EAD7-0698-C5A5-32083233D051}" name="Yoko Franchetti" initials="YF" userId="S::yoko.x.franchetti@gsk.com::85399b84-8587-4a68-9973-644ac739113a" providerId="AD"/>
  <p188:author id="{709D12F5-921C-25FD-72CA-D17C4E0D89E7}" name="Adetayo Kasim" initials="AK" userId="S::adetayo.s.kasim@gsk.com::d20dac31-7540-44ed-9ce8-bcae95727de6" providerId="AD"/>
  <p188:author id="{D34814F5-89CD-60D6-74C2-BDD2465D601B}" name="Thomas Ryan" initials="TR" userId="S::thomas.x.ryan@gsk.com::38f86412-f9b4-46ad-94a7-acfcd32e369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B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93" autoAdjust="0"/>
  </p:normalViewPr>
  <p:slideViewPr>
    <p:cSldViewPr snapToGrid="0">
      <p:cViewPr varScale="1">
        <p:scale>
          <a:sx n="91" d="100"/>
          <a:sy n="91" d="100"/>
        </p:scale>
        <p:origin x="426"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microsoft.com/office/2018/10/relationships/authors" Target="author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font" Target="fonts/font3.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notesMaster" Target="notesMasters/notesMaster1.xml"/><Relationship Id="rId129" Type="http://schemas.openxmlformats.org/officeDocument/2006/relationships/font" Target="fonts/font4.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5.fntdata"/><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6.fntdata"/><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font" Target="fonts/font7.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C5DC5B-BF83-D0F8-F17D-E458477D6A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CA5C446-58AD-F05A-78BC-F13AD7A39D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FE7CBA-E269-484E-BC88-4EF08BDBC0FE}" type="datetimeFigureOut">
              <a:rPr lang="en-GB" smtClean="0"/>
              <a:t>27/06/2025</a:t>
            </a:fld>
            <a:endParaRPr lang="en-GB"/>
          </a:p>
        </p:txBody>
      </p:sp>
      <p:sp>
        <p:nvSpPr>
          <p:cNvPr id="4" name="Footer Placeholder 3">
            <a:extLst>
              <a:ext uri="{FF2B5EF4-FFF2-40B4-BE49-F238E27FC236}">
                <a16:creationId xmlns:a16="http://schemas.microsoft.com/office/drawing/2014/main" id="{1BBAEC85-53EE-AA3F-A105-CB67500BDB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61DCF5B-A081-B9F4-9E5F-FDA0297F20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59F402-05D6-4C19-804E-80C8EBA9A784}" type="slidenum">
              <a:rPr lang="en-GB" smtClean="0"/>
              <a:t>‹#›</a:t>
            </a:fld>
            <a:endParaRPr lang="en-GB"/>
          </a:p>
        </p:txBody>
      </p:sp>
    </p:spTree>
    <p:extLst>
      <p:ext uri="{BB962C8B-B14F-4D97-AF65-F5344CB8AC3E}">
        <p14:creationId xmlns:p14="http://schemas.microsoft.com/office/powerpoint/2010/main" val="20826926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050A8971-52B8-4C5A-99D8-986A596F2912}" type="datetimeFigureOut">
              <a:rPr lang="en-GB" smtClean="0"/>
              <a:pPr/>
              <a:t>27/06/2025</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026B53C8-14E4-49A7-A1A5-3BF810B81EBE}" type="slidenum">
              <a:rPr lang="en-GB" smtClean="0"/>
              <a:pPr/>
              <a:t>‹#›</a:t>
            </a:fld>
            <a:endParaRPr lang="en-GB"/>
          </a:p>
        </p:txBody>
      </p:sp>
    </p:spTree>
    <p:extLst>
      <p:ext uri="{BB962C8B-B14F-4D97-AF65-F5344CB8AC3E}">
        <p14:creationId xmlns:p14="http://schemas.microsoft.com/office/powerpoint/2010/main" val="4209032733"/>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andfonline.com/doi/full/10.1080/10543406.2024.2379357?scroll=top&amp;needAccess=tru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andfonline.com/doi/full/10.1080/10543406.2024.2379357?scroll=top&amp;needAccess=tru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536F-6834-C4CA-CFBC-C04FBC7D7C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370E3-FD9C-0611-6F2A-3E96E1342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0E49B-2F63-4AF5-24E1-5C52E058268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86FE7EDB-1F6C-59AE-58D9-59FDF21BB81F}"/>
              </a:ext>
            </a:extLst>
          </p:cNvPr>
          <p:cNvSpPr>
            <a:spLocks noGrp="1"/>
          </p:cNvSpPr>
          <p:nvPr>
            <p:ph type="sldNum" sz="quarter" idx="5"/>
          </p:nvPr>
        </p:nvSpPr>
        <p:spPr/>
        <p:txBody>
          <a:bodyPr/>
          <a:lstStyle/>
          <a:p>
            <a:fld id="{026B53C8-14E4-49A7-A1A5-3BF810B81EBE}" type="slidenum">
              <a:rPr lang="en-GB" smtClean="0"/>
              <a:pPr/>
              <a:t>5</a:t>
            </a:fld>
            <a:endParaRPr lang="en-GB"/>
          </a:p>
        </p:txBody>
      </p:sp>
    </p:spTree>
    <p:extLst>
      <p:ext uri="{BB962C8B-B14F-4D97-AF65-F5344CB8AC3E}">
        <p14:creationId xmlns:p14="http://schemas.microsoft.com/office/powerpoint/2010/main" val="1905635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FDBF8-6DAC-5974-FF20-BB45CABE8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0CD846-5709-5FCA-F6F1-A6EE9BABC9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4AB9FE-D91D-5505-0498-32F06D25086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798A7D6-426C-C1CA-166B-A3853D64C4EE}"/>
              </a:ext>
            </a:extLst>
          </p:cNvPr>
          <p:cNvSpPr>
            <a:spLocks noGrp="1"/>
          </p:cNvSpPr>
          <p:nvPr>
            <p:ph type="sldNum" sz="quarter" idx="5"/>
          </p:nvPr>
        </p:nvSpPr>
        <p:spPr/>
        <p:txBody>
          <a:bodyPr/>
          <a:lstStyle/>
          <a:p>
            <a:fld id="{026B53C8-14E4-49A7-A1A5-3BF810B81EBE}" type="slidenum">
              <a:rPr lang="en-GB" smtClean="0"/>
              <a:pPr/>
              <a:t>52</a:t>
            </a:fld>
            <a:endParaRPr lang="en-GB"/>
          </a:p>
        </p:txBody>
      </p:sp>
    </p:spTree>
    <p:extLst>
      <p:ext uri="{BB962C8B-B14F-4D97-AF65-F5344CB8AC3E}">
        <p14:creationId xmlns:p14="http://schemas.microsoft.com/office/powerpoint/2010/main" val="74034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CFA9A-D0F9-4EC6-ACAF-6B21C34DB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41BA9-D2F4-183C-EE48-EAA10B8DD5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EA0CE0-0595-22A5-D8F5-B7D001C1659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DE7585D-0102-44DF-F63B-640AAD13AA78}"/>
              </a:ext>
            </a:extLst>
          </p:cNvPr>
          <p:cNvSpPr>
            <a:spLocks noGrp="1"/>
          </p:cNvSpPr>
          <p:nvPr>
            <p:ph type="sldNum" sz="quarter" idx="5"/>
          </p:nvPr>
        </p:nvSpPr>
        <p:spPr/>
        <p:txBody>
          <a:bodyPr/>
          <a:lstStyle/>
          <a:p>
            <a:fld id="{026B53C8-14E4-49A7-A1A5-3BF810B81EBE}" type="slidenum">
              <a:rPr lang="en-GB" smtClean="0"/>
              <a:pPr/>
              <a:t>53</a:t>
            </a:fld>
            <a:endParaRPr lang="en-GB"/>
          </a:p>
        </p:txBody>
      </p:sp>
    </p:spTree>
    <p:extLst>
      <p:ext uri="{BB962C8B-B14F-4D97-AF65-F5344CB8AC3E}">
        <p14:creationId xmlns:p14="http://schemas.microsoft.com/office/powerpoint/2010/main" val="4211830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primary analysis, 267 patients received treatment across seven tumor </a:t>
            </a:r>
            <a:r>
              <a:rPr lang="en-US" dirty="0" err="1"/>
              <a:t>cohorts</a:t>
            </a:r>
            <a:r>
              <a:rPr lang="en-US" dirty="0"/>
              <a:t>: endometrial, cervical, ovarian, bladder, biliary tract, pancreatic, and other.</a:t>
            </a:r>
            <a:endParaRPr lang="en-GB" dirty="0"/>
          </a:p>
        </p:txBody>
      </p:sp>
      <p:sp>
        <p:nvSpPr>
          <p:cNvPr id="4" name="Slide Number Placeholder 3"/>
          <p:cNvSpPr>
            <a:spLocks noGrp="1"/>
          </p:cNvSpPr>
          <p:nvPr>
            <p:ph type="sldNum" sz="quarter" idx="5"/>
          </p:nvPr>
        </p:nvSpPr>
        <p:spPr/>
        <p:txBody>
          <a:bodyPr/>
          <a:lstStyle/>
          <a:p>
            <a:fld id="{026B53C8-14E4-49A7-A1A5-3BF810B81EBE}" type="slidenum">
              <a:rPr lang="en-GB" smtClean="0"/>
              <a:pPr/>
              <a:t>57</a:t>
            </a:fld>
            <a:endParaRPr lang="en-GB"/>
          </a:p>
        </p:txBody>
      </p:sp>
    </p:spTree>
    <p:extLst>
      <p:ext uri="{BB962C8B-B14F-4D97-AF65-F5344CB8AC3E}">
        <p14:creationId xmlns:p14="http://schemas.microsoft.com/office/powerpoint/2010/main" val="3054647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B29C7-6E37-1957-9697-872F75AF7A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AC22F8-1F6D-35E2-ACC3-1F1816F51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F75FC-4435-D36D-A4D6-85DE87BA760C}"/>
              </a:ext>
            </a:extLst>
          </p:cNvPr>
          <p:cNvSpPr>
            <a:spLocks noGrp="1"/>
          </p:cNvSpPr>
          <p:nvPr>
            <p:ph type="body" idx="1"/>
          </p:nvPr>
        </p:nvSpPr>
        <p:spPr/>
        <p:txBody>
          <a:bodyPr/>
          <a:lstStyle/>
          <a:p>
            <a:r>
              <a:rPr lang="en-US" dirty="0"/>
              <a:t>t primary analysis, 267 patients received treatment across seven tumor </a:t>
            </a:r>
            <a:r>
              <a:rPr lang="en-US" dirty="0" err="1"/>
              <a:t>cohorts</a:t>
            </a:r>
            <a:r>
              <a:rPr lang="en-US" dirty="0"/>
              <a:t>: endometrial, cervical, ovarian, bladder, biliary tract, pancreatic, and other.</a:t>
            </a:r>
            <a:endParaRPr lang="en-GB" dirty="0"/>
          </a:p>
        </p:txBody>
      </p:sp>
      <p:sp>
        <p:nvSpPr>
          <p:cNvPr id="4" name="Slide Number Placeholder 3">
            <a:extLst>
              <a:ext uri="{FF2B5EF4-FFF2-40B4-BE49-F238E27FC236}">
                <a16:creationId xmlns:a16="http://schemas.microsoft.com/office/drawing/2014/main" id="{6767BA2E-A411-338E-FA47-9DB543E510C7}"/>
              </a:ext>
            </a:extLst>
          </p:cNvPr>
          <p:cNvSpPr>
            <a:spLocks noGrp="1"/>
          </p:cNvSpPr>
          <p:nvPr>
            <p:ph type="sldNum" sz="quarter" idx="5"/>
          </p:nvPr>
        </p:nvSpPr>
        <p:spPr/>
        <p:txBody>
          <a:bodyPr/>
          <a:lstStyle/>
          <a:p>
            <a:fld id="{026B53C8-14E4-49A7-A1A5-3BF810B81EBE}" type="slidenum">
              <a:rPr lang="en-GB" smtClean="0"/>
              <a:pPr/>
              <a:t>58</a:t>
            </a:fld>
            <a:endParaRPr lang="en-GB"/>
          </a:p>
        </p:txBody>
      </p:sp>
    </p:spTree>
    <p:extLst>
      <p:ext uri="{BB962C8B-B14F-4D97-AF65-F5344CB8AC3E}">
        <p14:creationId xmlns:p14="http://schemas.microsoft.com/office/powerpoint/2010/main" val="312865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D95FF-7ACA-32A1-EA99-0341D5E67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6FD67E-29E5-B1A0-BDD6-4A7622A42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5A2FA-EA0F-327A-41AD-FEA76755E7C6}"/>
              </a:ext>
            </a:extLst>
          </p:cNvPr>
          <p:cNvSpPr>
            <a:spLocks noGrp="1"/>
          </p:cNvSpPr>
          <p:nvPr>
            <p:ph type="body" idx="1"/>
          </p:nvPr>
        </p:nvSpPr>
        <p:spPr/>
        <p:txBody>
          <a:bodyPr/>
          <a:lstStyle/>
          <a:p>
            <a:r>
              <a:rPr lang="en-US" dirty="0"/>
              <a:t>t primary analysis, 267 patients received treatment across seven tumor </a:t>
            </a:r>
            <a:r>
              <a:rPr lang="en-US" dirty="0" err="1"/>
              <a:t>cohorts</a:t>
            </a:r>
            <a:r>
              <a:rPr lang="en-US" dirty="0"/>
              <a:t>: endometrial, cervical, ovarian, bladder, biliary tract, pancreatic, and other.</a:t>
            </a:r>
            <a:endParaRPr lang="en-GB" dirty="0"/>
          </a:p>
        </p:txBody>
      </p:sp>
      <p:sp>
        <p:nvSpPr>
          <p:cNvPr id="4" name="Slide Number Placeholder 3">
            <a:extLst>
              <a:ext uri="{FF2B5EF4-FFF2-40B4-BE49-F238E27FC236}">
                <a16:creationId xmlns:a16="http://schemas.microsoft.com/office/drawing/2014/main" id="{A4EE2DDD-4328-C8B7-F760-BDAB731F6560}"/>
              </a:ext>
            </a:extLst>
          </p:cNvPr>
          <p:cNvSpPr>
            <a:spLocks noGrp="1"/>
          </p:cNvSpPr>
          <p:nvPr>
            <p:ph type="sldNum" sz="quarter" idx="5"/>
          </p:nvPr>
        </p:nvSpPr>
        <p:spPr/>
        <p:txBody>
          <a:bodyPr/>
          <a:lstStyle/>
          <a:p>
            <a:fld id="{026B53C8-14E4-49A7-A1A5-3BF810B81EBE}" type="slidenum">
              <a:rPr lang="en-GB" smtClean="0"/>
              <a:pPr/>
              <a:t>59</a:t>
            </a:fld>
            <a:endParaRPr lang="en-GB"/>
          </a:p>
        </p:txBody>
      </p:sp>
    </p:spTree>
    <p:extLst>
      <p:ext uri="{BB962C8B-B14F-4D97-AF65-F5344CB8AC3E}">
        <p14:creationId xmlns:p14="http://schemas.microsoft.com/office/powerpoint/2010/main" val="1402583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FC518-F259-4FB1-ABC5-05E3FDD7A7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ACBFAF-3C0D-59C4-6C05-24BBD2684E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35DA6-9344-F28F-6D7F-9F6394B63D4B}"/>
              </a:ext>
            </a:extLst>
          </p:cNvPr>
          <p:cNvSpPr>
            <a:spLocks noGrp="1"/>
          </p:cNvSpPr>
          <p:nvPr>
            <p:ph type="body" idx="1"/>
          </p:nvPr>
        </p:nvSpPr>
        <p:spPr/>
        <p:txBody>
          <a:bodyPr/>
          <a:lstStyle/>
          <a:p>
            <a:r>
              <a:rPr lang="en-US" dirty="0"/>
              <a:t>t primary analysis, 267 patients received treatment across seven tumor </a:t>
            </a:r>
            <a:r>
              <a:rPr lang="en-US" dirty="0" err="1"/>
              <a:t>cohorts</a:t>
            </a:r>
            <a:r>
              <a:rPr lang="en-US" dirty="0"/>
              <a:t>: endometrial, cervical, ovarian, bladder, biliary tract, pancreatic, and other.</a:t>
            </a:r>
            <a:endParaRPr lang="en-GB" dirty="0"/>
          </a:p>
        </p:txBody>
      </p:sp>
      <p:sp>
        <p:nvSpPr>
          <p:cNvPr id="4" name="Slide Number Placeholder 3">
            <a:extLst>
              <a:ext uri="{FF2B5EF4-FFF2-40B4-BE49-F238E27FC236}">
                <a16:creationId xmlns:a16="http://schemas.microsoft.com/office/drawing/2014/main" id="{AD60E008-9DFB-4ED0-1143-9C2519B55F69}"/>
              </a:ext>
            </a:extLst>
          </p:cNvPr>
          <p:cNvSpPr>
            <a:spLocks noGrp="1"/>
          </p:cNvSpPr>
          <p:nvPr>
            <p:ph type="sldNum" sz="quarter" idx="5"/>
          </p:nvPr>
        </p:nvSpPr>
        <p:spPr/>
        <p:txBody>
          <a:bodyPr/>
          <a:lstStyle/>
          <a:p>
            <a:fld id="{026B53C8-14E4-49A7-A1A5-3BF810B81EBE}" type="slidenum">
              <a:rPr lang="en-GB" smtClean="0"/>
              <a:pPr/>
              <a:t>60</a:t>
            </a:fld>
            <a:endParaRPr lang="en-GB"/>
          </a:p>
        </p:txBody>
      </p:sp>
    </p:spTree>
    <p:extLst>
      <p:ext uri="{BB962C8B-B14F-4D97-AF65-F5344CB8AC3E}">
        <p14:creationId xmlns:p14="http://schemas.microsoft.com/office/powerpoint/2010/main" val="130481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E20C5-DA89-FAF2-4482-F073DAF7A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1ACC8-BBCA-0F3A-8B5C-9CDA4028DA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90B9C7-D412-4520-9F90-9EB052A7251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195F180-7841-5B31-B3B2-FE830ECFC028}"/>
              </a:ext>
            </a:extLst>
          </p:cNvPr>
          <p:cNvSpPr>
            <a:spLocks noGrp="1"/>
          </p:cNvSpPr>
          <p:nvPr>
            <p:ph type="sldNum" sz="quarter" idx="5"/>
          </p:nvPr>
        </p:nvSpPr>
        <p:spPr/>
        <p:txBody>
          <a:bodyPr/>
          <a:lstStyle/>
          <a:p>
            <a:fld id="{026B53C8-14E4-49A7-A1A5-3BF810B81EBE}" type="slidenum">
              <a:rPr lang="en-GB" smtClean="0"/>
              <a:pPr/>
              <a:t>6</a:t>
            </a:fld>
            <a:endParaRPr lang="en-GB"/>
          </a:p>
        </p:txBody>
      </p:sp>
    </p:spTree>
    <p:extLst>
      <p:ext uri="{BB962C8B-B14F-4D97-AF65-F5344CB8AC3E}">
        <p14:creationId xmlns:p14="http://schemas.microsoft.com/office/powerpoint/2010/main" val="2610843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266C0-FF65-3E23-4CE7-13E0B0CD4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72EAAE-902A-A791-0BD3-F65FCEBE2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EF06B-5F48-1F61-4019-F51729D84B5B}"/>
              </a:ext>
            </a:extLst>
          </p:cNvPr>
          <p:cNvSpPr>
            <a:spLocks noGrp="1"/>
          </p:cNvSpPr>
          <p:nvPr>
            <p:ph type="body" idx="1"/>
          </p:nvPr>
        </p:nvSpPr>
        <p:spPr/>
        <p:txBody>
          <a:bodyPr/>
          <a:lstStyle/>
          <a:p>
            <a:pPr marL="342900" indent="-342900">
              <a:spcBef>
                <a:spcPts val="300"/>
              </a:spcBef>
              <a:spcAft>
                <a:spcPts val="300"/>
              </a:spcAft>
              <a:buFont typeface="Arial,Sans-Serif"/>
              <a:buChar char="•"/>
            </a:pPr>
            <a:endParaRPr lang="en-US"/>
          </a:p>
        </p:txBody>
      </p:sp>
      <p:sp>
        <p:nvSpPr>
          <p:cNvPr id="4" name="Slide Number Placeholder 3">
            <a:extLst>
              <a:ext uri="{FF2B5EF4-FFF2-40B4-BE49-F238E27FC236}">
                <a16:creationId xmlns:a16="http://schemas.microsoft.com/office/drawing/2014/main" id="{B7EA2FFD-06E2-6958-8107-FBE9271D1FF6}"/>
              </a:ext>
            </a:extLst>
          </p:cNvPr>
          <p:cNvSpPr>
            <a:spLocks noGrp="1"/>
          </p:cNvSpPr>
          <p:nvPr>
            <p:ph type="sldNum" sz="quarter" idx="5"/>
          </p:nvPr>
        </p:nvSpPr>
        <p:spPr/>
        <p:txBody>
          <a:bodyPr/>
          <a:lstStyle/>
          <a:p>
            <a:fld id="{026B53C8-14E4-49A7-A1A5-3BF810B81EBE}" type="slidenum">
              <a:rPr lang="en-GB" smtClean="0"/>
              <a:pPr/>
              <a:t>7</a:t>
            </a:fld>
            <a:endParaRPr lang="en-GB"/>
          </a:p>
        </p:txBody>
      </p:sp>
    </p:spTree>
    <p:extLst>
      <p:ext uri="{BB962C8B-B14F-4D97-AF65-F5344CB8AC3E}">
        <p14:creationId xmlns:p14="http://schemas.microsoft.com/office/powerpoint/2010/main" val="2059521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9BAC5-BCC7-FA88-43D6-1E7A41E370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290FB-D81D-E3CF-D4C2-C91CC25F1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D1FC1-B2AA-A3A8-9454-E4854EB542E3}"/>
              </a:ext>
            </a:extLst>
          </p:cNvPr>
          <p:cNvSpPr>
            <a:spLocks noGrp="1"/>
          </p:cNvSpPr>
          <p:nvPr>
            <p:ph type="body" idx="1"/>
          </p:nvPr>
        </p:nvSpPr>
        <p:spPr/>
        <p:txBody>
          <a:bodyPr/>
          <a:lstStyle/>
          <a:p>
            <a:pPr marL="342900" indent="-342900">
              <a:spcBef>
                <a:spcPts val="300"/>
              </a:spcBef>
              <a:spcAft>
                <a:spcPts val="300"/>
              </a:spcAft>
              <a:buFont typeface="Arial,Sans-Serif"/>
              <a:buChar char="•"/>
            </a:pPr>
            <a:r>
              <a:rPr lang="en-US" dirty="0"/>
              <a:t>Anti-cancer drugs with cytotoxic, highly immunosuppressive or immunogenic </a:t>
            </a:r>
            <a:r>
              <a:rPr lang="en-US" dirty="0" err="1"/>
              <a:t>mecahnisms</a:t>
            </a:r>
            <a:r>
              <a:rPr lang="en-US" dirty="0"/>
              <a:t> of action are typically associated with non </a:t>
            </a:r>
            <a:r>
              <a:rPr lang="en-US" dirty="0" err="1"/>
              <a:t>neligible</a:t>
            </a:r>
            <a:r>
              <a:rPr lang="en-US" dirty="0"/>
              <a:t> risk of toxicity</a:t>
            </a:r>
          </a:p>
          <a:p>
            <a:pPr marL="342900" indent="-342900">
              <a:spcBef>
                <a:spcPts val="300"/>
              </a:spcBef>
              <a:spcAft>
                <a:spcPts val="300"/>
              </a:spcAft>
              <a:buFont typeface="Arial,Sans-Serif"/>
              <a:buChar char="•"/>
            </a:pPr>
            <a:r>
              <a:rPr lang="en-US" dirty="0"/>
              <a:t>Oncology trials have included patients with advanced, unresectable tumors for which no curative treatment option exists and that have progressed beyond standard of care treatments </a:t>
            </a:r>
          </a:p>
          <a:p>
            <a:pPr marL="342900" indent="-342900">
              <a:spcBef>
                <a:spcPts val="300"/>
              </a:spcBef>
              <a:spcAft>
                <a:spcPts val="300"/>
              </a:spcAft>
              <a:buFont typeface="Arial,Sans-Serif"/>
              <a:buChar char="•"/>
            </a:pPr>
            <a:r>
              <a:rPr lang="en-US" dirty="0"/>
              <a:t>Trials are typically not placebo controlled, single arm, open-label, starting at subtherapeutic doses, with multiple dose escalation cohorts</a:t>
            </a:r>
          </a:p>
          <a:p>
            <a:pPr marL="342900" indent="-342900">
              <a:spcBef>
                <a:spcPts val="300"/>
              </a:spcBef>
              <a:spcAft>
                <a:spcPts val="300"/>
              </a:spcAft>
              <a:buFont typeface="Arial,Sans-Serif"/>
              <a:buChar char="•"/>
            </a:pPr>
            <a:r>
              <a:rPr lang="en-US" dirty="0"/>
              <a:t>An important consideration for phase I trials in patients is to avoid unnecessary exposure to subtherapeutic doses while preserving safety and maintaining rapid escalation to a therapeutic dose range.</a:t>
            </a:r>
          </a:p>
          <a:p>
            <a:pPr marL="342900" indent="-342900">
              <a:spcBef>
                <a:spcPts val="300"/>
              </a:spcBef>
              <a:spcAft>
                <a:spcPts val="300"/>
              </a:spcAft>
              <a:buFont typeface="Arial,Sans-Serif"/>
              <a:buChar char="•"/>
            </a:pPr>
            <a:endParaRPr lang="en-US" dirty="0"/>
          </a:p>
          <a:p>
            <a:pPr marL="342900" indent="-342900">
              <a:spcBef>
                <a:spcPts val="300"/>
              </a:spcBef>
              <a:spcAft>
                <a:spcPts val="300"/>
              </a:spcAft>
              <a:buFont typeface="Arial,Sans-Serif"/>
              <a:buChar char="•"/>
            </a:pPr>
            <a:endParaRPr lang="en-US" dirty="0"/>
          </a:p>
          <a:p>
            <a:pPr marL="342900" indent="-342900">
              <a:spcBef>
                <a:spcPts val="300"/>
              </a:spcBef>
              <a:spcAft>
                <a:spcPts val="300"/>
              </a:spcAft>
              <a:buFont typeface="Arial,Sans-Serif"/>
              <a:buChar char="•"/>
            </a:pPr>
            <a:endParaRPr lang="en-US" dirty="0"/>
          </a:p>
          <a:p>
            <a:pPr marL="342900" indent="-342900">
              <a:spcBef>
                <a:spcPts val="300"/>
              </a:spcBef>
              <a:spcAft>
                <a:spcPts val="300"/>
              </a:spcAft>
              <a:buFont typeface="Arial,Sans-Serif"/>
              <a:buChar char="•"/>
            </a:pPr>
            <a:r>
              <a:rPr lang="en-US" dirty="0"/>
              <a:t>The focus on DLT and MTD in FIH dose escalation trials reflects the empirical observation that certain level of toxicity is inevitable or even necessary for the tumor-killing activities of non-specific cytotoxic agents, such as alkylating agent or specific small molecular enzyme inhibitors, to manifest (Takimoto </a:t>
            </a:r>
            <a:r>
              <a:rPr lang="en-US" dirty="0">
                <a:hlinkClick r:id="rId3"/>
              </a:rPr>
              <a:t>Citation2009</a:t>
            </a:r>
            <a:r>
              <a:rPr lang="en-US" dirty="0"/>
              <a:t>). In the fast-paced early R&amp;D cycle, therefore, the quickly emerging DLT can serve as semi-surrogate for potential efficacy signal which would otherwise take much longer to emerge. Once MTD is identified, a dose expansion cohort with larger sample size will be opened to further assess the safety and efficacy of the selected dose, leading to a Go/No-Go decision toward potential registrational path. Yet, 3 + 3 design lacks necessary statistical properties to identify the MTD dose with specific target DLT rate and often lead to early halt of dose escalation at non-efficacious level.</a:t>
            </a:r>
          </a:p>
          <a:p>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47A0295F-A577-8C1F-F176-9791AE70B6BC}"/>
              </a:ext>
            </a:extLst>
          </p:cNvPr>
          <p:cNvSpPr>
            <a:spLocks noGrp="1"/>
          </p:cNvSpPr>
          <p:nvPr>
            <p:ph type="sldNum" sz="quarter" idx="5"/>
          </p:nvPr>
        </p:nvSpPr>
        <p:spPr/>
        <p:txBody>
          <a:bodyPr/>
          <a:lstStyle/>
          <a:p>
            <a:fld id="{026B53C8-14E4-49A7-A1A5-3BF810B81EBE}" type="slidenum">
              <a:rPr lang="en-GB" smtClean="0"/>
              <a:pPr/>
              <a:t>8</a:t>
            </a:fld>
            <a:endParaRPr lang="en-GB"/>
          </a:p>
        </p:txBody>
      </p:sp>
    </p:spTree>
    <p:extLst>
      <p:ext uri="{BB962C8B-B14F-4D97-AF65-F5344CB8AC3E}">
        <p14:creationId xmlns:p14="http://schemas.microsoft.com/office/powerpoint/2010/main" val="403359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F360E-1A34-2E65-A351-0605A517D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F2FBE7-3C81-E6CD-923F-9AE24DCCE3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47A29-4CA8-712E-6DA6-B07625DFB31C}"/>
              </a:ext>
            </a:extLst>
          </p:cNvPr>
          <p:cNvSpPr>
            <a:spLocks noGrp="1"/>
          </p:cNvSpPr>
          <p:nvPr>
            <p:ph type="body" idx="1"/>
          </p:nvPr>
        </p:nvSpPr>
        <p:spPr/>
        <p:txBody>
          <a:bodyPr/>
          <a:lstStyle/>
          <a:p>
            <a:pPr marL="342900" indent="-342900">
              <a:spcBef>
                <a:spcPts val="300"/>
              </a:spcBef>
              <a:spcAft>
                <a:spcPts val="300"/>
              </a:spcAft>
              <a:buFont typeface="Arial,Sans-Serif"/>
              <a:buChar char="•"/>
            </a:pPr>
            <a:r>
              <a:rPr lang="en-US"/>
              <a:t>Anti-cancer drugs with cytotoxic, highly immunosuppressive or immunogenic mecahnisms of action are typically associated with non neligible risk of toxicity</a:t>
            </a:r>
          </a:p>
          <a:p>
            <a:pPr marL="342900" indent="-342900">
              <a:spcBef>
                <a:spcPts val="300"/>
              </a:spcBef>
              <a:spcAft>
                <a:spcPts val="300"/>
              </a:spcAft>
              <a:buFont typeface="Arial,Sans-Serif"/>
              <a:buChar char="•"/>
            </a:pPr>
            <a:r>
              <a:rPr lang="en-US"/>
              <a:t>Oncology trials have included patients with advanced, unresectable tumors for which no curative treatment option exists and that have progressed beyond standard of care treatments </a:t>
            </a:r>
          </a:p>
          <a:p>
            <a:pPr marL="342900" indent="-342900">
              <a:spcBef>
                <a:spcPts val="300"/>
              </a:spcBef>
              <a:spcAft>
                <a:spcPts val="300"/>
              </a:spcAft>
              <a:buFont typeface="Arial,Sans-Serif"/>
              <a:buChar char="•"/>
            </a:pPr>
            <a:r>
              <a:rPr lang="en-US"/>
              <a:t>Trials are typically not placebo controlled, single arm, open-label, starting at subtherapeutic doses, with multiple dose escalation cohorts</a:t>
            </a:r>
          </a:p>
          <a:p>
            <a:pPr marL="342900" indent="-342900">
              <a:spcBef>
                <a:spcPts val="300"/>
              </a:spcBef>
              <a:spcAft>
                <a:spcPts val="300"/>
              </a:spcAft>
              <a:buFont typeface="Arial,Sans-Serif"/>
              <a:buChar char="•"/>
            </a:pPr>
            <a:r>
              <a:rPr lang="en-US"/>
              <a:t>An important consideration for phase I trials in patients is to avoid unnecessary exposure to subtherapeutic doses while preserving safety and maintaining rapid escalation to a therapeutic dose range.</a:t>
            </a:r>
          </a:p>
          <a:p>
            <a:pPr marL="342900" indent="-342900">
              <a:spcBef>
                <a:spcPts val="300"/>
              </a:spcBef>
              <a:spcAft>
                <a:spcPts val="300"/>
              </a:spcAft>
              <a:buFont typeface="Arial,Sans-Serif"/>
              <a:buChar char="•"/>
            </a:pPr>
            <a:endParaRPr lang="en-US"/>
          </a:p>
          <a:p>
            <a:pPr marL="342900" indent="-342900">
              <a:spcBef>
                <a:spcPts val="300"/>
              </a:spcBef>
              <a:spcAft>
                <a:spcPts val="300"/>
              </a:spcAft>
              <a:buFont typeface="Arial,Sans-Serif"/>
              <a:buChar char="•"/>
            </a:pPr>
            <a:endParaRPr lang="en-US"/>
          </a:p>
          <a:p>
            <a:pPr marL="342900" indent="-342900">
              <a:spcBef>
                <a:spcPts val="300"/>
              </a:spcBef>
              <a:spcAft>
                <a:spcPts val="300"/>
              </a:spcAft>
              <a:buFont typeface="Arial,Sans-Serif"/>
              <a:buChar char="•"/>
            </a:pPr>
            <a:endParaRPr lang="en-US"/>
          </a:p>
          <a:p>
            <a:pPr marL="342900" indent="-342900">
              <a:spcBef>
                <a:spcPts val="300"/>
              </a:spcBef>
              <a:spcAft>
                <a:spcPts val="300"/>
              </a:spcAft>
              <a:buFont typeface="Arial,Sans-Serif"/>
              <a:buChar char="•"/>
            </a:pPr>
            <a:r>
              <a:rPr lang="en-US"/>
              <a:t>The focus on DLT and MTD in FIH dose escalation trials reflects the empirical observation that certain level of toxicity is inevitable or even necessary for the tumor-killing activities of non-specific cytotoxic agents, such as alkylating agent or specific small molecular enzyme inhibitors, to manifest (Takimoto </a:t>
            </a:r>
            <a:r>
              <a:rPr lang="en-US">
                <a:hlinkClick r:id="rId3"/>
              </a:rPr>
              <a:t>Citation2009</a:t>
            </a:r>
            <a:r>
              <a:rPr lang="en-US"/>
              <a:t>). In the fast-paced early R&amp;D cycle, therefore, the quickly emerging DLT can serve as semi-surrogate for potential efficacy signal which would otherwise take much longer to emerge. Once MTD is identified, a dose expansion cohort with larger sample size will be opened to further assess the safety and efficacy of the selected dose, leading to a Go/No-Go decision toward potential registrational path. Yet, 3 + 3 design lacks necessary statistical properties to identify the MTD dose with specific target DLT rate and often lead to early halt of dose escalation at non-efficacious level.</a:t>
            </a:r>
          </a:p>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FB79317C-3672-C5D1-DA89-61CB669FB13B}"/>
              </a:ext>
            </a:extLst>
          </p:cNvPr>
          <p:cNvSpPr>
            <a:spLocks noGrp="1"/>
          </p:cNvSpPr>
          <p:nvPr>
            <p:ph type="sldNum" sz="quarter" idx="5"/>
          </p:nvPr>
        </p:nvSpPr>
        <p:spPr/>
        <p:txBody>
          <a:bodyPr/>
          <a:lstStyle/>
          <a:p>
            <a:fld id="{026B53C8-14E4-49A7-A1A5-3BF810B81EBE}" type="slidenum">
              <a:rPr lang="en-GB" smtClean="0"/>
              <a:pPr/>
              <a:t>9</a:t>
            </a:fld>
            <a:endParaRPr lang="en-GB"/>
          </a:p>
        </p:txBody>
      </p:sp>
    </p:spTree>
    <p:extLst>
      <p:ext uri="{BB962C8B-B14F-4D97-AF65-F5344CB8AC3E}">
        <p14:creationId xmlns:p14="http://schemas.microsoft.com/office/powerpoint/2010/main" val="211694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6B53C8-14E4-49A7-A1A5-3BF810B81EBE}" type="slidenum">
              <a:rPr lang="en-GB" smtClean="0"/>
              <a:pPr/>
              <a:t>33</a:t>
            </a:fld>
            <a:endParaRPr lang="en-GB"/>
          </a:p>
        </p:txBody>
      </p:sp>
    </p:spTree>
    <p:extLst>
      <p:ext uri="{BB962C8B-B14F-4D97-AF65-F5344CB8AC3E}">
        <p14:creationId xmlns:p14="http://schemas.microsoft.com/office/powerpoint/2010/main" val="359463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88F97-B775-29DE-0B8D-4DBCB5D14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19741-E990-5B04-94C1-A888DF2C8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339EE-A248-7C07-ADFB-6E39ACED03C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6464D34-72AF-22F8-8CED-CF894DB235D7}"/>
              </a:ext>
            </a:extLst>
          </p:cNvPr>
          <p:cNvSpPr>
            <a:spLocks noGrp="1"/>
          </p:cNvSpPr>
          <p:nvPr>
            <p:ph type="sldNum" sz="quarter" idx="5"/>
          </p:nvPr>
        </p:nvSpPr>
        <p:spPr/>
        <p:txBody>
          <a:bodyPr/>
          <a:lstStyle/>
          <a:p>
            <a:fld id="{026B53C8-14E4-49A7-A1A5-3BF810B81EBE}" type="slidenum">
              <a:rPr lang="en-GB" smtClean="0"/>
              <a:pPr/>
              <a:t>43</a:t>
            </a:fld>
            <a:endParaRPr lang="en-GB"/>
          </a:p>
        </p:txBody>
      </p:sp>
    </p:spTree>
    <p:extLst>
      <p:ext uri="{BB962C8B-B14F-4D97-AF65-F5344CB8AC3E}">
        <p14:creationId xmlns:p14="http://schemas.microsoft.com/office/powerpoint/2010/main" val="3155384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4CDDD-366C-D3DE-B44A-A4A8FB6F3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031A0-8052-DCBB-C965-30E828450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AFF41-9826-2C46-9FA0-0C378B329A8A}"/>
              </a:ext>
            </a:extLst>
          </p:cNvPr>
          <p:cNvSpPr>
            <a:spLocks noGrp="1"/>
          </p:cNvSpPr>
          <p:nvPr>
            <p:ph type="body" idx="1"/>
          </p:nvPr>
        </p:nvSpPr>
        <p:spPr/>
        <p:txBody>
          <a:bodyPr/>
          <a:lstStyle/>
          <a:p>
            <a:r>
              <a:rPr lang="af-ZA"/>
              <a:t>Both publications from Dept of hematology univeristy of Beijing – would be intersting to see if those doing CART in companies used this</a:t>
            </a:r>
            <a:endParaRPr lang="fr-BE"/>
          </a:p>
        </p:txBody>
      </p:sp>
      <p:sp>
        <p:nvSpPr>
          <p:cNvPr id="4" name="Slide Number Placeholder 3">
            <a:extLst>
              <a:ext uri="{FF2B5EF4-FFF2-40B4-BE49-F238E27FC236}">
                <a16:creationId xmlns:a16="http://schemas.microsoft.com/office/drawing/2014/main" id="{A370BE00-2928-903D-060B-2271D087EC6D}"/>
              </a:ext>
            </a:extLst>
          </p:cNvPr>
          <p:cNvSpPr>
            <a:spLocks noGrp="1"/>
          </p:cNvSpPr>
          <p:nvPr>
            <p:ph type="sldNum" sz="quarter" idx="5"/>
          </p:nvPr>
        </p:nvSpPr>
        <p:spPr/>
        <p:txBody>
          <a:bodyPr/>
          <a:lstStyle/>
          <a:p>
            <a:fld id="{026B53C8-14E4-49A7-A1A5-3BF810B81EBE}" type="slidenum">
              <a:rPr lang="en-GB" smtClean="0"/>
              <a:pPr/>
              <a:t>48</a:t>
            </a:fld>
            <a:endParaRPr lang="en-GB"/>
          </a:p>
        </p:txBody>
      </p:sp>
    </p:spTree>
    <p:extLst>
      <p:ext uri="{BB962C8B-B14F-4D97-AF65-F5344CB8AC3E}">
        <p14:creationId xmlns:p14="http://schemas.microsoft.com/office/powerpoint/2010/main" val="2123039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3B5E2-D3CE-A823-F8EE-FA7231EF8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35FBE-3DB3-C9C7-7B32-615CB808A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A726E2-8D4B-5F91-BA16-F87DDCFD635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5C7E627-E25C-FD3D-FBF6-BD8E57AC1456}"/>
              </a:ext>
            </a:extLst>
          </p:cNvPr>
          <p:cNvSpPr>
            <a:spLocks noGrp="1"/>
          </p:cNvSpPr>
          <p:nvPr>
            <p:ph type="sldNum" sz="quarter" idx="5"/>
          </p:nvPr>
        </p:nvSpPr>
        <p:spPr/>
        <p:txBody>
          <a:bodyPr/>
          <a:lstStyle/>
          <a:p>
            <a:fld id="{026B53C8-14E4-49A7-A1A5-3BF810B81EBE}" type="slidenum">
              <a:rPr lang="en-GB" smtClean="0"/>
              <a:pPr/>
              <a:t>51</a:t>
            </a:fld>
            <a:endParaRPr lang="en-GB"/>
          </a:p>
        </p:txBody>
      </p:sp>
    </p:spTree>
    <p:extLst>
      <p:ext uri="{BB962C8B-B14F-4D97-AF65-F5344CB8AC3E}">
        <p14:creationId xmlns:p14="http://schemas.microsoft.com/office/powerpoint/2010/main" val="183408253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emf"/><Relationship Id="rId5" Type="http://schemas.openxmlformats.org/officeDocument/2006/relationships/oleObject" Target="../embeddings/oleObject2.bin"/><Relationship Id="rId10"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Master" Target="../slideMasters/slideMaster1.xml"/><Relationship Id="rId7" Type="http://schemas.openxmlformats.org/officeDocument/2006/relationships/image" Target="../media/image9.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1.xml"/><Relationship Id="rId7" Type="http://schemas.openxmlformats.org/officeDocument/2006/relationships/image" Target="../media/image11.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image" Target="../media/image14.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892896-0027-443A-D01E-0CE282B3A5CC}"/>
              </a:ext>
            </a:extLst>
          </p:cNvPr>
          <p:cNvGraphicFramePr>
            <a:graphicFrameLocks noChangeAspect="1"/>
          </p:cNvGraphicFramePr>
          <p:nvPr>
            <p:custDataLst>
              <p:tags r:id="rId1"/>
            </p:custDataLst>
            <p:extLst>
              <p:ext uri="{D42A27DB-BD31-4B8C-83A1-F6EECF244321}">
                <p14:modId xmlns:p14="http://schemas.microsoft.com/office/powerpoint/2010/main" val="869136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C2892896-0027-443A-D01E-0CE282B3A5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9" name="Freeform: Shape 38">
            <a:extLst>
              <a:ext uri="{FF2B5EF4-FFF2-40B4-BE49-F238E27FC236}">
                <a16:creationId xmlns:a16="http://schemas.microsoft.com/office/drawing/2014/main" id="{8ADD59A9-81EE-0DF4-BF97-645E59790906}"/>
              </a:ext>
            </a:extLst>
          </p:cNvPr>
          <p:cNvSpPr>
            <a:spLocks/>
          </p:cNvSpPr>
          <p:nvPr/>
        </p:nvSpPr>
        <p:spPr bwMode="auto">
          <a:xfrm>
            <a:off x="0" y="0"/>
            <a:ext cx="12192000" cy="3382710"/>
          </a:xfrm>
          <a:custGeom>
            <a:avLst/>
            <a:gdLst>
              <a:gd name="connsiteX0" fmla="*/ 0 w 12192000"/>
              <a:gd name="connsiteY0" fmla="*/ 0 h 3382710"/>
              <a:gd name="connsiteX1" fmla="*/ 12192000 w 12192000"/>
              <a:gd name="connsiteY1" fmla="*/ 0 h 3382710"/>
              <a:gd name="connsiteX2" fmla="*/ 12192000 w 12192000"/>
              <a:gd name="connsiteY2" fmla="*/ 2525484 h 3382710"/>
              <a:gd name="connsiteX3" fmla="*/ 10930890 w 12192000"/>
              <a:gd name="connsiteY3" fmla="*/ 2525484 h 3382710"/>
              <a:gd name="connsiteX4" fmla="*/ 8755659 w 12192000"/>
              <a:gd name="connsiteY4" fmla="*/ 2525484 h 3382710"/>
              <a:gd name="connsiteX5" fmla="*/ 7004114 w 12192000"/>
              <a:gd name="connsiteY5" fmla="*/ 2525484 h 3382710"/>
              <a:gd name="connsiteX6" fmla="*/ 6113526 w 12192000"/>
              <a:gd name="connsiteY6" fmla="*/ 3366922 h 3382710"/>
              <a:gd name="connsiteX7" fmla="*/ 6078476 w 12192000"/>
              <a:gd name="connsiteY7" fmla="*/ 3366922 h 3382710"/>
              <a:gd name="connsiteX8" fmla="*/ 5187887 w 12192000"/>
              <a:gd name="connsiteY8" fmla="*/ 2525484 h 3382710"/>
              <a:gd name="connsiteX9" fmla="*/ 3436341 w 12192000"/>
              <a:gd name="connsiteY9" fmla="*/ 2525484 h 3382710"/>
              <a:gd name="connsiteX10" fmla="*/ 1261112 w 12192000"/>
              <a:gd name="connsiteY10" fmla="*/ 2525484 h 3382710"/>
              <a:gd name="connsiteX11" fmla="*/ 0 w 12192000"/>
              <a:gd name="connsiteY11" fmla="*/ 2525484 h 338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382710">
                <a:moveTo>
                  <a:pt x="0" y="0"/>
                </a:moveTo>
                <a:lnTo>
                  <a:pt x="12192000" y="0"/>
                </a:lnTo>
                <a:lnTo>
                  <a:pt x="12192000" y="2525484"/>
                </a:lnTo>
                <a:lnTo>
                  <a:pt x="10930890" y="2525484"/>
                </a:lnTo>
                <a:lnTo>
                  <a:pt x="8755659" y="2525484"/>
                </a:lnTo>
                <a:lnTo>
                  <a:pt x="7004114" y="2525484"/>
                </a:lnTo>
                <a:cubicBezTo>
                  <a:pt x="6541294" y="2525484"/>
                  <a:pt x="6260783" y="2827046"/>
                  <a:pt x="6113526" y="3366922"/>
                </a:cubicBezTo>
                <a:cubicBezTo>
                  <a:pt x="6106478" y="3387973"/>
                  <a:pt x="6085525" y="3387973"/>
                  <a:pt x="6078476" y="3366922"/>
                </a:cubicBezTo>
                <a:cubicBezTo>
                  <a:pt x="5931221" y="2827046"/>
                  <a:pt x="5650707" y="2525484"/>
                  <a:pt x="5187887" y="2525484"/>
                </a:cubicBezTo>
                <a:lnTo>
                  <a:pt x="3436341" y="2525484"/>
                </a:lnTo>
                <a:lnTo>
                  <a:pt x="1261112" y="2525484"/>
                </a:lnTo>
                <a:lnTo>
                  <a:pt x="0" y="2525484"/>
                </a:lnTo>
                <a:close/>
              </a:path>
            </a:pathLst>
          </a:custGeom>
          <a:solidFill>
            <a:schemeClr val="bg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a:solidFill>
                <a:schemeClr val="tx1"/>
              </a:solidFill>
            </a:endParaRPr>
          </a:p>
        </p:txBody>
      </p:sp>
      <p:sp>
        <p:nvSpPr>
          <p:cNvPr id="17" name="Title 1"/>
          <p:cNvSpPr>
            <a:spLocks noGrp="1"/>
          </p:cNvSpPr>
          <p:nvPr>
            <p:ph type="ctrTitle" hasCustomPrompt="1"/>
          </p:nvPr>
        </p:nvSpPr>
        <p:spPr>
          <a:xfrm>
            <a:off x="520700" y="3940216"/>
            <a:ext cx="11150600" cy="548009"/>
          </a:xfrm>
          <a:prstGeom prst="rect">
            <a:avLst/>
          </a:prstGeom>
        </p:spPr>
        <p:txBody>
          <a:bodyPr vert="horz" anchor="b" anchorCtr="0">
            <a:noAutofit/>
          </a:bodyPr>
          <a:lstStyle>
            <a:lvl1pPr algn="ctr">
              <a:lnSpc>
                <a:spcPct val="100000"/>
              </a:lnSpc>
              <a:defRPr sz="3600">
                <a:solidFill>
                  <a:schemeClr val="bg1"/>
                </a:solidFill>
              </a:defRPr>
            </a:lvl1pPr>
          </a:lstStyle>
          <a:p>
            <a:r>
              <a:rPr lang="en-GB"/>
              <a:t>Click to enter presentation title</a:t>
            </a:r>
          </a:p>
        </p:txBody>
      </p:sp>
      <p:sp>
        <p:nvSpPr>
          <p:cNvPr id="20" name="Subtitle 2"/>
          <p:cNvSpPr>
            <a:spLocks noGrp="1"/>
          </p:cNvSpPr>
          <p:nvPr>
            <p:ph type="subTitle" idx="1" hasCustomPrompt="1"/>
          </p:nvPr>
        </p:nvSpPr>
        <p:spPr>
          <a:xfrm>
            <a:off x="520700" y="4502943"/>
            <a:ext cx="11150600" cy="475200"/>
          </a:xfrm>
          <a:prstGeom prst="rect">
            <a:avLst/>
          </a:prstGeom>
        </p:spPr>
        <p:txBody>
          <a:bodyPr wrap="square" lIns="0" tIns="0" rIns="0" bIns="0" anchor="t" anchorCtr="0">
            <a:noAutofit/>
          </a:bodyPr>
          <a:lstStyle>
            <a:lvl1pPr marL="0" indent="0" algn="ctr">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5" name="Rectangle 4">
            <a:extLst>
              <a:ext uri="{FF2B5EF4-FFF2-40B4-BE49-F238E27FC236}">
                <a16:creationId xmlns:a16="http://schemas.microsoft.com/office/drawing/2014/main" id="{B081E81C-A3CE-333A-79BA-25D8F93FB564}"/>
              </a:ext>
            </a:extLst>
          </p:cNvPr>
          <p:cNvSpPr/>
          <p:nvPr/>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7" name="Graphic 6">
            <a:extLst>
              <a:ext uri="{FF2B5EF4-FFF2-40B4-BE49-F238E27FC236}">
                <a16:creationId xmlns:a16="http://schemas.microsoft.com/office/drawing/2014/main" id="{8E1FA932-514A-C951-F952-F8A43667EA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94470" y="6137672"/>
            <a:ext cx="159543" cy="159543"/>
          </a:xfrm>
          <a:prstGeom prst="rect">
            <a:avLst/>
          </a:prstGeom>
        </p:spPr>
      </p:pic>
      <p:sp>
        <p:nvSpPr>
          <p:cNvPr id="9" name="Text Placeholder 8">
            <a:extLst>
              <a:ext uri="{FF2B5EF4-FFF2-40B4-BE49-F238E27FC236}">
                <a16:creationId xmlns:a16="http://schemas.microsoft.com/office/drawing/2014/main" id="{C04D693C-2F89-1D26-FDEF-3BF8AB9EE532}"/>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24" name="Picture 23" descr="Icon&#10;&#10;Description automatically generated with medium confidence">
            <a:extLst>
              <a:ext uri="{FF2B5EF4-FFF2-40B4-BE49-F238E27FC236}">
                <a16:creationId xmlns:a16="http://schemas.microsoft.com/office/drawing/2014/main" id="{40DDF016-D509-BED0-161C-B51B4CFCB42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graphicFrame>
        <p:nvGraphicFramePr>
          <p:cNvPr id="2" name="Object 1" hidden="1">
            <a:extLst>
              <a:ext uri="{FF2B5EF4-FFF2-40B4-BE49-F238E27FC236}">
                <a16:creationId xmlns:a16="http://schemas.microsoft.com/office/drawing/2014/main" id="{9BE730EF-2ADF-F2EE-3385-DFE2929A2F21}"/>
              </a:ext>
            </a:extLst>
          </p:cNvPr>
          <p:cNvGraphicFramePr>
            <a:graphicFrameLocks noChangeAspect="1"/>
          </p:cNvGraphicFramePr>
          <p:nvPr userDrawn="1">
            <p:custDataLst>
              <p:tags r:id="rId2"/>
            </p:custDataLst>
            <p:extLst>
              <p:ext uri="{D42A27DB-BD31-4B8C-83A1-F6EECF244321}">
                <p14:modId xmlns:p14="http://schemas.microsoft.com/office/powerpoint/2010/main" val="869136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2" name="Object 1" hidden="1">
                        <a:extLst>
                          <a:ext uri="{FF2B5EF4-FFF2-40B4-BE49-F238E27FC236}">
                            <a16:creationId xmlns:a16="http://schemas.microsoft.com/office/drawing/2014/main" id="{9BE730EF-2ADF-F2EE-3385-DFE2929A2F2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reeform: Shape 3">
            <a:extLst>
              <a:ext uri="{FF2B5EF4-FFF2-40B4-BE49-F238E27FC236}">
                <a16:creationId xmlns:a16="http://schemas.microsoft.com/office/drawing/2014/main" id="{868889F4-99D5-C4D7-F0A7-1D0B9BD3F930}"/>
              </a:ext>
            </a:extLst>
          </p:cNvPr>
          <p:cNvSpPr>
            <a:spLocks/>
          </p:cNvSpPr>
          <p:nvPr userDrawn="1"/>
        </p:nvSpPr>
        <p:spPr bwMode="auto">
          <a:xfrm>
            <a:off x="0" y="0"/>
            <a:ext cx="12192000" cy="3382710"/>
          </a:xfrm>
          <a:custGeom>
            <a:avLst/>
            <a:gdLst>
              <a:gd name="connsiteX0" fmla="*/ 0 w 12192000"/>
              <a:gd name="connsiteY0" fmla="*/ 0 h 3382710"/>
              <a:gd name="connsiteX1" fmla="*/ 12192000 w 12192000"/>
              <a:gd name="connsiteY1" fmla="*/ 0 h 3382710"/>
              <a:gd name="connsiteX2" fmla="*/ 12192000 w 12192000"/>
              <a:gd name="connsiteY2" fmla="*/ 2525484 h 3382710"/>
              <a:gd name="connsiteX3" fmla="*/ 10930890 w 12192000"/>
              <a:gd name="connsiteY3" fmla="*/ 2525484 h 3382710"/>
              <a:gd name="connsiteX4" fmla="*/ 8755659 w 12192000"/>
              <a:gd name="connsiteY4" fmla="*/ 2525484 h 3382710"/>
              <a:gd name="connsiteX5" fmla="*/ 7004114 w 12192000"/>
              <a:gd name="connsiteY5" fmla="*/ 2525484 h 3382710"/>
              <a:gd name="connsiteX6" fmla="*/ 6113526 w 12192000"/>
              <a:gd name="connsiteY6" fmla="*/ 3366922 h 3382710"/>
              <a:gd name="connsiteX7" fmla="*/ 6078476 w 12192000"/>
              <a:gd name="connsiteY7" fmla="*/ 3366922 h 3382710"/>
              <a:gd name="connsiteX8" fmla="*/ 5187887 w 12192000"/>
              <a:gd name="connsiteY8" fmla="*/ 2525484 h 3382710"/>
              <a:gd name="connsiteX9" fmla="*/ 3436341 w 12192000"/>
              <a:gd name="connsiteY9" fmla="*/ 2525484 h 3382710"/>
              <a:gd name="connsiteX10" fmla="*/ 1261112 w 12192000"/>
              <a:gd name="connsiteY10" fmla="*/ 2525484 h 3382710"/>
              <a:gd name="connsiteX11" fmla="*/ 0 w 12192000"/>
              <a:gd name="connsiteY11" fmla="*/ 2525484 h 338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382710">
                <a:moveTo>
                  <a:pt x="0" y="0"/>
                </a:moveTo>
                <a:lnTo>
                  <a:pt x="12192000" y="0"/>
                </a:lnTo>
                <a:lnTo>
                  <a:pt x="12192000" y="2525484"/>
                </a:lnTo>
                <a:lnTo>
                  <a:pt x="10930890" y="2525484"/>
                </a:lnTo>
                <a:lnTo>
                  <a:pt x="8755659" y="2525484"/>
                </a:lnTo>
                <a:lnTo>
                  <a:pt x="7004114" y="2525484"/>
                </a:lnTo>
                <a:cubicBezTo>
                  <a:pt x="6541294" y="2525484"/>
                  <a:pt x="6260783" y="2827046"/>
                  <a:pt x="6113526" y="3366922"/>
                </a:cubicBezTo>
                <a:cubicBezTo>
                  <a:pt x="6106478" y="3387973"/>
                  <a:pt x="6085525" y="3387973"/>
                  <a:pt x="6078476" y="3366922"/>
                </a:cubicBezTo>
                <a:cubicBezTo>
                  <a:pt x="5931221" y="2827046"/>
                  <a:pt x="5650707" y="2525484"/>
                  <a:pt x="5187887" y="2525484"/>
                </a:cubicBezTo>
                <a:lnTo>
                  <a:pt x="3436341" y="2525484"/>
                </a:lnTo>
                <a:lnTo>
                  <a:pt x="1261112" y="2525484"/>
                </a:lnTo>
                <a:lnTo>
                  <a:pt x="0" y="2525484"/>
                </a:lnTo>
                <a:close/>
              </a:path>
            </a:pathLst>
          </a:custGeom>
          <a:solidFill>
            <a:schemeClr val="bg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lgn="l" eaLnBrk="0" fontAlgn="auto" hangingPunct="0">
              <a:spcBef>
                <a:spcPts val="300"/>
              </a:spcBef>
              <a:spcAft>
                <a:spcPts val="300"/>
              </a:spcAft>
              <a:buClr>
                <a:schemeClr val="tx2"/>
              </a:buClr>
              <a:buSzPct val="110000"/>
              <a:buFont typeface="Arial" panose="020B0604020202020204" pitchFamily="34" charset="0"/>
              <a:buChar char="•"/>
            </a:pPr>
            <a:endParaRPr lang="en-GB" sz="1600" kern="0">
              <a:solidFill>
                <a:schemeClr val="tx1"/>
              </a:solidFill>
            </a:endParaRPr>
          </a:p>
        </p:txBody>
      </p:sp>
      <p:sp>
        <p:nvSpPr>
          <p:cNvPr id="6" name="Rectangle 5">
            <a:extLst>
              <a:ext uri="{FF2B5EF4-FFF2-40B4-BE49-F238E27FC236}">
                <a16:creationId xmlns:a16="http://schemas.microsoft.com/office/drawing/2014/main" id="{56174A64-5B94-1C65-071E-17BF59F9F083}"/>
              </a:ext>
            </a:extLst>
          </p:cNvPr>
          <p:cNvSpPr/>
          <p:nvPr userDrawn="1"/>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8" name="Graphic 7">
            <a:extLst>
              <a:ext uri="{FF2B5EF4-FFF2-40B4-BE49-F238E27FC236}">
                <a16:creationId xmlns:a16="http://schemas.microsoft.com/office/drawing/2014/main" id="{1C5EB409-F04C-F34E-2784-56F55DA5C77F}"/>
              </a:ext>
            </a:extLst>
          </p:cNvPr>
          <p:cNvPicPr>
            <a:picLocks noChangeAspect="1"/>
          </p:cNvPicPr>
          <p:nvPr userDrawn="1"/>
        </p:nvPicPr>
        <p:blipFill>
          <a:blip r:embed="rId7">
            <a:extLst>
              <a:ext uri="{96DAC541-7B7A-43D3-8B79-37D633B846F1}">
                <asvg:svgBlip xmlns:asvg="http://schemas.microsoft.com/office/drawing/2016/SVG/main" r:embed="rId10"/>
              </a:ext>
            </a:extLst>
          </a:blip>
          <a:stretch>
            <a:fillRect/>
          </a:stretch>
        </p:blipFill>
        <p:spPr>
          <a:xfrm>
            <a:off x="11094470" y="6137672"/>
            <a:ext cx="159543" cy="159543"/>
          </a:xfrm>
          <a:prstGeom prst="rect">
            <a:avLst/>
          </a:prstGeom>
        </p:spPr>
      </p:pic>
      <p:pic>
        <p:nvPicPr>
          <p:cNvPr id="10" name="Picture 9" descr="Icon&#10;&#10;Description automatically generated with medium confidence">
            <a:extLst>
              <a:ext uri="{FF2B5EF4-FFF2-40B4-BE49-F238E27FC236}">
                <a16:creationId xmlns:a16="http://schemas.microsoft.com/office/drawing/2014/main" id="{AFA72B64-3B0D-5F16-E0A3-81BFBFF335F1}"/>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Tree>
    <p:extLst>
      <p:ext uri="{BB962C8B-B14F-4D97-AF65-F5344CB8AC3E}">
        <p14:creationId xmlns:p14="http://schemas.microsoft.com/office/powerpoint/2010/main" val="2872251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F5768D83-B8CA-09C4-C389-ACE31191A4CA}"/>
              </a:ext>
            </a:extLst>
          </p:cNvPr>
          <p:cNvSpPr>
            <a:spLocks noGrp="1"/>
          </p:cNvSpPr>
          <p:nvPr>
            <p:ph type="body" sz="quarter" idx="25" hasCustomPrompt="1"/>
          </p:nvPr>
        </p:nvSpPr>
        <p:spPr>
          <a:xfrm>
            <a:off x="365125" y="1303338"/>
            <a:ext cx="3916881" cy="4477804"/>
          </a:xfrm>
          <a:custGeom>
            <a:avLst/>
            <a:gdLst>
              <a:gd name="connsiteX0" fmla="*/ 167483 w 3916881"/>
              <a:gd name="connsiteY0" fmla="*/ 0 h 4477804"/>
              <a:gd name="connsiteX1" fmla="*/ 3485355 w 3916881"/>
              <a:gd name="connsiteY1" fmla="*/ 0 h 4477804"/>
              <a:gd name="connsiteX2" fmla="*/ 3652838 w 3916881"/>
              <a:gd name="connsiteY2" fmla="*/ 167483 h 4477804"/>
              <a:gd name="connsiteX3" fmla="*/ 3652838 w 3916881"/>
              <a:gd name="connsiteY3" fmla="*/ 517226 h 4477804"/>
              <a:gd name="connsiteX4" fmla="*/ 3912021 w 3916881"/>
              <a:gd name="connsiteY4" fmla="*/ 791524 h 4477804"/>
              <a:gd name="connsiteX5" fmla="*/ 3912021 w 3916881"/>
              <a:gd name="connsiteY5" fmla="*/ 802323 h 4477804"/>
              <a:gd name="connsiteX6" fmla="*/ 3652838 w 3916881"/>
              <a:gd name="connsiteY6" fmla="*/ 1076623 h 4477804"/>
              <a:gd name="connsiteX7" fmla="*/ 3652838 w 3916881"/>
              <a:gd name="connsiteY7" fmla="*/ 4310321 h 4477804"/>
              <a:gd name="connsiteX8" fmla="*/ 3485355 w 3916881"/>
              <a:gd name="connsiteY8" fmla="*/ 4477804 h 4477804"/>
              <a:gd name="connsiteX9" fmla="*/ 167483 w 3916881"/>
              <a:gd name="connsiteY9" fmla="*/ 4477804 h 4477804"/>
              <a:gd name="connsiteX10" fmla="*/ 0 w 3916881"/>
              <a:gd name="connsiteY10" fmla="*/ 4310321 h 4477804"/>
              <a:gd name="connsiteX11" fmla="*/ 0 w 3916881"/>
              <a:gd name="connsiteY11" fmla="*/ 167483 h 4477804"/>
              <a:gd name="connsiteX12" fmla="*/ 167483 w 3916881"/>
              <a:gd name="connsiteY12" fmla="*/ 0 h 447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6881" h="4477804">
                <a:moveTo>
                  <a:pt x="167483" y="0"/>
                </a:moveTo>
                <a:lnTo>
                  <a:pt x="3485355" y="0"/>
                </a:lnTo>
                <a:cubicBezTo>
                  <a:pt x="3577853" y="0"/>
                  <a:pt x="3652838" y="74985"/>
                  <a:pt x="3652838" y="167483"/>
                </a:cubicBezTo>
                <a:lnTo>
                  <a:pt x="3652838" y="517226"/>
                </a:lnTo>
                <a:cubicBezTo>
                  <a:pt x="3652838" y="659776"/>
                  <a:pt x="3745710" y="746167"/>
                  <a:pt x="3912021" y="791524"/>
                </a:cubicBezTo>
                <a:cubicBezTo>
                  <a:pt x="3918501" y="793683"/>
                  <a:pt x="3918501" y="800164"/>
                  <a:pt x="3912021" y="802323"/>
                </a:cubicBezTo>
                <a:cubicBezTo>
                  <a:pt x="3745710" y="847679"/>
                  <a:pt x="3652838" y="934073"/>
                  <a:pt x="3652838" y="1076623"/>
                </a:cubicBezTo>
                <a:lnTo>
                  <a:pt x="3652838" y="4310321"/>
                </a:lnTo>
                <a:cubicBezTo>
                  <a:pt x="3652838" y="4402819"/>
                  <a:pt x="3577853" y="4477804"/>
                  <a:pt x="3485355" y="4477804"/>
                </a:cubicBezTo>
                <a:lnTo>
                  <a:pt x="167483" y="4477804"/>
                </a:lnTo>
                <a:cubicBezTo>
                  <a:pt x="74985" y="4477804"/>
                  <a:pt x="0" y="4402819"/>
                  <a:pt x="0" y="4310321"/>
                </a:cubicBezTo>
                <a:lnTo>
                  <a:pt x="0" y="167483"/>
                </a:lnTo>
                <a:cubicBezTo>
                  <a:pt x="0" y="74985"/>
                  <a:pt x="74985" y="0"/>
                  <a:pt x="167483" y="0"/>
                </a:cubicBezTo>
                <a:close/>
              </a:path>
            </a:pathLst>
          </a:custGeom>
          <a:solidFill>
            <a:schemeClr val="tx2"/>
          </a:solidFill>
          <a:ln>
            <a:noFill/>
          </a:ln>
        </p:spPr>
        <p:txBody>
          <a:bodyPr wrap="square" lIns="36000" tIns="36000" rIns="360000" bIns="36000">
            <a:noAutofit/>
          </a:bodyPr>
          <a:lstStyle>
            <a:lvl1pPr marL="0" indent="0">
              <a:buClr>
                <a:schemeClr val="bg1"/>
              </a:buClr>
              <a:buNone/>
              <a:defRPr>
                <a:solidFill>
                  <a:schemeClr val="bg1"/>
                </a:solidFill>
              </a:defRPr>
            </a:lvl1pPr>
            <a:lvl2pPr marL="357542" indent="0">
              <a:buClr>
                <a:schemeClr val="bg1"/>
              </a:buClr>
              <a:buNone/>
              <a:defRPr>
                <a:solidFill>
                  <a:schemeClr val="bg1"/>
                </a:solidFill>
              </a:defRPr>
            </a:lvl2pPr>
            <a:lvl3pPr marL="719982" indent="0">
              <a:buClr>
                <a:schemeClr val="bg1"/>
              </a:buClr>
              <a:buNone/>
              <a:defRPr>
                <a:solidFill>
                  <a:schemeClr val="bg1"/>
                </a:solidFill>
              </a:defRPr>
            </a:lvl3pPr>
            <a:lvl4pPr marL="1081424" indent="0">
              <a:buClr>
                <a:schemeClr val="bg1"/>
              </a:buClr>
              <a:buNone/>
              <a:defRPr>
                <a:solidFill>
                  <a:schemeClr val="bg1"/>
                </a:solidFill>
              </a:defRPr>
            </a:lvl4pPr>
            <a:lvl5pPr marL="1439964" indent="0">
              <a:buClr>
                <a:schemeClr val="bg1"/>
              </a:buClr>
              <a:buNone/>
              <a:defRPr>
                <a:solidFill>
                  <a:schemeClr val="bg1"/>
                </a:solidFill>
              </a:defRPr>
            </a:lvl5pPr>
          </a:lstStyle>
          <a:p>
            <a:pPr lvl="0"/>
            <a:r>
              <a:rPr lang="en-US"/>
              <a:t>Click to edit TEXT content ONLY. </a:t>
            </a:r>
            <a:br>
              <a:rPr lang="en-US"/>
            </a:br>
            <a:r>
              <a:rPr lang="en-US"/>
              <a:t>If text content appears outside of the grey placeholder please reduce the size of the font. </a:t>
            </a:r>
          </a:p>
        </p:txBody>
      </p:sp>
      <p:sp>
        <p:nvSpPr>
          <p:cNvPr id="20" name="Text Placeholder 5"/>
          <p:cNvSpPr>
            <a:spLocks noGrp="1"/>
          </p:cNvSpPr>
          <p:nvPr>
            <p:ph type="body" sz="quarter" idx="20" hasCustomPrompt="1"/>
          </p:nvPr>
        </p:nvSpPr>
        <p:spPr>
          <a:xfrm>
            <a:off x="365125" y="5791943"/>
            <a:ext cx="3652837" cy="298800"/>
          </a:xfrm>
          <a:prstGeom prst="rect">
            <a:avLst/>
          </a:prstGeom>
        </p:spPr>
        <p:txBody>
          <a:bodyPr wrap="square" lIns="0" tIns="0" rIns="0" bIns="0" anchor="b" anchorCtr="0">
            <a:noAutofit/>
          </a:bodyPr>
          <a:lstStyle>
            <a:lvl1pPr marL="0" indent="0">
              <a:spcBef>
                <a:spcPts val="0"/>
              </a:spcBef>
              <a:spcAft>
                <a:spcPts val="0"/>
              </a:spcAft>
              <a:buNone/>
              <a:defRPr sz="8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27 June 2025</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4270374" y="5791943"/>
            <a:ext cx="7554913" cy="299295"/>
          </a:xfrm>
          <a:prstGeom prst="rect">
            <a:avLst/>
          </a:prstGeom>
        </p:spPr>
        <p:txBody>
          <a:bodyPr wrap="square" lIns="0" tIns="0" rIns="0" bIns="0" anchor="b" anchorCtr="0">
            <a:noAutofit/>
          </a:bodyPr>
          <a:lstStyle>
            <a:lvl1pPr marL="0" indent="0">
              <a:spcBef>
                <a:spcPts val="0"/>
              </a:spcBef>
              <a:spcAft>
                <a:spcPts val="0"/>
              </a:spcAft>
              <a:buNone/>
              <a:defRPr sz="8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4270374" y="1303338"/>
            <a:ext cx="7554913" cy="4478337"/>
          </a:xfrm>
        </p:spPr>
        <p:txBody>
          <a:bodyPr lIns="36000" tIns="36000" rIns="36000" bIns="36000">
            <a:noAutofit/>
          </a:bodyPr>
          <a:lstStyle>
            <a:lvl1pPr marL="0" indent="0">
              <a:buNone/>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enter TEXT content ONLY.</a:t>
            </a:r>
            <a:br>
              <a:rPr lang="en-US"/>
            </a:br>
            <a:r>
              <a:rPr lang="en-US"/>
              <a:t>If text content appears too large please reduce the size of the font. </a:t>
            </a:r>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DFAEA03D-D3A8-FC8F-37D0-7EAB8EC481E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195743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1A35D6C9-1CA0-9878-3F7C-4F790C689C5F}"/>
              </a:ext>
            </a:extLst>
          </p:cNvPr>
          <p:cNvSpPr>
            <a:spLocks noGrp="1"/>
          </p:cNvSpPr>
          <p:nvPr>
            <p:ph type="body" sz="quarter" idx="36" hasCustomPrompt="1"/>
          </p:nvPr>
        </p:nvSpPr>
        <p:spPr>
          <a:xfrm>
            <a:off x="6223000" y="1303338"/>
            <a:ext cx="5602288" cy="4488605"/>
          </a:xfrm>
          <a:prstGeom prst="roundRect">
            <a:avLst>
              <a:gd name="adj" fmla="val 4147"/>
            </a:avLst>
          </a:prstGeom>
          <a:solidFill>
            <a:schemeClr val="bg1">
              <a:lumMod val="95000"/>
            </a:schemeClr>
          </a:solidFill>
          <a:ln>
            <a:noFill/>
          </a:ln>
        </p:spPr>
        <p:txBody>
          <a:bodyPr wrap="square" tIns="1080000">
            <a:noAutofit/>
          </a:bodyPr>
          <a:lstStyle>
            <a:lvl1pPr marL="0" indent="0">
              <a:buNone/>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enter TEXT content ONLY.</a:t>
            </a:r>
            <a:br>
              <a:rPr lang="en-US"/>
            </a:br>
            <a:r>
              <a:rPr lang="en-US"/>
              <a:t>If text appears outside of grey placeholder please reduce the size of the font.</a:t>
            </a:r>
          </a:p>
        </p:txBody>
      </p:sp>
      <p:sp>
        <p:nvSpPr>
          <p:cNvPr id="22" name="Text Placeholder 21">
            <a:extLst>
              <a:ext uri="{FF2B5EF4-FFF2-40B4-BE49-F238E27FC236}">
                <a16:creationId xmlns:a16="http://schemas.microsoft.com/office/drawing/2014/main" id="{3637B329-27DE-51CE-F4B6-EB1199B2177F}"/>
              </a:ext>
            </a:extLst>
          </p:cNvPr>
          <p:cNvSpPr>
            <a:spLocks noGrp="1"/>
          </p:cNvSpPr>
          <p:nvPr>
            <p:ph type="body" sz="quarter" idx="35" hasCustomPrompt="1"/>
          </p:nvPr>
        </p:nvSpPr>
        <p:spPr>
          <a:xfrm>
            <a:off x="365125" y="1303338"/>
            <a:ext cx="5601600" cy="4488605"/>
          </a:xfrm>
          <a:prstGeom prst="roundRect">
            <a:avLst>
              <a:gd name="adj" fmla="val 3915"/>
            </a:avLst>
          </a:prstGeom>
          <a:solidFill>
            <a:schemeClr val="bg1">
              <a:lumMod val="95000"/>
            </a:schemeClr>
          </a:solidFill>
          <a:ln>
            <a:noFill/>
          </a:ln>
        </p:spPr>
        <p:txBody>
          <a:bodyPr wrap="square" tIns="1080000">
            <a:noAutofit/>
          </a:bodyPr>
          <a:lstStyle>
            <a:lvl1pPr marL="0" indent="0">
              <a:buNone/>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enter TEXT content ONLY.</a:t>
            </a:r>
            <a:br>
              <a:rPr lang="en-US"/>
            </a:br>
            <a:r>
              <a:rPr lang="en-US"/>
              <a:t>If text appears outside of grey placeholder please reduce the size of the font.</a:t>
            </a:r>
          </a:p>
        </p:txBody>
      </p:sp>
      <p:sp>
        <p:nvSpPr>
          <p:cNvPr id="23" name="Text Placeholder 5"/>
          <p:cNvSpPr>
            <a:spLocks noGrp="1"/>
          </p:cNvSpPr>
          <p:nvPr>
            <p:ph type="body" sz="quarter" idx="31" hasCustomPrompt="1"/>
          </p:nvPr>
        </p:nvSpPr>
        <p:spPr>
          <a:xfrm>
            <a:off x="365125" y="5791943"/>
            <a:ext cx="5607050" cy="299295"/>
          </a:xfrm>
          <a:prstGeom prst="rect">
            <a:avLst/>
          </a:prstGeom>
        </p:spPr>
        <p:txBody>
          <a:bodyPr wrap="square" lIns="0" tIns="0" rIns="0" bIns="0" anchor="b" anchorCtr="0">
            <a:noAutofit/>
          </a:bodyPr>
          <a:lstStyle>
            <a:lvl1pPr marL="0" indent="0">
              <a:spcBef>
                <a:spcPts val="0"/>
              </a:spcBef>
              <a:spcAft>
                <a:spcPts val="0"/>
              </a:spcAft>
              <a:buNone/>
              <a:defRPr sz="8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4" name="Text Placeholder 5"/>
          <p:cNvSpPr>
            <a:spLocks noGrp="1"/>
          </p:cNvSpPr>
          <p:nvPr>
            <p:ph type="body" sz="quarter" idx="20" hasCustomPrompt="1"/>
          </p:nvPr>
        </p:nvSpPr>
        <p:spPr>
          <a:xfrm>
            <a:off x="6216325" y="5792438"/>
            <a:ext cx="5608963" cy="298800"/>
          </a:xfrm>
          <a:prstGeom prst="rect">
            <a:avLst/>
          </a:prstGeom>
        </p:spPr>
        <p:txBody>
          <a:bodyPr wrap="square" lIns="0" tIns="0" rIns="0" bIns="0" anchor="b" anchorCtr="0">
            <a:noAutofit/>
          </a:bodyPr>
          <a:lstStyle>
            <a:lvl1pPr marL="0" indent="0">
              <a:spcBef>
                <a:spcPts val="0"/>
              </a:spcBef>
              <a:spcAft>
                <a:spcPts val="0"/>
              </a:spcAft>
              <a:buNone/>
              <a:defRPr sz="8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4" name="Date Placeholder 3">
            <a:extLst>
              <a:ext uri="{FF2B5EF4-FFF2-40B4-BE49-F238E27FC236}">
                <a16:creationId xmlns:a16="http://schemas.microsoft.com/office/drawing/2014/main" id="{888E3DBB-00A9-4F08-A07C-9ED9733E007D}"/>
              </a:ext>
            </a:extLst>
          </p:cNvPr>
          <p:cNvSpPr>
            <a:spLocks noGrp="1"/>
          </p:cNvSpPr>
          <p:nvPr>
            <p:ph type="dt" sz="half" idx="32"/>
          </p:nvPr>
        </p:nvSpPr>
        <p:spPr/>
        <p:txBody>
          <a:bodyPr/>
          <a:lstStyle/>
          <a:p>
            <a:fld id="{D2390426-9D2D-4F00-A428-511448A9836C}" type="datetime4">
              <a:rPr lang="en-GB" smtClean="0"/>
              <a:t>27 June 2025</a:t>
            </a:fld>
            <a:endParaRPr lang="en-GB"/>
          </a:p>
        </p:txBody>
      </p:sp>
      <p:sp>
        <p:nvSpPr>
          <p:cNvPr id="5" name="Footer Placeholder 4">
            <a:extLst>
              <a:ext uri="{FF2B5EF4-FFF2-40B4-BE49-F238E27FC236}">
                <a16:creationId xmlns:a16="http://schemas.microsoft.com/office/drawing/2014/main" id="{6EE37A7E-4BE8-4B01-BC5B-6FE33BA2DB0A}"/>
              </a:ext>
            </a:extLst>
          </p:cNvPr>
          <p:cNvSpPr>
            <a:spLocks noGrp="1"/>
          </p:cNvSpPr>
          <p:nvPr>
            <p:ph type="ftr" sz="quarter" idx="33"/>
          </p:nvPr>
        </p:nvSpPr>
        <p:spPr/>
        <p:txBody>
          <a:bodyPr/>
          <a:lstStyle/>
          <a:p>
            <a:endParaRPr lang="en-GB"/>
          </a:p>
        </p:txBody>
      </p:sp>
      <p:sp>
        <p:nvSpPr>
          <p:cNvPr id="9" name="Slide Number Placeholder 8">
            <a:extLst>
              <a:ext uri="{FF2B5EF4-FFF2-40B4-BE49-F238E27FC236}">
                <a16:creationId xmlns:a16="http://schemas.microsoft.com/office/drawing/2014/main" id="{2D87596A-DFCB-4141-B4D9-E82973630099}"/>
              </a:ext>
            </a:extLst>
          </p:cNvPr>
          <p:cNvSpPr>
            <a:spLocks noGrp="1"/>
          </p:cNvSpPr>
          <p:nvPr>
            <p:ph type="sldNum" sz="quarter" idx="34"/>
          </p:nvPr>
        </p:nvSpPr>
        <p:spPr/>
        <p:txBody>
          <a:bodyPr/>
          <a:lstStyle/>
          <a:p>
            <a:fld id="{9F9F533D-B52E-4A2F-BF72-0ADD2D94BD75}" type="slidenum">
              <a:rPr lang="en-GB" smtClean="0"/>
              <a:pPr/>
              <a:t>‹#›</a:t>
            </a:fld>
            <a:endParaRPr lang="en-GB"/>
          </a:p>
        </p:txBody>
      </p:sp>
      <p:sp>
        <p:nvSpPr>
          <p:cNvPr id="29" name="Text Placeholder 2">
            <a:extLst>
              <a:ext uri="{FF2B5EF4-FFF2-40B4-BE49-F238E27FC236}">
                <a16:creationId xmlns:a16="http://schemas.microsoft.com/office/drawing/2014/main" id="{ED8B1503-3382-4C3A-A672-A88D048E0DA0}"/>
              </a:ext>
            </a:extLst>
          </p:cNvPr>
          <p:cNvSpPr>
            <a:spLocks noGrp="1"/>
          </p:cNvSpPr>
          <p:nvPr>
            <p:ph type="body" idx="19" hasCustomPrompt="1"/>
          </p:nvPr>
        </p:nvSpPr>
        <p:spPr>
          <a:xfrm>
            <a:off x="419100" y="1454538"/>
            <a:ext cx="5493650" cy="781200"/>
          </a:xfrm>
          <a:prstGeom prst="rect">
            <a:avLst/>
          </a:prstGeom>
        </p:spPr>
        <p:txBody>
          <a:bodyPr wrap="square" lIns="36000" tIns="36000" rIns="36000" bIns="36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30" name="Text Placeholder 2">
            <a:extLst>
              <a:ext uri="{FF2B5EF4-FFF2-40B4-BE49-F238E27FC236}">
                <a16:creationId xmlns:a16="http://schemas.microsoft.com/office/drawing/2014/main" id="{7CC1C57B-5831-4901-8605-655DBB075B25}"/>
              </a:ext>
            </a:extLst>
          </p:cNvPr>
          <p:cNvSpPr>
            <a:spLocks noGrp="1"/>
          </p:cNvSpPr>
          <p:nvPr>
            <p:ph type="body" idx="21" hasCustomPrompt="1"/>
          </p:nvPr>
        </p:nvSpPr>
        <p:spPr>
          <a:xfrm>
            <a:off x="6277344" y="1454538"/>
            <a:ext cx="5493600" cy="781200"/>
          </a:xfrm>
          <a:prstGeom prst="rect">
            <a:avLst/>
          </a:prstGeom>
        </p:spPr>
        <p:txBody>
          <a:bodyPr wrap="square" lIns="36000" tIns="36000" rIns="36000" bIns="36000" anchor="t" anchorCtr="0">
            <a:noAutofit/>
          </a:bodyPr>
          <a:lstStyle>
            <a:lvl1pPr marL="0" indent="0">
              <a:spcBef>
                <a:spcPts val="0"/>
              </a:spcBef>
              <a:spcAft>
                <a:spcPts val="0"/>
              </a:spcAft>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enter</a:t>
            </a:r>
            <a:br>
              <a:rPr lang="en-GB"/>
            </a:br>
            <a:r>
              <a:rPr lang="en-GB"/>
              <a:t>subheading text</a:t>
            </a:r>
          </a:p>
        </p:txBody>
      </p:sp>
      <p:sp>
        <p:nvSpPr>
          <p:cNvPr id="15" name="Title 1">
            <a:extLst>
              <a:ext uri="{FF2B5EF4-FFF2-40B4-BE49-F238E27FC236}">
                <a16:creationId xmlns:a16="http://schemas.microsoft.com/office/drawing/2014/main" id="{2B8AF01B-B7EE-69F0-3113-1E07C2D58722}"/>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6" name="Subtitle 2">
            <a:extLst>
              <a:ext uri="{FF2B5EF4-FFF2-40B4-BE49-F238E27FC236}">
                <a16:creationId xmlns:a16="http://schemas.microsoft.com/office/drawing/2014/main" id="{A10D87C1-85C7-40B7-3EF5-0997E04A30B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00DBE383-AB10-CC3B-D342-10443E02C937}"/>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6E7A351A-B15B-3DA1-263F-714BB7432559}"/>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657563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Title and Subtitle (16x9)">
    <p:spTree>
      <p:nvGrpSpPr>
        <p:cNvPr id="1" name=""/>
        <p:cNvGrpSpPr/>
        <p:nvPr/>
      </p:nvGrpSpPr>
      <p:grpSpPr>
        <a:xfrm>
          <a:off x="0" y="0"/>
          <a:ext cx="0" cy="0"/>
          <a:chOff x="0" y="0"/>
          <a:chExt cx="0" cy="0"/>
        </a:xfrm>
      </p:grpSpPr>
      <p:sp>
        <p:nvSpPr>
          <p:cNvPr id="6" name="Media Placeholder 5"/>
          <p:cNvSpPr>
            <a:spLocks noGrp="1" noChangeAspect="1"/>
          </p:cNvSpPr>
          <p:nvPr>
            <p:ph type="media" sz="quarter" idx="12" hasCustomPrompt="1"/>
          </p:nvPr>
        </p:nvSpPr>
        <p:spPr>
          <a:xfrm>
            <a:off x="2106790" y="1303338"/>
            <a:ext cx="7978421" cy="4487862"/>
          </a:xfrm>
          <a:prstGeom prst="roundRect">
            <a:avLst>
              <a:gd name="adj" fmla="val 3977"/>
            </a:avLst>
          </a:prstGeom>
          <a:solidFill>
            <a:schemeClr val="bg1">
              <a:lumMod val="95000"/>
            </a:schemeClr>
          </a:solidFill>
          <a:ln>
            <a:noFill/>
          </a:ln>
        </p:spPr>
        <p:txBody>
          <a:bodyPr lIns="108000" tIns="1008000">
            <a:noAutofit/>
          </a:bodyPr>
          <a:lstStyle>
            <a:lvl1pPr marL="0" indent="0" algn="ctr">
              <a:buNone/>
              <a:defRPr sz="2200" baseline="0">
                <a:solidFill>
                  <a:schemeClr val="tx1"/>
                </a:solidFill>
              </a:defRPr>
            </a:lvl1pPr>
          </a:lstStyle>
          <a:p>
            <a:r>
              <a:rPr lang="en-GB"/>
              <a:t>[Click on the film icon to insert video]</a:t>
            </a:r>
          </a:p>
        </p:txBody>
      </p:sp>
      <p:sp>
        <p:nvSpPr>
          <p:cNvPr id="3" name="Date Placeholder 2">
            <a:extLst>
              <a:ext uri="{FF2B5EF4-FFF2-40B4-BE49-F238E27FC236}">
                <a16:creationId xmlns:a16="http://schemas.microsoft.com/office/drawing/2014/main" id="{EFF92204-289D-4897-A24D-92B4E89E417A}"/>
              </a:ext>
            </a:extLst>
          </p:cNvPr>
          <p:cNvSpPr>
            <a:spLocks noGrp="1"/>
          </p:cNvSpPr>
          <p:nvPr>
            <p:ph type="dt" sz="half" idx="15"/>
          </p:nvPr>
        </p:nvSpPr>
        <p:spPr/>
        <p:txBody>
          <a:bodyPr/>
          <a:lstStyle/>
          <a:p>
            <a:fld id="{8E42D3BA-5EF1-4DB6-ACB2-E19A79A4A64E}" type="datetime4">
              <a:rPr lang="en-GB" smtClean="0"/>
              <a:t>27 June 2025</a:t>
            </a:fld>
            <a:endParaRPr lang="en-GB"/>
          </a:p>
        </p:txBody>
      </p:sp>
      <p:sp>
        <p:nvSpPr>
          <p:cNvPr id="4" name="Footer Placeholder 3">
            <a:extLst>
              <a:ext uri="{FF2B5EF4-FFF2-40B4-BE49-F238E27FC236}">
                <a16:creationId xmlns:a16="http://schemas.microsoft.com/office/drawing/2014/main" id="{9D8A5764-43D8-49B1-8CCF-1E44D258B4F9}"/>
              </a:ext>
            </a:extLst>
          </p:cNvPr>
          <p:cNvSpPr>
            <a:spLocks noGrp="1"/>
          </p:cNvSpPr>
          <p:nvPr>
            <p:ph type="ftr" sz="quarter" idx="16"/>
          </p:nvPr>
        </p:nvSpPr>
        <p:spPr/>
        <p:txBody>
          <a:bodyPr/>
          <a:lstStyle/>
          <a:p>
            <a:endParaRPr lang="en-GB"/>
          </a:p>
        </p:txBody>
      </p:sp>
      <p:sp>
        <p:nvSpPr>
          <p:cNvPr id="9" name="Slide Number Placeholder 8">
            <a:extLst>
              <a:ext uri="{FF2B5EF4-FFF2-40B4-BE49-F238E27FC236}">
                <a16:creationId xmlns:a16="http://schemas.microsoft.com/office/drawing/2014/main" id="{2BA25ACE-65A6-48E3-AD24-12A240BC4B44}"/>
              </a:ext>
            </a:extLst>
          </p:cNvPr>
          <p:cNvSpPr>
            <a:spLocks noGrp="1"/>
          </p:cNvSpPr>
          <p:nvPr>
            <p:ph type="sldNum" sz="quarter" idx="17"/>
          </p:nvPr>
        </p:nvSpPr>
        <p:spPr/>
        <p:txBody>
          <a:bodyPr/>
          <a:lstStyle/>
          <a:p>
            <a:fld id="{9F9F533D-B52E-4A2F-BF72-0ADD2D94BD75}" type="slidenum">
              <a:rPr lang="en-GB" smtClean="0"/>
              <a:pPr/>
              <a:t>‹#›</a:t>
            </a:fld>
            <a:endParaRPr lang="en-GB"/>
          </a:p>
        </p:txBody>
      </p:sp>
      <p:sp>
        <p:nvSpPr>
          <p:cNvPr id="11" name="Title 1">
            <a:extLst>
              <a:ext uri="{FF2B5EF4-FFF2-40B4-BE49-F238E27FC236}">
                <a16:creationId xmlns:a16="http://schemas.microsoft.com/office/drawing/2014/main" id="{BF9DC526-9754-7DE6-EAC5-B9EB6B6E3CF3}"/>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F9C0347F-097D-6010-8D87-88D141F8B2F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Text Placeholder 5">
            <a:extLst>
              <a:ext uri="{FF2B5EF4-FFF2-40B4-BE49-F238E27FC236}">
                <a16:creationId xmlns:a16="http://schemas.microsoft.com/office/drawing/2014/main" id="{A123D2E9-B2C7-255F-E578-0BCEF8C8BFCD}"/>
              </a:ext>
            </a:extLst>
          </p:cNvPr>
          <p:cNvSpPr>
            <a:spLocks noGrp="1"/>
          </p:cNvSpPr>
          <p:nvPr>
            <p:ph type="body" sz="quarter" idx="18" hasCustomPrompt="1"/>
          </p:nvPr>
        </p:nvSpPr>
        <p:spPr>
          <a:xfrm>
            <a:off x="365125" y="5792438"/>
            <a:ext cx="11460163" cy="298800"/>
          </a:xfrm>
          <a:prstGeom prst="rect">
            <a:avLst/>
          </a:prstGeom>
        </p:spPr>
        <p:txBody>
          <a:bodyPr wrap="square" lIns="0" tIns="0" rIns="0" bIns="0" anchor="b" anchorCtr="0">
            <a:noAutofit/>
          </a:bodyPr>
          <a:lstStyle>
            <a:lvl1pPr marL="0" indent="0">
              <a:spcBef>
                <a:spcPts val="0"/>
              </a:spcBef>
              <a:spcAft>
                <a:spcPts val="0"/>
              </a:spcAft>
              <a:buNone/>
              <a:defRPr sz="8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15" name="Freeform: Shape 14">
            <a:extLst>
              <a:ext uri="{FF2B5EF4-FFF2-40B4-BE49-F238E27FC236}">
                <a16:creationId xmlns:a16="http://schemas.microsoft.com/office/drawing/2014/main" id="{73180677-148E-F381-0168-9327D51EF5CE}"/>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1E10F851-9956-BDE2-1DA3-0125BE310B9D}"/>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586959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Video Widescreen (16x9)">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85344A2-1C9C-FB10-07A8-CED6CF027454}"/>
              </a:ext>
            </a:extLst>
          </p:cNvPr>
          <p:cNvSpPr>
            <a:spLocks noGrp="1"/>
          </p:cNvSpPr>
          <p:nvPr>
            <p:ph type="sldNum" sz="quarter" idx="15"/>
          </p:nvPr>
        </p:nvSpPr>
        <p:spPr/>
        <p:txBody>
          <a:bodyPr/>
          <a:lstStyle/>
          <a:p>
            <a:fld id="{9F9F533D-B52E-4A2F-BF72-0ADD2D94BD75}" type="slidenum">
              <a:rPr lang="en-GB" smtClean="0"/>
              <a:pPr/>
              <a:t>‹#›</a:t>
            </a:fld>
            <a:endParaRPr lang="en-GB"/>
          </a:p>
        </p:txBody>
      </p:sp>
      <p:sp>
        <p:nvSpPr>
          <p:cNvPr id="5" name="Media Placeholder 5"/>
          <p:cNvSpPr>
            <a:spLocks noGrp="1" noChangeAspect="1"/>
          </p:cNvSpPr>
          <p:nvPr>
            <p:ph type="media" sz="quarter" idx="12" hasCustomPrompt="1"/>
          </p:nvPr>
        </p:nvSpPr>
        <p:spPr>
          <a:xfrm>
            <a:off x="242888" y="242888"/>
            <a:ext cx="11352439" cy="6384013"/>
          </a:xfrm>
          <a:prstGeom prst="roundRect">
            <a:avLst>
              <a:gd name="adj" fmla="val 2914"/>
            </a:avLst>
          </a:prstGeom>
          <a:solidFill>
            <a:schemeClr val="bg1">
              <a:lumMod val="95000"/>
            </a:schemeClr>
          </a:solidFill>
          <a:ln>
            <a:noFill/>
          </a:ln>
        </p:spPr>
        <p:txBody>
          <a:bodyPr lIns="108000" tIns="108000" bIns="1224000" anchor="ctr">
            <a:noAutofit/>
          </a:bodyPr>
          <a:lstStyle>
            <a:lvl1pPr marL="0" indent="0" algn="ctr">
              <a:buNone/>
              <a:defRPr sz="2200" i="0" baseline="0">
                <a:solidFill>
                  <a:schemeClr val="tx1"/>
                </a:solidFill>
              </a:defRPr>
            </a:lvl1pPr>
          </a:lstStyle>
          <a:p>
            <a:r>
              <a:rPr lang="en-GB"/>
              <a:t>[Click on the film icon to insert video]</a:t>
            </a:r>
          </a:p>
        </p:txBody>
      </p:sp>
    </p:spTree>
    <p:extLst>
      <p:ext uri="{BB962C8B-B14F-4D97-AF65-F5344CB8AC3E}">
        <p14:creationId xmlns:p14="http://schemas.microsoft.com/office/powerpoint/2010/main" val="3984017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and Text 1">
    <p:spTree>
      <p:nvGrpSpPr>
        <p:cNvPr id="1" name=""/>
        <p:cNvGrpSpPr/>
        <p:nvPr/>
      </p:nvGrpSpPr>
      <p:grpSpPr>
        <a:xfrm>
          <a:off x="0" y="0"/>
          <a:ext cx="0" cy="0"/>
          <a:chOff x="0" y="0"/>
          <a:chExt cx="0" cy="0"/>
        </a:xfrm>
      </p:grpSpPr>
      <p:sp>
        <p:nvSpPr>
          <p:cNvPr id="13" name="Picture Placeholder 8"/>
          <p:cNvSpPr>
            <a:spLocks noGrp="1"/>
          </p:cNvSpPr>
          <p:nvPr>
            <p:ph type="pic" sz="quarter" idx="14" hasCustomPrompt="1"/>
          </p:nvPr>
        </p:nvSpPr>
        <p:spPr>
          <a:xfrm>
            <a:off x="8172451" y="1303338"/>
            <a:ext cx="3652838" cy="4787862"/>
          </a:xfrm>
          <a:prstGeom prst="roundRect">
            <a:avLst>
              <a:gd name="adj" fmla="val 5043"/>
            </a:avLst>
          </a:prstGeom>
          <a:solidFill>
            <a:schemeClr val="bg1">
              <a:lumMod val="95000"/>
            </a:schemeClr>
          </a:solidFill>
          <a:ln>
            <a:noFill/>
          </a:ln>
        </p:spPr>
        <p:txBody>
          <a:bodyPr lIns="180000" tIns="576000" bIns="72000" anchor="ctr">
            <a:noAutofit/>
          </a:bodyPr>
          <a:lstStyle>
            <a:lvl1pPr marL="0" indent="0" algn="ctr">
              <a:buNone/>
              <a:defRPr sz="2000" i="0" baseline="0">
                <a:solidFill>
                  <a:schemeClr val="tx1"/>
                </a:solidFill>
              </a:defRPr>
            </a:lvl1pPr>
          </a:lstStyle>
          <a:p>
            <a:r>
              <a:rPr lang="en-GB"/>
              <a:t>[Click here to insert image]</a:t>
            </a:r>
            <a:br>
              <a:rPr lang="en-GB"/>
            </a:br>
            <a:br>
              <a:rPr lang="en-GB"/>
            </a:br>
            <a:br>
              <a:rPr lang="en-GB"/>
            </a:br>
            <a:br>
              <a:rPr lang="en-GB"/>
            </a:br>
            <a:br>
              <a:rPr lang="en-GB"/>
            </a:br>
            <a:r>
              <a:rPr lang="en-GB"/>
              <a:t>[The image can then be scaled within the frame by using the ‘Crop’ feature in the ‘Picture Format’ tab of the ribbon.</a:t>
            </a:r>
            <a:r>
              <a:rPr lang="en-US"/>
              <a:t> Right click on image to add/edit alt text</a:t>
            </a:r>
            <a:r>
              <a:rPr lang="en-GB"/>
              <a:t>]</a:t>
            </a:r>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36000" tIns="36000" rIns="36000" bIns="36000">
            <a:noAutofit/>
          </a:bodyPr>
          <a:lstStyle>
            <a:lvl1pPr marL="0" indent="0">
              <a:buClr>
                <a:schemeClr val="tx2"/>
              </a:buClr>
              <a:buFont typeface="Arial" panose="020B0604020202020204" pitchFamily="34" charset="0"/>
              <a:buNone/>
              <a:defRPr/>
            </a:lvl1pPr>
            <a:lvl2pPr marL="357542" indent="0">
              <a:buClr>
                <a:schemeClr val="tx1"/>
              </a:buClr>
              <a:buFont typeface="Arial" panose="020B0604020202020204" pitchFamily="34" charset="0"/>
              <a:buNone/>
              <a:defRPr/>
            </a:lvl2pPr>
            <a:lvl3pPr marL="719982" indent="0">
              <a:buClr>
                <a:schemeClr val="tx1"/>
              </a:buClr>
              <a:buFont typeface="Arial" panose="020B0604020202020204" pitchFamily="34" charset="0"/>
              <a:buNone/>
              <a:defRPr/>
            </a:lvl3pPr>
            <a:lvl4pPr marL="1081424" indent="0">
              <a:buClr>
                <a:schemeClr val="tx1"/>
              </a:buClr>
              <a:buFont typeface="Arial" panose="020B0604020202020204" pitchFamily="34" charset="0"/>
              <a:buNone/>
              <a:defRPr/>
            </a:lvl4pPr>
            <a:lvl5pPr marL="1439964" indent="0">
              <a:buClr>
                <a:schemeClr val="tx1"/>
              </a:buClr>
              <a:buFont typeface="Arial" panose="020B0604020202020204" pitchFamily="34" charset="0"/>
              <a:buNone/>
              <a:defRPr/>
            </a:lvl5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27 June 2025</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0" rIns="0" bIns="0" anchor="b">
            <a:noAutofit/>
          </a:bodyPr>
          <a:lstStyle>
            <a:lvl1pPr marL="0" indent="0">
              <a:spcBef>
                <a:spcPts val="0"/>
              </a:spcBef>
              <a:spcAft>
                <a:spcPts val="0"/>
              </a:spcAft>
              <a:buNone/>
              <a:defRPr sz="8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175B623F-E1ED-BC6F-EAB9-2F7C7BB5A0A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4" name="Subtitle 2">
            <a:extLst>
              <a:ext uri="{FF2B5EF4-FFF2-40B4-BE49-F238E27FC236}">
                <a16:creationId xmlns:a16="http://schemas.microsoft.com/office/drawing/2014/main" id="{05B934E4-D94D-494D-8E16-6927D2105C4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4C03FD5-9F96-2D56-07D6-C43A8485D860}"/>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C35E16B8-17D3-543D-006C-0A00D7BCD6B2}"/>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483490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and Text 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10E2EBD-4DBA-A411-89A3-C363C68F935D}"/>
              </a:ext>
            </a:extLst>
          </p:cNvPr>
          <p:cNvGraphicFramePr>
            <a:graphicFrameLocks noChangeAspect="1"/>
          </p:cNvGraphicFramePr>
          <p:nvPr>
            <p:custDataLst>
              <p:tags r:id="rId1"/>
            </p:custDataLst>
            <p:extLst>
              <p:ext uri="{D42A27DB-BD31-4B8C-83A1-F6EECF244321}">
                <p14:modId xmlns:p14="http://schemas.microsoft.com/office/powerpoint/2010/main" val="1796079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6" name="Object 5" hidden="1">
                        <a:extLst>
                          <a:ext uri="{FF2B5EF4-FFF2-40B4-BE49-F238E27FC236}">
                            <a16:creationId xmlns:a16="http://schemas.microsoft.com/office/drawing/2014/main" id="{710E2EBD-4DBA-A411-89A3-C363C68F93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ext Placeholder 6"/>
          <p:cNvSpPr>
            <a:spLocks noGrp="1"/>
          </p:cNvSpPr>
          <p:nvPr>
            <p:ph type="body" sz="quarter" idx="13" hasCustomPrompt="1"/>
          </p:nvPr>
        </p:nvSpPr>
        <p:spPr>
          <a:xfrm>
            <a:off x="365125" y="1303338"/>
            <a:ext cx="3652838" cy="4489062"/>
          </a:xfrm>
          <a:prstGeom prst="rect">
            <a:avLst/>
          </a:prstGeom>
        </p:spPr>
        <p:txBody>
          <a:bodyPr lIns="36000" tIns="36000" rIns="36000" bIns="36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E9163369-E20E-4F1F-9100-6DD4DDB346C3}" type="datetime4">
              <a:rPr lang="en-GB" smtClean="0"/>
              <a:t>27 June 2025</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8" name="Picture Placeholder 17">
            <a:extLst>
              <a:ext uri="{FF2B5EF4-FFF2-40B4-BE49-F238E27FC236}">
                <a16:creationId xmlns:a16="http://schemas.microsoft.com/office/drawing/2014/main" id="{E219C323-6E00-D14B-433A-AFFED48030D6}"/>
              </a:ext>
            </a:extLst>
          </p:cNvPr>
          <p:cNvSpPr>
            <a:spLocks noGrp="1"/>
          </p:cNvSpPr>
          <p:nvPr>
            <p:ph type="pic" sz="quarter" idx="14" hasCustomPrompt="1"/>
          </p:nvPr>
        </p:nvSpPr>
        <p:spPr>
          <a:xfrm>
            <a:off x="4270375" y="1303337"/>
            <a:ext cx="7554913" cy="4788000"/>
          </a:xfrm>
          <a:custGeom>
            <a:avLst/>
            <a:gdLst>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26638 w 7554913"/>
              <a:gd name="connsiteY8" fmla="*/ 1402309 h 4788000"/>
              <a:gd name="connsiteX9" fmla="*/ 807326 w 7554913"/>
              <a:gd name="connsiteY9" fmla="*/ 937371 h 4788000"/>
              <a:gd name="connsiteX10" fmla="*/ 850924 w 7554913"/>
              <a:gd name="connsiteY10" fmla="*/ 893772 h 4788000"/>
              <a:gd name="connsiteX11" fmla="*/ 850924 w 7554913"/>
              <a:gd name="connsiteY11" fmla="*/ 639447 h 4788000"/>
              <a:gd name="connsiteX12" fmla="*/ 1360669 w 7554913"/>
              <a:gd name="connsiteY12" fmla="*/ 12872 h 4788000"/>
              <a:gd name="connsiteX13" fmla="*/ 1482160 w 7554913"/>
              <a:gd name="connsiteY13" fmla="*/ 815 h 4788000"/>
              <a:gd name="connsiteX14" fmla="*/ 1697038 w 7554913"/>
              <a:gd name="connsiteY14" fmla="*/ 815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4892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 name="connsiteX0" fmla="*/ 1697038 w 7554913"/>
              <a:gd name="connsiteY0" fmla="*/ 0 h 4788000"/>
              <a:gd name="connsiteX1" fmla="*/ 7378379 w 7554913"/>
              <a:gd name="connsiteY1" fmla="*/ 0 h 4788000"/>
              <a:gd name="connsiteX2" fmla="*/ 7554913 w 7554913"/>
              <a:gd name="connsiteY2" fmla="*/ 176534 h 4788000"/>
              <a:gd name="connsiteX3" fmla="*/ 7554913 w 7554913"/>
              <a:gd name="connsiteY3" fmla="*/ 4611466 h 4788000"/>
              <a:gd name="connsiteX4" fmla="*/ 7378379 w 7554913"/>
              <a:gd name="connsiteY4" fmla="*/ 4788000 h 4788000"/>
              <a:gd name="connsiteX5" fmla="*/ 176534 w 7554913"/>
              <a:gd name="connsiteY5" fmla="*/ 4788000 h 4788000"/>
              <a:gd name="connsiteX6" fmla="*/ 0 w 7554913"/>
              <a:gd name="connsiteY6" fmla="*/ 4611466 h 4788000"/>
              <a:gd name="connsiteX7" fmla="*/ 0 w 7554913"/>
              <a:gd name="connsiteY7" fmla="*/ 1552711 h 4788000"/>
              <a:gd name="connsiteX8" fmla="*/ 807326 w 7554913"/>
              <a:gd name="connsiteY8" fmla="*/ 937371 h 4788000"/>
              <a:gd name="connsiteX9" fmla="*/ 850924 w 7554913"/>
              <a:gd name="connsiteY9" fmla="*/ 893772 h 4788000"/>
              <a:gd name="connsiteX10" fmla="*/ 850924 w 7554913"/>
              <a:gd name="connsiteY10" fmla="*/ 639447 h 4788000"/>
              <a:gd name="connsiteX11" fmla="*/ 1360669 w 7554913"/>
              <a:gd name="connsiteY11" fmla="*/ 12872 h 4788000"/>
              <a:gd name="connsiteX12" fmla="*/ 1482160 w 7554913"/>
              <a:gd name="connsiteY12" fmla="*/ 815 h 4788000"/>
              <a:gd name="connsiteX13" fmla="*/ 1697038 w 7554913"/>
              <a:gd name="connsiteY13" fmla="*/ 815 h 4788000"/>
              <a:gd name="connsiteX14" fmla="*/ 1697038 w 7554913"/>
              <a:gd name="connsiteY14" fmla="*/ 0 h 47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8000">
                <a:moveTo>
                  <a:pt x="1697038" y="0"/>
                </a:moveTo>
                <a:lnTo>
                  <a:pt x="7378379" y="0"/>
                </a:lnTo>
                <a:cubicBezTo>
                  <a:pt x="7475876" y="0"/>
                  <a:pt x="7554913" y="79037"/>
                  <a:pt x="7554913" y="176534"/>
                </a:cubicBezTo>
                <a:lnTo>
                  <a:pt x="7554913" y="4611466"/>
                </a:lnTo>
                <a:cubicBezTo>
                  <a:pt x="7554913" y="4708963"/>
                  <a:pt x="7475876" y="4788000"/>
                  <a:pt x="7378379" y="4788000"/>
                </a:cubicBezTo>
                <a:lnTo>
                  <a:pt x="176534" y="4788000"/>
                </a:lnTo>
                <a:cubicBezTo>
                  <a:pt x="79037" y="4788000"/>
                  <a:pt x="0" y="4708963"/>
                  <a:pt x="0" y="4611466"/>
                </a:cubicBezTo>
                <a:lnTo>
                  <a:pt x="0" y="1552711"/>
                </a:lnTo>
                <a:cubicBezTo>
                  <a:pt x="8759" y="1063964"/>
                  <a:pt x="590287" y="923198"/>
                  <a:pt x="807326" y="937371"/>
                </a:cubicBezTo>
                <a:cubicBezTo>
                  <a:pt x="836392" y="937371"/>
                  <a:pt x="850924" y="915573"/>
                  <a:pt x="850924" y="893772"/>
                </a:cubicBezTo>
                <a:lnTo>
                  <a:pt x="850924" y="639447"/>
                </a:lnTo>
                <a:cubicBezTo>
                  <a:pt x="850924" y="327898"/>
                  <a:pt x="1067897" y="71983"/>
                  <a:pt x="1360669" y="12872"/>
                </a:cubicBezTo>
                <a:lnTo>
                  <a:pt x="1482160" y="815"/>
                </a:lnTo>
                <a:lnTo>
                  <a:pt x="1697038" y="815"/>
                </a:lnTo>
                <a:lnTo>
                  <a:pt x="1697038" y="0"/>
                </a:ln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0" rIns="0" bIns="0" anchor="b">
            <a:noAutofit/>
          </a:bodyPr>
          <a:lstStyle>
            <a:lvl1pPr marL="0" indent="0">
              <a:spcBef>
                <a:spcPts val="0"/>
              </a:spcBef>
              <a:spcAft>
                <a:spcPts val="0"/>
              </a:spcAft>
              <a:buNone/>
              <a:defRPr sz="8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A2B84926-EEA3-D13A-C1FB-3FEC18A73AF9}"/>
              </a:ext>
            </a:extLst>
          </p:cNvPr>
          <p:cNvSpPr>
            <a:spLocks noGrp="1"/>
          </p:cNvSpPr>
          <p:nvPr>
            <p:ph type="title"/>
          </p:nvPr>
        </p:nvSpPr>
        <p:spPr>
          <a:xfrm>
            <a:off x="365125" y="242888"/>
            <a:ext cx="11460163" cy="430887"/>
          </a:xfrm>
        </p:spPr>
        <p:txBody>
          <a:bodyPr vert="horz"/>
          <a:lstStyle/>
          <a:p>
            <a:r>
              <a:rPr lang="en-US"/>
              <a:t>Click to edit Master title style</a:t>
            </a:r>
          </a:p>
        </p:txBody>
      </p:sp>
      <p:sp>
        <p:nvSpPr>
          <p:cNvPr id="11" name="Subtitle 2">
            <a:extLst>
              <a:ext uri="{FF2B5EF4-FFF2-40B4-BE49-F238E27FC236}">
                <a16:creationId xmlns:a16="http://schemas.microsoft.com/office/drawing/2014/main" id="{E1464933-1F00-DED1-00C8-C81A38AE38F7}"/>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62DCCF40-1773-437E-7AB4-DDD201CB4D42}"/>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aphicFrame>
        <p:nvGraphicFramePr>
          <p:cNvPr id="2" name="Object 1" hidden="1">
            <a:extLst>
              <a:ext uri="{FF2B5EF4-FFF2-40B4-BE49-F238E27FC236}">
                <a16:creationId xmlns:a16="http://schemas.microsoft.com/office/drawing/2014/main" id="{5754CC1B-BB75-5C08-0EF4-46094143150B}"/>
              </a:ext>
            </a:extLst>
          </p:cNvPr>
          <p:cNvGraphicFramePr>
            <a:graphicFrameLocks noChangeAspect="1"/>
          </p:cNvGraphicFramePr>
          <p:nvPr userDrawn="1">
            <p:custDataLst>
              <p:tags r:id="rId2"/>
            </p:custDataLst>
            <p:extLst>
              <p:ext uri="{D42A27DB-BD31-4B8C-83A1-F6EECF244321}">
                <p14:modId xmlns:p14="http://schemas.microsoft.com/office/powerpoint/2010/main" val="1796079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5754CC1B-BB75-5C08-0EF4-46094143150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reeform: Shape 3">
            <a:extLst>
              <a:ext uri="{FF2B5EF4-FFF2-40B4-BE49-F238E27FC236}">
                <a16:creationId xmlns:a16="http://schemas.microsoft.com/office/drawing/2014/main" id="{09A05D5A-9CCC-5188-4E3A-BF14F2F84135}"/>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57315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mage and Text 3">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1303338"/>
            <a:ext cx="3652838" cy="4489062"/>
          </a:xfrm>
          <a:prstGeom prst="rect">
            <a:avLst/>
          </a:prstGeom>
        </p:spPr>
        <p:txBody>
          <a:bodyPr lIns="36000" tIns="36000" rIns="36000" bIns="36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B729584D-3365-47B8-9AC0-24723AB0A2D0}" type="datetime4">
              <a:rPr lang="en-GB" smtClean="0"/>
              <a:t>27 June 2025</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17" name="Picture Placeholder 16">
            <a:extLst>
              <a:ext uri="{FF2B5EF4-FFF2-40B4-BE49-F238E27FC236}">
                <a16:creationId xmlns:a16="http://schemas.microsoft.com/office/drawing/2014/main" id="{78DB8D52-5A42-AF02-A231-C38CC50C6F79}"/>
              </a:ext>
            </a:extLst>
          </p:cNvPr>
          <p:cNvSpPr>
            <a:spLocks noGrp="1"/>
          </p:cNvSpPr>
          <p:nvPr>
            <p:ph type="pic" sz="quarter" idx="14" hasCustomPrompt="1"/>
          </p:nvPr>
        </p:nvSpPr>
        <p:spPr>
          <a:xfrm>
            <a:off x="4270375" y="1303337"/>
            <a:ext cx="7554913" cy="4787900"/>
          </a:xfrm>
          <a:custGeom>
            <a:avLst/>
            <a:gdLst>
              <a:gd name="connsiteX0" fmla="*/ 176482 w 7554913"/>
              <a:gd name="connsiteY0" fmla="*/ 0 h 4787900"/>
              <a:gd name="connsiteX1" fmla="*/ 7378431 w 7554913"/>
              <a:gd name="connsiteY1" fmla="*/ 0 h 4787900"/>
              <a:gd name="connsiteX2" fmla="*/ 7554913 w 7554913"/>
              <a:gd name="connsiteY2" fmla="*/ 176482 h 4787900"/>
              <a:gd name="connsiteX3" fmla="*/ 7554913 w 7554913"/>
              <a:gd name="connsiteY3" fmla="*/ 4611418 h 4787900"/>
              <a:gd name="connsiteX4" fmla="*/ 7378431 w 7554913"/>
              <a:gd name="connsiteY4" fmla="*/ 4787900 h 4787900"/>
              <a:gd name="connsiteX5" fmla="*/ 176482 w 7554913"/>
              <a:gd name="connsiteY5" fmla="*/ 4787900 h 4787900"/>
              <a:gd name="connsiteX6" fmla="*/ 0 w 7554913"/>
              <a:gd name="connsiteY6" fmla="*/ 4611418 h 4787900"/>
              <a:gd name="connsiteX7" fmla="*/ 0 w 7554913"/>
              <a:gd name="connsiteY7" fmla="*/ 2799479 h 4787900"/>
              <a:gd name="connsiteX8" fmla="*/ 3012 w 7554913"/>
              <a:gd name="connsiteY8" fmla="*/ 2763995 h 4787900"/>
              <a:gd name="connsiteX9" fmla="*/ 415133 w 7554913"/>
              <a:gd name="connsiteY9" fmla="*/ 2402680 h 4787900"/>
              <a:gd name="connsiteX10" fmla="*/ 415133 w 7554913"/>
              <a:gd name="connsiteY10" fmla="*/ 2385217 h 4787900"/>
              <a:gd name="connsiteX11" fmla="*/ 3012 w 7554913"/>
              <a:gd name="connsiteY11" fmla="*/ 2023907 h 4787900"/>
              <a:gd name="connsiteX12" fmla="*/ 0 w 7554913"/>
              <a:gd name="connsiteY12" fmla="*/ 1988423 h 4787900"/>
              <a:gd name="connsiteX13" fmla="*/ 0 w 7554913"/>
              <a:gd name="connsiteY13" fmla="*/ 176482 h 4787900"/>
              <a:gd name="connsiteX14" fmla="*/ 176482 w 7554913"/>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54913" h="4787900">
                <a:moveTo>
                  <a:pt x="176482" y="0"/>
                </a:moveTo>
                <a:lnTo>
                  <a:pt x="7378431" y="0"/>
                </a:lnTo>
                <a:cubicBezTo>
                  <a:pt x="7475899" y="0"/>
                  <a:pt x="7554913" y="79014"/>
                  <a:pt x="7554913" y="176482"/>
                </a:cubicBezTo>
                <a:lnTo>
                  <a:pt x="7554913" y="4611418"/>
                </a:lnTo>
                <a:cubicBezTo>
                  <a:pt x="7554913" y="4708886"/>
                  <a:pt x="7475899" y="4787900"/>
                  <a:pt x="7378431" y="4787900"/>
                </a:cubicBezTo>
                <a:lnTo>
                  <a:pt x="176482" y="4787900"/>
                </a:lnTo>
                <a:cubicBezTo>
                  <a:pt x="79014" y="4787900"/>
                  <a:pt x="0" y="4708886"/>
                  <a:pt x="0" y="4611418"/>
                </a:cubicBezTo>
                <a:lnTo>
                  <a:pt x="0" y="2799479"/>
                </a:lnTo>
                <a:lnTo>
                  <a:pt x="3012" y="2763995"/>
                </a:lnTo>
                <a:cubicBezTo>
                  <a:pt x="35433" y="2581833"/>
                  <a:pt x="179824" y="2466853"/>
                  <a:pt x="415133" y="2402680"/>
                </a:cubicBezTo>
                <a:cubicBezTo>
                  <a:pt x="425612" y="2399188"/>
                  <a:pt x="425612" y="2388709"/>
                  <a:pt x="415133" y="2385217"/>
                </a:cubicBezTo>
                <a:cubicBezTo>
                  <a:pt x="179824" y="2321043"/>
                  <a:pt x="35433" y="2206068"/>
                  <a:pt x="3012" y="2023907"/>
                </a:cubicBezTo>
                <a:lnTo>
                  <a:pt x="0" y="1988423"/>
                </a:lnTo>
                <a:lnTo>
                  <a:pt x="0" y="176482"/>
                </a:lnTo>
                <a:cubicBezTo>
                  <a:pt x="0" y="79014"/>
                  <a:pt x="79014" y="0"/>
                  <a:pt x="176482" y="0"/>
                </a:cubicBezTo>
                <a:close/>
              </a:path>
            </a:pathLst>
          </a:custGeom>
          <a:solidFill>
            <a:schemeClr val="bg1">
              <a:lumMod val="95000"/>
            </a:schemeClr>
          </a:solidFill>
          <a:ln>
            <a:noFill/>
          </a:ln>
        </p:spPr>
        <p:txBody>
          <a:bodyPr wrap="square" lIns="72000" tIns="216000" rIns="72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0" rIns="0" bIns="0" anchor="b">
            <a:noAutofit/>
          </a:bodyPr>
          <a:lstStyle>
            <a:lvl1pPr marL="0" indent="0">
              <a:spcBef>
                <a:spcPts val="0"/>
              </a:spcBef>
              <a:spcAft>
                <a:spcPts val="0"/>
              </a:spcAft>
              <a:buNone/>
              <a:defRPr sz="8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10" name="Title 1">
            <a:extLst>
              <a:ext uri="{FF2B5EF4-FFF2-40B4-BE49-F238E27FC236}">
                <a16:creationId xmlns:a16="http://schemas.microsoft.com/office/drawing/2014/main" id="{D7744E32-9E6E-5A11-A7A0-D8AFCFEDB90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1" name="Subtitle 2">
            <a:extLst>
              <a:ext uri="{FF2B5EF4-FFF2-40B4-BE49-F238E27FC236}">
                <a16:creationId xmlns:a16="http://schemas.microsoft.com/office/drawing/2014/main" id="{89AF8F91-23D2-DD88-482D-7FAFF27C513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9FB64EB2-7F66-5CCC-3945-F5156896877F}"/>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0AC5B506-7665-AFF6-5244-82648A658A8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770232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mage and Text 4">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DFB8F13-AB38-63DB-D1F1-86B6EF73DD2A}"/>
              </a:ext>
            </a:extLst>
          </p:cNvPr>
          <p:cNvSpPr>
            <a:spLocks noGrp="1"/>
          </p:cNvSpPr>
          <p:nvPr>
            <p:ph type="pic" sz="quarter" idx="14" hasCustomPrompt="1"/>
          </p:nvPr>
        </p:nvSpPr>
        <p:spPr>
          <a:xfrm>
            <a:off x="8172451" y="242888"/>
            <a:ext cx="3652838" cy="5848312"/>
          </a:xfrm>
          <a:custGeom>
            <a:avLst/>
            <a:gdLst>
              <a:gd name="connsiteX0" fmla="*/ 190569 w 3652838"/>
              <a:gd name="connsiteY0" fmla="*/ 0 h 5848312"/>
              <a:gd name="connsiteX1" fmla="*/ 3462269 w 3652838"/>
              <a:gd name="connsiteY1" fmla="*/ 0 h 5848312"/>
              <a:gd name="connsiteX2" fmla="*/ 3652838 w 3652838"/>
              <a:gd name="connsiteY2" fmla="*/ 190569 h 5848312"/>
              <a:gd name="connsiteX3" fmla="*/ 3652838 w 3652838"/>
              <a:gd name="connsiteY3" fmla="*/ 5657743 h 5848312"/>
              <a:gd name="connsiteX4" fmla="*/ 3462269 w 3652838"/>
              <a:gd name="connsiteY4" fmla="*/ 5848312 h 5848312"/>
              <a:gd name="connsiteX5" fmla="*/ 190569 w 3652838"/>
              <a:gd name="connsiteY5" fmla="*/ 5848312 h 5848312"/>
              <a:gd name="connsiteX6" fmla="*/ 0 w 3652838"/>
              <a:gd name="connsiteY6" fmla="*/ 5657743 h 5848312"/>
              <a:gd name="connsiteX7" fmla="*/ 0 w 3652838"/>
              <a:gd name="connsiteY7" fmla="*/ 3402065 h 5848312"/>
              <a:gd name="connsiteX8" fmla="*/ 7373 w 3652838"/>
              <a:gd name="connsiteY8" fmla="*/ 3315183 h 5848312"/>
              <a:gd name="connsiteX9" fmla="*/ 442863 w 3652838"/>
              <a:gd name="connsiteY9" fmla="*/ 2933380 h 5848312"/>
              <a:gd name="connsiteX10" fmla="*/ 442863 w 3652838"/>
              <a:gd name="connsiteY10" fmla="*/ 2914928 h 5848312"/>
              <a:gd name="connsiteX11" fmla="*/ 7373 w 3652838"/>
              <a:gd name="connsiteY11" fmla="*/ 2533130 h 5848312"/>
              <a:gd name="connsiteX12" fmla="*/ 0 w 3652838"/>
              <a:gd name="connsiteY12" fmla="*/ 2446249 h 5848312"/>
              <a:gd name="connsiteX13" fmla="*/ 0 w 3652838"/>
              <a:gd name="connsiteY13" fmla="*/ 190569 h 5848312"/>
              <a:gd name="connsiteX14" fmla="*/ 190569 w 3652838"/>
              <a:gd name="connsiteY14" fmla="*/ 0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2838" h="5848312">
                <a:moveTo>
                  <a:pt x="190569" y="0"/>
                </a:moveTo>
                <a:lnTo>
                  <a:pt x="3462269" y="0"/>
                </a:lnTo>
                <a:cubicBezTo>
                  <a:pt x="3567517" y="0"/>
                  <a:pt x="3652838" y="85321"/>
                  <a:pt x="3652838" y="190569"/>
                </a:cubicBezTo>
                <a:lnTo>
                  <a:pt x="3652838" y="5657743"/>
                </a:lnTo>
                <a:cubicBezTo>
                  <a:pt x="3652838" y="5762991"/>
                  <a:pt x="3567517" y="5848312"/>
                  <a:pt x="3462269" y="5848312"/>
                </a:cubicBezTo>
                <a:lnTo>
                  <a:pt x="190569" y="5848312"/>
                </a:lnTo>
                <a:cubicBezTo>
                  <a:pt x="85321" y="5848312"/>
                  <a:pt x="0" y="5762991"/>
                  <a:pt x="0" y="5657743"/>
                </a:cubicBezTo>
                <a:lnTo>
                  <a:pt x="0" y="3402065"/>
                </a:lnTo>
                <a:lnTo>
                  <a:pt x="7373" y="3315183"/>
                </a:lnTo>
                <a:cubicBezTo>
                  <a:pt x="41632" y="3122692"/>
                  <a:pt x="194211" y="3001193"/>
                  <a:pt x="442863" y="2933380"/>
                </a:cubicBezTo>
                <a:cubicBezTo>
                  <a:pt x="453936" y="2929691"/>
                  <a:pt x="453936" y="2918617"/>
                  <a:pt x="442863" y="2914928"/>
                </a:cubicBezTo>
                <a:cubicBezTo>
                  <a:pt x="194211" y="2847115"/>
                  <a:pt x="41632" y="2725620"/>
                  <a:pt x="7373" y="2533130"/>
                </a:cubicBezTo>
                <a:lnTo>
                  <a:pt x="0" y="2446249"/>
                </a:lnTo>
                <a:lnTo>
                  <a:pt x="0" y="190569"/>
                </a:lnTo>
                <a:cubicBezTo>
                  <a:pt x="0" y="85321"/>
                  <a:pt x="85321" y="0"/>
                  <a:pt x="190569" y="0"/>
                </a:cubicBezTo>
                <a:close/>
              </a:path>
            </a:pathLst>
          </a:custGeom>
          <a:solidFill>
            <a:schemeClr val="bg1">
              <a:lumMod val="95000"/>
            </a:schemeClr>
          </a:solidFill>
          <a:ln>
            <a:noFill/>
          </a:ln>
        </p:spPr>
        <p:txBody>
          <a:bodyPr wrap="square" lIns="108000" tIns="576000" rIns="108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9" name="Text Placeholder 6"/>
          <p:cNvSpPr>
            <a:spLocks noGrp="1"/>
          </p:cNvSpPr>
          <p:nvPr>
            <p:ph type="body" sz="quarter" idx="13" hasCustomPrompt="1"/>
          </p:nvPr>
        </p:nvSpPr>
        <p:spPr>
          <a:xfrm>
            <a:off x="365125" y="1304101"/>
            <a:ext cx="7554913" cy="4490737"/>
          </a:xfrm>
          <a:prstGeom prst="rect">
            <a:avLst/>
          </a:prstGeom>
        </p:spPr>
        <p:txBody>
          <a:bodyPr lIns="36000" tIns="36000" rIns="36000" bIns="36000">
            <a:noAutofit/>
          </a:bodyPr>
          <a:lstStyle>
            <a:lvl1pPr marL="0" indent="0">
              <a:buClr>
                <a:schemeClr val="tx2"/>
              </a:buClr>
              <a:buFont typeface="Arial" panose="020B0604020202020204" pitchFamily="34" charset="0"/>
              <a:buNone/>
              <a:defRPr/>
            </a:lvl1pPr>
            <a:lvl2pPr marL="357542" indent="0">
              <a:buClr>
                <a:schemeClr val="tx1"/>
              </a:buClr>
              <a:buFont typeface="Arial" panose="020B0604020202020204" pitchFamily="34" charset="0"/>
              <a:buNone/>
              <a:defRPr/>
            </a:lvl2pPr>
            <a:lvl3pPr marL="719982" indent="0">
              <a:buClr>
                <a:schemeClr val="tx1"/>
              </a:buClr>
              <a:buFont typeface="Arial" panose="020B0604020202020204" pitchFamily="34" charset="0"/>
              <a:buNone/>
              <a:defRPr/>
            </a:lvl3pPr>
            <a:lvl4pPr marL="1081424" indent="0">
              <a:buClr>
                <a:schemeClr val="tx1"/>
              </a:buClr>
              <a:buFont typeface="Arial" panose="020B0604020202020204" pitchFamily="34" charset="0"/>
              <a:buNone/>
              <a:defRPr/>
            </a:lvl4pPr>
            <a:lvl5pPr marL="1439964" indent="0">
              <a:buClr>
                <a:schemeClr val="tx1"/>
              </a:buClr>
              <a:buFont typeface="Arial" panose="020B0604020202020204" pitchFamily="34" charset="0"/>
              <a:buNone/>
              <a:defRPr/>
            </a:lvl5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27 June 2025</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5" y="5792400"/>
            <a:ext cx="7555231" cy="298800"/>
          </a:xfrm>
        </p:spPr>
        <p:txBody>
          <a:bodyPr lIns="0" tIns="0" rIns="0" bIns="0" anchor="b">
            <a:noAutofit/>
          </a:bodyPr>
          <a:lstStyle>
            <a:lvl1pPr marL="0" indent="0">
              <a:spcBef>
                <a:spcPts val="0"/>
              </a:spcBef>
              <a:spcAft>
                <a:spcPts val="0"/>
              </a:spcAft>
              <a:buNone/>
              <a:defRPr sz="8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C102126E-B6A8-2921-6EF1-1AB371E2B266}"/>
              </a:ext>
            </a:extLst>
          </p:cNvPr>
          <p:cNvSpPr>
            <a:spLocks noGrp="1"/>
          </p:cNvSpPr>
          <p:nvPr>
            <p:ph type="title"/>
          </p:nvPr>
        </p:nvSpPr>
        <p:spPr>
          <a:xfrm>
            <a:off x="365126" y="242888"/>
            <a:ext cx="7554912"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6475D3A0-2D66-AC67-134B-77A55D269BD2}"/>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21FF2E9-41D3-FCB0-8100-2CB5AD7B0637}"/>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4A4A6B2A-6054-FB98-6941-36A9785D96EC}"/>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931699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and Text 5">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C1E2B43-F98E-82F3-DBAA-FC13402D7C79}"/>
              </a:ext>
            </a:extLst>
          </p:cNvPr>
          <p:cNvSpPr>
            <a:spLocks noGrp="1"/>
          </p:cNvSpPr>
          <p:nvPr>
            <p:ph type="pic" sz="quarter" idx="14" hasCustomPrompt="1"/>
          </p:nvPr>
        </p:nvSpPr>
        <p:spPr>
          <a:xfrm>
            <a:off x="4270375" y="242888"/>
            <a:ext cx="7554914" cy="5848312"/>
          </a:xfrm>
          <a:custGeom>
            <a:avLst/>
            <a:gdLst>
              <a:gd name="connsiteX0" fmla="*/ 2145019 w 7554914"/>
              <a:gd name="connsiteY0" fmla="*/ 0 h 5848312"/>
              <a:gd name="connsiteX1" fmla="*/ 7370751 w 7554914"/>
              <a:gd name="connsiteY1" fmla="*/ 0 h 5848312"/>
              <a:gd name="connsiteX2" fmla="*/ 7554914 w 7554914"/>
              <a:gd name="connsiteY2" fmla="*/ 184163 h 5848312"/>
              <a:gd name="connsiteX3" fmla="*/ 7554914 w 7554914"/>
              <a:gd name="connsiteY3" fmla="*/ 5664149 h 5848312"/>
              <a:gd name="connsiteX4" fmla="*/ 7370751 w 7554914"/>
              <a:gd name="connsiteY4" fmla="*/ 5848312 h 5848312"/>
              <a:gd name="connsiteX5" fmla="*/ 184163 w 7554914"/>
              <a:gd name="connsiteY5" fmla="*/ 5848312 h 5848312"/>
              <a:gd name="connsiteX6" fmla="*/ 0 w 7554914"/>
              <a:gd name="connsiteY6" fmla="*/ 5664149 h 5848312"/>
              <a:gd name="connsiteX7" fmla="*/ 0 w 7554914"/>
              <a:gd name="connsiteY7" fmla="*/ 2161063 h 5848312"/>
              <a:gd name="connsiteX8" fmla="*/ 38324 w 7554914"/>
              <a:gd name="connsiteY8" fmla="*/ 2036037 h 5848312"/>
              <a:gd name="connsiteX9" fmla="*/ 1172960 w 7554914"/>
              <a:gd name="connsiteY9" fmla="*/ 1360305 h 5848312"/>
              <a:gd name="connsiteX10" fmla="*/ 1236325 w 7554914"/>
              <a:gd name="connsiteY10" fmla="*/ 1296939 h 5848312"/>
              <a:gd name="connsiteX11" fmla="*/ 1236325 w 7554914"/>
              <a:gd name="connsiteY11" fmla="*/ 927309 h 5848312"/>
              <a:gd name="connsiteX12" fmla="*/ 1977178 w 7554914"/>
              <a:gd name="connsiteY12" fmla="*/ 16657 h 584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54914" h="5848312">
                <a:moveTo>
                  <a:pt x="2145019" y="0"/>
                </a:moveTo>
                <a:lnTo>
                  <a:pt x="7370751" y="0"/>
                </a:lnTo>
                <a:cubicBezTo>
                  <a:pt x="7472461" y="0"/>
                  <a:pt x="7554914" y="82453"/>
                  <a:pt x="7554914" y="184163"/>
                </a:cubicBezTo>
                <a:lnTo>
                  <a:pt x="7554914" y="5664149"/>
                </a:lnTo>
                <a:cubicBezTo>
                  <a:pt x="7554914" y="5765859"/>
                  <a:pt x="7472461" y="5848312"/>
                  <a:pt x="7370751" y="5848312"/>
                </a:cubicBezTo>
                <a:lnTo>
                  <a:pt x="184163" y="5848312"/>
                </a:lnTo>
                <a:cubicBezTo>
                  <a:pt x="82453" y="5848312"/>
                  <a:pt x="0" y="5765859"/>
                  <a:pt x="0" y="5664149"/>
                </a:cubicBezTo>
                <a:lnTo>
                  <a:pt x="0" y="2161063"/>
                </a:lnTo>
                <a:lnTo>
                  <a:pt x="38324" y="2036037"/>
                </a:lnTo>
                <a:cubicBezTo>
                  <a:pt x="232381" y="1588024"/>
                  <a:pt x="681881" y="1376146"/>
                  <a:pt x="1172960" y="1360305"/>
                </a:cubicBezTo>
                <a:cubicBezTo>
                  <a:pt x="1215204" y="1360305"/>
                  <a:pt x="1236325" y="1328624"/>
                  <a:pt x="1236325" y="1296939"/>
                </a:cubicBezTo>
                <a:lnTo>
                  <a:pt x="1236325" y="927309"/>
                </a:lnTo>
                <a:cubicBezTo>
                  <a:pt x="1236325" y="474509"/>
                  <a:pt x="1551669" y="102568"/>
                  <a:pt x="1977178" y="16657"/>
                </a:cubicBezTo>
                <a:close/>
              </a:path>
            </a:pathLst>
          </a:custGeom>
          <a:solidFill>
            <a:schemeClr val="bg1">
              <a:lumMod val="95000"/>
            </a:schemeClr>
          </a:solidFill>
          <a:ln>
            <a:noFill/>
          </a:ln>
        </p:spPr>
        <p:txBody>
          <a:bodyPr wrap="square" lIns="180000" tIns="576000" bIns="72000" anchor="ctr">
            <a:noAutofit/>
          </a:bodyPr>
          <a:lstStyle>
            <a:lvl1pPr marL="0" indent="0" algn="ctr">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9" name="Text Placeholder 6"/>
          <p:cNvSpPr>
            <a:spLocks noGrp="1"/>
          </p:cNvSpPr>
          <p:nvPr>
            <p:ph type="body" sz="quarter" idx="13" hasCustomPrompt="1"/>
          </p:nvPr>
        </p:nvSpPr>
        <p:spPr>
          <a:xfrm>
            <a:off x="365126" y="1304101"/>
            <a:ext cx="3652839" cy="4490737"/>
          </a:xfrm>
          <a:prstGeom prst="rect">
            <a:avLst/>
          </a:prstGeom>
        </p:spPr>
        <p:txBody>
          <a:bodyPr lIns="36000" tIns="36000" rIns="36000" bIns="36000">
            <a:noAutofit/>
          </a:bodyPr>
          <a:lstStyle>
            <a:lvl1pPr marL="0" indent="0">
              <a:buClr>
                <a:schemeClr val="tx2"/>
              </a:buClr>
              <a:buFont typeface="Arial" panose="020B0604020202020204" pitchFamily="34" charset="0"/>
              <a:buNone/>
              <a:defRPr/>
            </a:lvl1pPr>
            <a:lvl2pPr marL="357542" indent="0">
              <a:buClr>
                <a:schemeClr val="tx1"/>
              </a:buClr>
              <a:buFont typeface="Arial" panose="020B0604020202020204" pitchFamily="34" charset="0"/>
              <a:buNone/>
              <a:defRPr/>
            </a:lvl2pPr>
            <a:lvl3pPr marL="719982" indent="0">
              <a:buClr>
                <a:schemeClr val="tx1"/>
              </a:buClr>
              <a:buFont typeface="Arial" panose="020B0604020202020204" pitchFamily="34" charset="0"/>
              <a:buNone/>
              <a:defRPr/>
            </a:lvl3pPr>
            <a:lvl4pPr marL="1081424" indent="0">
              <a:buClr>
                <a:schemeClr val="tx1"/>
              </a:buClr>
              <a:buFont typeface="Arial" panose="020B0604020202020204" pitchFamily="34" charset="0"/>
              <a:buNone/>
              <a:defRPr/>
            </a:lvl4pPr>
            <a:lvl5pPr marL="1439964" indent="0">
              <a:buClr>
                <a:schemeClr val="tx1"/>
              </a:buClr>
              <a:buFont typeface="Arial" panose="020B0604020202020204" pitchFamily="34" charset="0"/>
              <a:buNone/>
              <a:defRPr/>
            </a:lvl5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4E1E8257-6B8C-4088-985E-4C3DCEE9DEB1}"/>
              </a:ext>
            </a:extLst>
          </p:cNvPr>
          <p:cNvSpPr>
            <a:spLocks noGrp="1"/>
          </p:cNvSpPr>
          <p:nvPr>
            <p:ph type="dt" sz="half" idx="28"/>
          </p:nvPr>
        </p:nvSpPr>
        <p:spPr/>
        <p:txBody>
          <a:bodyPr/>
          <a:lstStyle/>
          <a:p>
            <a:fld id="{E018087B-459D-4729-B449-CCF6702E8E13}" type="datetime4">
              <a:rPr lang="en-GB" smtClean="0"/>
              <a:t>27 June 2025</a:t>
            </a:fld>
            <a:endParaRPr lang="en-GB"/>
          </a:p>
        </p:txBody>
      </p:sp>
      <p:sp>
        <p:nvSpPr>
          <p:cNvPr id="8" name="Footer Placeholder 7">
            <a:extLst>
              <a:ext uri="{FF2B5EF4-FFF2-40B4-BE49-F238E27FC236}">
                <a16:creationId xmlns:a16="http://schemas.microsoft.com/office/drawing/2014/main" id="{06002AE1-2317-4E5A-B166-4104FA8F071A}"/>
              </a:ext>
            </a:extLst>
          </p:cNvPr>
          <p:cNvSpPr>
            <a:spLocks noGrp="1"/>
          </p:cNvSpPr>
          <p:nvPr>
            <p:ph type="ftr" sz="quarter" idx="29"/>
          </p:nvPr>
        </p:nvSpPr>
        <p:spPr/>
        <p:txBody>
          <a:bodyPr/>
          <a:lstStyle/>
          <a:p>
            <a:endParaRPr lang="en-GB"/>
          </a:p>
        </p:txBody>
      </p:sp>
      <p:sp>
        <p:nvSpPr>
          <p:cNvPr id="11" name="Slide Number Placeholder 10">
            <a:extLst>
              <a:ext uri="{FF2B5EF4-FFF2-40B4-BE49-F238E27FC236}">
                <a16:creationId xmlns:a16="http://schemas.microsoft.com/office/drawing/2014/main" id="{DFB4A4D5-34F7-4B9E-9971-87C022586B14}"/>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4" name="Text Placeholder 3">
            <a:extLst>
              <a:ext uri="{FF2B5EF4-FFF2-40B4-BE49-F238E27FC236}">
                <a16:creationId xmlns:a16="http://schemas.microsoft.com/office/drawing/2014/main" id="{18D9C632-48DD-68F1-C98B-0AA2BE39A14E}"/>
              </a:ext>
            </a:extLst>
          </p:cNvPr>
          <p:cNvSpPr>
            <a:spLocks noGrp="1"/>
          </p:cNvSpPr>
          <p:nvPr>
            <p:ph type="body" sz="quarter" idx="31" hasCustomPrompt="1"/>
          </p:nvPr>
        </p:nvSpPr>
        <p:spPr>
          <a:xfrm>
            <a:off x="365126" y="5792400"/>
            <a:ext cx="3652993" cy="298800"/>
          </a:xfrm>
        </p:spPr>
        <p:txBody>
          <a:bodyPr lIns="0" tIns="0" rIns="0" bIns="0" anchor="b">
            <a:noAutofit/>
          </a:bodyPr>
          <a:lstStyle>
            <a:lvl1pPr marL="0" indent="0">
              <a:spcBef>
                <a:spcPts val="0"/>
              </a:spcBef>
              <a:spcAft>
                <a:spcPts val="0"/>
              </a:spcAft>
              <a:buNone/>
              <a:defRPr sz="800"/>
            </a:lvl1pPr>
            <a:lvl2pPr marL="357542" indent="0">
              <a:spcBef>
                <a:spcPts val="0"/>
              </a:spcBef>
              <a:spcAft>
                <a:spcPts val="0"/>
              </a:spcAft>
              <a:buNone/>
              <a:defRPr/>
            </a:lvl2pPr>
            <a:lvl3pPr marL="719982" indent="0">
              <a:spcBef>
                <a:spcPts val="0"/>
              </a:spcBef>
              <a:spcAft>
                <a:spcPts val="0"/>
              </a:spcAft>
              <a:buNone/>
              <a:defRPr/>
            </a:lvl3pPr>
            <a:lvl4pPr marL="1081424" indent="0">
              <a:spcBef>
                <a:spcPts val="0"/>
              </a:spcBef>
              <a:spcAft>
                <a:spcPts val="0"/>
              </a:spcAft>
              <a:buNone/>
              <a:defRPr/>
            </a:lvl4pPr>
            <a:lvl5pPr marL="1439964" indent="0">
              <a:spcBef>
                <a:spcPts val="0"/>
              </a:spcBef>
              <a:spcAft>
                <a:spcPts val="0"/>
              </a:spcAft>
              <a:buNone/>
              <a:defRPr/>
            </a:lvl5pPr>
          </a:lstStyle>
          <a:p>
            <a:pPr lvl="0"/>
            <a:r>
              <a:rPr lang="en-US"/>
              <a:t>Insert Source text</a:t>
            </a:r>
          </a:p>
        </p:txBody>
      </p:sp>
      <p:sp>
        <p:nvSpPr>
          <p:cNvPr id="10" name="Title 1">
            <a:extLst>
              <a:ext uri="{FF2B5EF4-FFF2-40B4-BE49-F238E27FC236}">
                <a16:creationId xmlns:a16="http://schemas.microsoft.com/office/drawing/2014/main" id="{D08CFF33-B49E-9711-53F9-19D0CC0A16DD}"/>
              </a:ext>
            </a:extLst>
          </p:cNvPr>
          <p:cNvSpPr>
            <a:spLocks noGrp="1"/>
          </p:cNvSpPr>
          <p:nvPr>
            <p:ph type="title" hasCustomPrompt="1"/>
          </p:nvPr>
        </p:nvSpPr>
        <p:spPr>
          <a:xfrm>
            <a:off x="365126" y="242888"/>
            <a:ext cx="3905250" cy="430887"/>
          </a:xfrm>
        </p:spPr>
        <p:txBody>
          <a:bodyPr/>
          <a:lstStyle>
            <a:lvl1pPr>
              <a:defRPr/>
            </a:lvl1pPr>
          </a:lstStyle>
          <a:p>
            <a:r>
              <a:rPr lang="en-US"/>
              <a:t>Click to add title</a:t>
            </a:r>
          </a:p>
        </p:txBody>
      </p:sp>
      <p:sp>
        <p:nvSpPr>
          <p:cNvPr id="13" name="Subtitle 2">
            <a:extLst>
              <a:ext uri="{FF2B5EF4-FFF2-40B4-BE49-F238E27FC236}">
                <a16:creationId xmlns:a16="http://schemas.microsoft.com/office/drawing/2014/main" id="{FA3CE1FB-D5F5-92E1-9D34-DB8E8889C90B}"/>
              </a:ext>
            </a:extLst>
          </p:cNvPr>
          <p:cNvSpPr>
            <a:spLocks noGrp="1"/>
          </p:cNvSpPr>
          <p:nvPr>
            <p:ph type="subTitle" idx="1" hasCustomPrompt="1"/>
          </p:nvPr>
        </p:nvSpPr>
        <p:spPr>
          <a:xfrm>
            <a:off x="365125" y="694950"/>
            <a:ext cx="39052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B91AF96-43AB-49E0-5AA2-71826DA96391}"/>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196294BD-73D4-ECCE-653C-2F2D34CF4FB5}"/>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021665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and Text with Subheading">
    <p:spTree>
      <p:nvGrpSpPr>
        <p:cNvPr id="1" name=""/>
        <p:cNvGrpSpPr/>
        <p:nvPr/>
      </p:nvGrpSpPr>
      <p:grpSpPr>
        <a:xfrm>
          <a:off x="0" y="0"/>
          <a:ext cx="0" cy="0"/>
          <a:chOff x="0" y="0"/>
          <a:chExt cx="0" cy="0"/>
        </a:xfrm>
      </p:grpSpPr>
      <p:sp>
        <p:nvSpPr>
          <p:cNvPr id="16" name="Text Placeholder 6"/>
          <p:cNvSpPr>
            <a:spLocks noGrp="1"/>
          </p:cNvSpPr>
          <p:nvPr>
            <p:ph type="body" sz="quarter" idx="13" hasCustomPrompt="1"/>
          </p:nvPr>
        </p:nvSpPr>
        <p:spPr>
          <a:xfrm>
            <a:off x="365125" y="2100262"/>
            <a:ext cx="3652838" cy="3692137"/>
          </a:xfrm>
          <a:prstGeom prst="rect">
            <a:avLst/>
          </a:prstGeom>
        </p:spPr>
        <p:txBody>
          <a:bodyPr lIns="36000" tIns="36000" rIns="36000" bIns="36000">
            <a:noAutofit/>
          </a:bodyPr>
          <a:lstStyle>
            <a:lvl1pPr marL="0" indent="0">
              <a:buNone/>
              <a:defRPr sz="2200"/>
            </a:lvl1pPr>
          </a:lstStyle>
          <a:p>
            <a:pPr lvl="0"/>
            <a:r>
              <a:rPr lang="en-GB"/>
              <a:t>Click to enter text content.</a:t>
            </a:r>
            <a:br>
              <a:rPr lang="en-GB"/>
            </a:br>
            <a:r>
              <a:rPr lang="en-US"/>
              <a:t>If text content appears too large please reduce the size of the font.</a:t>
            </a:r>
            <a:endParaRPr lang="en-GB"/>
          </a:p>
        </p:txBody>
      </p:sp>
      <p:sp>
        <p:nvSpPr>
          <p:cNvPr id="7" name="Date Placeholder 6">
            <a:extLst>
              <a:ext uri="{FF2B5EF4-FFF2-40B4-BE49-F238E27FC236}">
                <a16:creationId xmlns:a16="http://schemas.microsoft.com/office/drawing/2014/main" id="{82120E7F-C0E1-48FE-9205-5741B91C8E6F}"/>
              </a:ext>
            </a:extLst>
          </p:cNvPr>
          <p:cNvSpPr>
            <a:spLocks noGrp="1"/>
          </p:cNvSpPr>
          <p:nvPr>
            <p:ph type="dt" sz="half" idx="28"/>
          </p:nvPr>
        </p:nvSpPr>
        <p:spPr/>
        <p:txBody>
          <a:bodyPr/>
          <a:lstStyle/>
          <a:p>
            <a:fld id="{2DC6169B-19DB-4994-BA6B-38503C57DC8A}" type="datetime4">
              <a:rPr lang="en-GB" smtClean="0"/>
              <a:t>27 June 2025</a:t>
            </a:fld>
            <a:endParaRPr lang="en-GB"/>
          </a:p>
        </p:txBody>
      </p:sp>
      <p:sp>
        <p:nvSpPr>
          <p:cNvPr id="8" name="Footer Placeholder 7">
            <a:extLst>
              <a:ext uri="{FF2B5EF4-FFF2-40B4-BE49-F238E27FC236}">
                <a16:creationId xmlns:a16="http://schemas.microsoft.com/office/drawing/2014/main" id="{AFC227CF-7C01-4C8F-A012-E6EC9EFFB1B0}"/>
              </a:ext>
            </a:extLst>
          </p:cNvPr>
          <p:cNvSpPr>
            <a:spLocks noGrp="1"/>
          </p:cNvSpPr>
          <p:nvPr>
            <p:ph type="ftr" sz="quarter" idx="29"/>
          </p:nvPr>
        </p:nvSpPr>
        <p:spPr/>
        <p:txBody>
          <a:bodyPr/>
          <a:lstStyle/>
          <a:p>
            <a:endParaRPr lang="en-GB"/>
          </a:p>
        </p:txBody>
      </p:sp>
      <p:sp>
        <p:nvSpPr>
          <p:cNvPr id="9" name="Slide Number Placeholder 8">
            <a:extLst>
              <a:ext uri="{FF2B5EF4-FFF2-40B4-BE49-F238E27FC236}">
                <a16:creationId xmlns:a16="http://schemas.microsoft.com/office/drawing/2014/main" id="{D3D4743C-0184-4AE6-8901-D4C4FE13116A}"/>
              </a:ext>
            </a:extLst>
          </p:cNvPr>
          <p:cNvSpPr>
            <a:spLocks noGrp="1"/>
          </p:cNvSpPr>
          <p:nvPr>
            <p:ph type="sldNum" sz="quarter" idx="30"/>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557407D7-26D4-4453-5DC7-A7011EC7E218}"/>
              </a:ext>
            </a:extLst>
          </p:cNvPr>
          <p:cNvSpPr>
            <a:spLocks noGrp="1"/>
          </p:cNvSpPr>
          <p:nvPr>
            <p:ph type="body" sz="quarter" idx="31" hasCustomPrompt="1"/>
          </p:nvPr>
        </p:nvSpPr>
        <p:spPr>
          <a:xfrm>
            <a:off x="365126" y="5792400"/>
            <a:ext cx="3653156" cy="298800"/>
          </a:xfrm>
        </p:spPr>
        <p:txBody>
          <a:bodyPr lIns="0" tIns="0" rIns="0" bIns="0" anchor="b">
            <a:noAutofit/>
          </a:bodyPr>
          <a:lstStyle>
            <a:lvl1pPr marL="0" indent="0">
              <a:spcBef>
                <a:spcPts val="0"/>
              </a:spcBef>
              <a:spcAft>
                <a:spcPts val="0"/>
              </a:spcAft>
              <a:buNone/>
              <a:defRPr sz="800"/>
            </a:lvl1pPr>
            <a:lvl2pPr marL="357542" indent="0">
              <a:buNone/>
              <a:defRPr/>
            </a:lvl2pPr>
            <a:lvl3pPr marL="719982" indent="0">
              <a:buNone/>
              <a:defRPr/>
            </a:lvl3pPr>
            <a:lvl4pPr marL="1081424" indent="0">
              <a:buNone/>
              <a:defRPr/>
            </a:lvl4pPr>
            <a:lvl5pPr marL="1439964" indent="0">
              <a:buNone/>
              <a:defRPr/>
            </a:lvl5pPr>
          </a:lstStyle>
          <a:p>
            <a:pPr lvl="0"/>
            <a:r>
              <a:rPr lang="en-US"/>
              <a:t>Insert Source text</a:t>
            </a:r>
          </a:p>
        </p:txBody>
      </p:sp>
      <p:sp>
        <p:nvSpPr>
          <p:cNvPr id="25" name="Text Placeholder 24">
            <a:extLst>
              <a:ext uri="{FF2B5EF4-FFF2-40B4-BE49-F238E27FC236}">
                <a16:creationId xmlns:a16="http://schemas.microsoft.com/office/drawing/2014/main" id="{0FC42DF1-9B7E-9A5C-E40E-35292FD97B55}"/>
              </a:ext>
            </a:extLst>
          </p:cNvPr>
          <p:cNvSpPr>
            <a:spLocks noGrp="1"/>
          </p:cNvSpPr>
          <p:nvPr>
            <p:ph type="body" sz="quarter" idx="32" hasCustomPrompt="1"/>
          </p:nvPr>
        </p:nvSpPr>
        <p:spPr>
          <a:xfrm>
            <a:off x="365126" y="1303338"/>
            <a:ext cx="3480970" cy="796925"/>
          </a:xfrm>
        </p:spPr>
        <p:txBody>
          <a:bodyPr lIns="36000" tIns="36000" rIns="36000" bIns="36000">
            <a:noAutofit/>
          </a:bodyPr>
          <a:lstStyle>
            <a:lvl1pPr marL="0" indent="0">
              <a:buNone/>
              <a:defRPr sz="2400" b="1">
                <a:solidFill>
                  <a:schemeClr val="tx2"/>
                </a:solidFill>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edit subheading text</a:t>
            </a:r>
            <a:endParaRPr lang="en-GB"/>
          </a:p>
        </p:txBody>
      </p:sp>
      <p:sp>
        <p:nvSpPr>
          <p:cNvPr id="19" name="Picture Placeholder 18">
            <a:extLst>
              <a:ext uri="{FF2B5EF4-FFF2-40B4-BE49-F238E27FC236}">
                <a16:creationId xmlns:a16="http://schemas.microsoft.com/office/drawing/2014/main" id="{842A83F9-173D-2F5C-840B-653949B4C528}"/>
              </a:ext>
            </a:extLst>
          </p:cNvPr>
          <p:cNvSpPr>
            <a:spLocks noGrp="1"/>
          </p:cNvSpPr>
          <p:nvPr>
            <p:ph type="pic" sz="quarter" idx="14" hasCustomPrompt="1"/>
          </p:nvPr>
        </p:nvSpPr>
        <p:spPr>
          <a:xfrm>
            <a:off x="3848179" y="1303337"/>
            <a:ext cx="7977108" cy="4787900"/>
          </a:xfrm>
          <a:custGeom>
            <a:avLst/>
            <a:gdLst>
              <a:gd name="connsiteX0" fmla="*/ 594703 w 7977108"/>
              <a:gd name="connsiteY0" fmla="*/ 0 h 4787900"/>
              <a:gd name="connsiteX1" fmla="*/ 7804600 w 7977108"/>
              <a:gd name="connsiteY1" fmla="*/ 0 h 4787900"/>
              <a:gd name="connsiteX2" fmla="*/ 7977108 w 7977108"/>
              <a:gd name="connsiteY2" fmla="*/ 172508 h 4787900"/>
              <a:gd name="connsiteX3" fmla="*/ 7977108 w 7977108"/>
              <a:gd name="connsiteY3" fmla="*/ 4615392 h 4787900"/>
              <a:gd name="connsiteX4" fmla="*/ 7804600 w 7977108"/>
              <a:gd name="connsiteY4" fmla="*/ 4787900 h 4787900"/>
              <a:gd name="connsiteX5" fmla="*/ 594703 w 7977108"/>
              <a:gd name="connsiteY5" fmla="*/ 4787900 h 4787900"/>
              <a:gd name="connsiteX6" fmla="*/ 422195 w 7977108"/>
              <a:gd name="connsiteY6" fmla="*/ 4615392 h 4787900"/>
              <a:gd name="connsiteX7" fmla="*/ 422195 w 7977108"/>
              <a:gd name="connsiteY7" fmla="*/ 1002316 h 4787900"/>
              <a:gd name="connsiteX8" fmla="*/ 419981 w 7977108"/>
              <a:gd name="connsiteY8" fmla="*/ 976226 h 4787900"/>
              <a:gd name="connsiteX9" fmla="*/ 7859 w 7977108"/>
              <a:gd name="connsiteY9" fmla="*/ 614915 h 4787900"/>
              <a:gd name="connsiteX10" fmla="*/ 7859 w 7977108"/>
              <a:gd name="connsiteY10" fmla="*/ 597453 h 4787900"/>
              <a:gd name="connsiteX11" fmla="*/ 419981 w 7977108"/>
              <a:gd name="connsiteY11" fmla="*/ 236137 h 4787900"/>
              <a:gd name="connsiteX12" fmla="*/ 422195 w 7977108"/>
              <a:gd name="connsiteY12" fmla="*/ 210041 h 4787900"/>
              <a:gd name="connsiteX13" fmla="*/ 422195 w 7977108"/>
              <a:gd name="connsiteY13" fmla="*/ 172508 h 4787900"/>
              <a:gd name="connsiteX14" fmla="*/ 594703 w 7977108"/>
              <a:gd name="connsiteY14" fmla="*/ 0 h 478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77108" h="4787900">
                <a:moveTo>
                  <a:pt x="594703" y="0"/>
                </a:moveTo>
                <a:lnTo>
                  <a:pt x="7804600" y="0"/>
                </a:lnTo>
                <a:cubicBezTo>
                  <a:pt x="7899874" y="0"/>
                  <a:pt x="7977108" y="77234"/>
                  <a:pt x="7977108" y="172508"/>
                </a:cubicBezTo>
                <a:lnTo>
                  <a:pt x="7977108" y="4615392"/>
                </a:lnTo>
                <a:cubicBezTo>
                  <a:pt x="7977108" y="4710666"/>
                  <a:pt x="7899874" y="4787900"/>
                  <a:pt x="7804600" y="4787900"/>
                </a:cubicBezTo>
                <a:lnTo>
                  <a:pt x="594703" y="4787900"/>
                </a:lnTo>
                <a:cubicBezTo>
                  <a:pt x="499429" y="4787900"/>
                  <a:pt x="422195" y="4710666"/>
                  <a:pt x="422195" y="4615392"/>
                </a:cubicBezTo>
                <a:lnTo>
                  <a:pt x="422195" y="1002316"/>
                </a:lnTo>
                <a:lnTo>
                  <a:pt x="419981" y="976226"/>
                </a:lnTo>
                <a:cubicBezTo>
                  <a:pt x="387560" y="794064"/>
                  <a:pt x="243169" y="679089"/>
                  <a:pt x="7859" y="614915"/>
                </a:cubicBezTo>
                <a:cubicBezTo>
                  <a:pt x="-2620" y="611423"/>
                  <a:pt x="-2620" y="600944"/>
                  <a:pt x="7859" y="597453"/>
                </a:cubicBezTo>
                <a:cubicBezTo>
                  <a:pt x="243169" y="533278"/>
                  <a:pt x="387560" y="418299"/>
                  <a:pt x="419981" y="236137"/>
                </a:cubicBezTo>
                <a:lnTo>
                  <a:pt x="422195" y="210041"/>
                </a:lnTo>
                <a:lnTo>
                  <a:pt x="422195" y="172508"/>
                </a:lnTo>
                <a:cubicBezTo>
                  <a:pt x="422195" y="77234"/>
                  <a:pt x="499429" y="0"/>
                  <a:pt x="594703" y="0"/>
                </a:cubicBezTo>
                <a:close/>
              </a:path>
            </a:pathLst>
          </a:custGeom>
          <a:solidFill>
            <a:schemeClr val="bg1">
              <a:lumMod val="95000"/>
            </a:schemeClr>
          </a:solidFill>
          <a:ln>
            <a:noFill/>
          </a:ln>
        </p:spPr>
        <p:txBody>
          <a:bodyPr wrap="square" lIns="900000" tIns="216000" rIns="540000" bIns="72000" anchor="ctr">
            <a:noAutofit/>
          </a:bodyPr>
          <a:lstStyle>
            <a:lvl1pPr marL="0" indent="0" algn="ctr">
              <a:lnSpc>
                <a:spcPct val="100000"/>
              </a:lnSpc>
              <a:buNone/>
              <a:defRPr sz="22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r>
              <a:rPr lang="en-GB"/>
              <a:t>]</a:t>
            </a:r>
          </a:p>
        </p:txBody>
      </p:sp>
      <p:sp>
        <p:nvSpPr>
          <p:cNvPr id="11" name="Title 1">
            <a:extLst>
              <a:ext uri="{FF2B5EF4-FFF2-40B4-BE49-F238E27FC236}">
                <a16:creationId xmlns:a16="http://schemas.microsoft.com/office/drawing/2014/main" id="{7E92BEDA-CC1A-B239-4AEA-C3F37E214629}"/>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0750812B-2C47-57D4-77B8-4674E64952E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7DE5D052-D1E8-918C-87BF-6E3142B87FEF}"/>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D5840FC4-EF91-6057-D142-8946C40663E0}"/>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49910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hit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0D3666-6EB4-2815-6D2E-EFE946A218AB}"/>
              </a:ext>
            </a:extLst>
          </p:cNvPr>
          <p:cNvGraphicFramePr>
            <a:graphicFrameLocks noChangeAspect="1"/>
          </p:cNvGraphicFramePr>
          <p:nvPr>
            <p:custDataLst>
              <p:tags r:id="rId1"/>
            </p:custDataLst>
            <p:extLst>
              <p:ext uri="{D42A27DB-BD31-4B8C-83A1-F6EECF244321}">
                <p14:modId xmlns:p14="http://schemas.microsoft.com/office/powerpoint/2010/main" val="2224432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5" name="Object 4" hidden="1">
                        <a:extLst>
                          <a:ext uri="{FF2B5EF4-FFF2-40B4-BE49-F238E27FC236}">
                            <a16:creationId xmlns:a16="http://schemas.microsoft.com/office/drawing/2014/main" id="{F30D3666-6EB4-2815-6D2E-EFE946A218A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descr="Icon&#10;&#10;Description automatically generated with medium confidence">
            <a:extLst>
              <a:ext uri="{FF2B5EF4-FFF2-40B4-BE49-F238E27FC236}">
                <a16:creationId xmlns:a16="http://schemas.microsoft.com/office/drawing/2014/main" id="{CD0C9FF5-5269-0182-FD37-55478A13B6D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
        <p:nvSpPr>
          <p:cNvPr id="11" name="Text Placeholder 8">
            <a:extLst>
              <a:ext uri="{FF2B5EF4-FFF2-40B4-BE49-F238E27FC236}">
                <a16:creationId xmlns:a16="http://schemas.microsoft.com/office/drawing/2014/main" id="{8D015E68-9B94-B2B9-2F33-1D9732CC14B4}"/>
              </a:ext>
            </a:extLst>
          </p:cNvPr>
          <p:cNvSpPr>
            <a:spLocks noGrp="1"/>
          </p:cNvSpPr>
          <p:nvPr>
            <p:ph type="body" sz="quarter" idx="11"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sp>
        <p:nvSpPr>
          <p:cNvPr id="12" name="Freeform: Shape 11">
            <a:extLst>
              <a:ext uri="{FF2B5EF4-FFF2-40B4-BE49-F238E27FC236}">
                <a16:creationId xmlns:a16="http://schemas.microsoft.com/office/drawing/2014/main" id="{458F29C9-8F7E-1D4B-3005-616565FA7753}"/>
              </a:ext>
            </a:extLst>
          </p:cNvPr>
          <p:cNvSpPr/>
          <p:nvPr/>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Title 1">
            <a:extLst>
              <a:ext uri="{FF2B5EF4-FFF2-40B4-BE49-F238E27FC236}">
                <a16:creationId xmlns:a16="http://schemas.microsoft.com/office/drawing/2014/main" id="{4DF7007A-5965-5814-8FF8-29077566CBED}"/>
              </a:ext>
            </a:extLst>
          </p:cNvPr>
          <p:cNvSpPr>
            <a:spLocks noGrp="1"/>
          </p:cNvSpPr>
          <p:nvPr>
            <p:ph type="ctrTitle" hasCustomPrompt="1"/>
          </p:nvPr>
        </p:nvSpPr>
        <p:spPr>
          <a:xfrm>
            <a:off x="520700" y="5010784"/>
            <a:ext cx="11150600" cy="548009"/>
          </a:xfrm>
          <a:prstGeom prst="rect">
            <a:avLst/>
          </a:prstGeom>
        </p:spPr>
        <p:txBody>
          <a:bodyPr vert="horz" anchor="b" anchorCtr="0">
            <a:noAutofit/>
          </a:bodyPr>
          <a:lstStyle>
            <a:lvl1pPr>
              <a:lnSpc>
                <a:spcPct val="100000"/>
              </a:lnSpc>
              <a:defRPr sz="3600">
                <a:solidFill>
                  <a:schemeClr val="tx2"/>
                </a:solidFill>
              </a:defRPr>
            </a:lvl1pPr>
          </a:lstStyle>
          <a:p>
            <a:r>
              <a:rPr lang="en-GB"/>
              <a:t>Click to enter presentation title</a:t>
            </a:r>
          </a:p>
        </p:txBody>
      </p:sp>
      <p:sp>
        <p:nvSpPr>
          <p:cNvPr id="16" name="Subtitle 2">
            <a:extLst>
              <a:ext uri="{FF2B5EF4-FFF2-40B4-BE49-F238E27FC236}">
                <a16:creationId xmlns:a16="http://schemas.microsoft.com/office/drawing/2014/main" id="{F6A64F09-F5D8-B6EE-7ED5-2B69A4668CD5}"/>
              </a:ext>
            </a:extLst>
          </p:cNvPr>
          <p:cNvSpPr>
            <a:spLocks noGrp="1"/>
          </p:cNvSpPr>
          <p:nvPr>
            <p:ph type="subTitle" idx="1" hasCustomPrompt="1"/>
          </p:nvPr>
        </p:nvSpPr>
        <p:spPr>
          <a:xfrm>
            <a:off x="520700" y="5558794"/>
            <a:ext cx="11150600" cy="4752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subtitle / presenter name</a:t>
            </a:r>
          </a:p>
        </p:txBody>
      </p:sp>
      <p:sp>
        <p:nvSpPr>
          <p:cNvPr id="10" name="Rectangle 9">
            <a:extLst>
              <a:ext uri="{FF2B5EF4-FFF2-40B4-BE49-F238E27FC236}">
                <a16:creationId xmlns:a16="http://schemas.microsoft.com/office/drawing/2014/main" id="{1811AA76-84DB-E6D7-7F67-E7CF37FEEDBC}"/>
              </a:ext>
            </a:extLst>
          </p:cNvPr>
          <p:cNvSpPr/>
          <p:nvPr/>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chemeClr val="tx2"/>
                </a:solidFill>
                <a:latin typeface="+mn-lt"/>
              </a:rPr>
              <a:t>gsk.com</a:t>
            </a:r>
          </a:p>
        </p:txBody>
      </p:sp>
      <p:pic>
        <p:nvPicPr>
          <p:cNvPr id="14" name="Graphic 13">
            <a:extLst>
              <a:ext uri="{FF2B5EF4-FFF2-40B4-BE49-F238E27FC236}">
                <a16:creationId xmlns:a16="http://schemas.microsoft.com/office/drawing/2014/main" id="{F8155D66-36CA-D9A7-7EDA-E532E62376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94470" y="6137672"/>
            <a:ext cx="159543" cy="159543"/>
          </a:xfrm>
          <a:prstGeom prst="rect">
            <a:avLst/>
          </a:prstGeom>
        </p:spPr>
      </p:pic>
      <p:graphicFrame>
        <p:nvGraphicFramePr>
          <p:cNvPr id="2" name="Object 1" hidden="1">
            <a:extLst>
              <a:ext uri="{FF2B5EF4-FFF2-40B4-BE49-F238E27FC236}">
                <a16:creationId xmlns:a16="http://schemas.microsoft.com/office/drawing/2014/main" id="{D55F83A6-67EC-BF30-F3AD-7891EB5F2F44}"/>
              </a:ext>
            </a:extLst>
          </p:cNvPr>
          <p:cNvGraphicFramePr>
            <a:graphicFrameLocks noChangeAspect="1"/>
          </p:cNvGraphicFramePr>
          <p:nvPr userDrawn="1">
            <p:custDataLst>
              <p:tags r:id="rId2"/>
            </p:custDataLst>
            <p:extLst>
              <p:ext uri="{D42A27DB-BD31-4B8C-83A1-F6EECF244321}">
                <p14:modId xmlns:p14="http://schemas.microsoft.com/office/powerpoint/2010/main" val="2224432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D55F83A6-67EC-BF30-F3AD-7891EB5F2F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Picture 2" descr="Icon&#10;&#10;Description automatically generated with medium confidence">
            <a:extLst>
              <a:ext uri="{FF2B5EF4-FFF2-40B4-BE49-F238E27FC236}">
                <a16:creationId xmlns:a16="http://schemas.microsoft.com/office/drawing/2014/main" id="{357E4C88-FB78-C0EB-6CA2-6DB87B647316}"/>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
        <p:nvSpPr>
          <p:cNvPr id="4" name="Freeform: Shape 3">
            <a:extLst>
              <a:ext uri="{FF2B5EF4-FFF2-40B4-BE49-F238E27FC236}">
                <a16:creationId xmlns:a16="http://schemas.microsoft.com/office/drawing/2014/main" id="{40E51AA2-DEA8-2D1B-54F8-4EE8EBF4ABFD}"/>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7" name="Rectangle 6">
            <a:extLst>
              <a:ext uri="{FF2B5EF4-FFF2-40B4-BE49-F238E27FC236}">
                <a16:creationId xmlns:a16="http://schemas.microsoft.com/office/drawing/2014/main" id="{428D691E-620B-C251-3069-82DAB53E7FE8}"/>
              </a:ext>
            </a:extLst>
          </p:cNvPr>
          <p:cNvSpPr/>
          <p:nvPr userDrawn="1"/>
        </p:nvSpPr>
        <p:spPr bwMode="auto">
          <a:xfrm>
            <a:off x="11039475" y="6058694"/>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chemeClr val="tx2"/>
                </a:solidFill>
                <a:latin typeface="+mn-lt"/>
              </a:rPr>
              <a:t>gsk.com</a:t>
            </a:r>
          </a:p>
        </p:txBody>
      </p:sp>
      <p:pic>
        <p:nvPicPr>
          <p:cNvPr id="8" name="Graphic 7">
            <a:extLst>
              <a:ext uri="{FF2B5EF4-FFF2-40B4-BE49-F238E27FC236}">
                <a16:creationId xmlns:a16="http://schemas.microsoft.com/office/drawing/2014/main" id="{A920F982-80BA-58FA-0389-6CA3EEEAB06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094470" y="6137672"/>
            <a:ext cx="159543" cy="159543"/>
          </a:xfrm>
          <a:prstGeom prst="rect">
            <a:avLst/>
          </a:prstGeom>
        </p:spPr>
      </p:pic>
    </p:spTree>
    <p:extLst>
      <p:ext uri="{BB962C8B-B14F-4D97-AF65-F5344CB8AC3E}">
        <p14:creationId xmlns:p14="http://schemas.microsoft.com/office/powerpoint/2010/main" val="1429674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Image and Text 1">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6" y="1303338"/>
            <a:ext cx="5602288" cy="4785927"/>
          </a:xfrm>
          <a:prstGeom prst="rect">
            <a:avLst/>
          </a:prstGeom>
        </p:spPr>
        <p:txBody>
          <a:bodyPr lIns="36000" tIns="36000" rIns="36000" bIns="36000">
            <a:noAutofit/>
          </a:bodyPr>
          <a:lstStyle>
            <a:lvl1pPr marL="0" indent="0">
              <a:buClr>
                <a:schemeClr val="tx2"/>
              </a:buClr>
              <a:buFont typeface="Arial" panose="020B0604020202020204" pitchFamily="34" charset="0"/>
              <a:buNone/>
              <a:defRPr/>
            </a:lvl1pPr>
            <a:lvl2pPr marL="357542" indent="0">
              <a:buClr>
                <a:schemeClr val="tx1"/>
              </a:buClr>
              <a:buFont typeface="Arial" panose="020B0604020202020204" pitchFamily="34" charset="0"/>
              <a:buNone/>
              <a:defRPr/>
            </a:lvl2pPr>
            <a:lvl3pPr marL="719982" indent="0">
              <a:buClr>
                <a:schemeClr val="tx1"/>
              </a:buClr>
              <a:buFont typeface="Arial" panose="020B0604020202020204" pitchFamily="34" charset="0"/>
              <a:buNone/>
              <a:defRPr/>
            </a:lvl3pPr>
            <a:lvl4pPr marL="1081424" indent="0">
              <a:buClr>
                <a:schemeClr val="tx1"/>
              </a:buClr>
              <a:buFont typeface="Arial" panose="020B0604020202020204" pitchFamily="34" charset="0"/>
              <a:buNone/>
              <a:defRPr/>
            </a:lvl4pPr>
            <a:lvl5pPr marL="1439964" indent="0">
              <a:buClr>
                <a:schemeClr val="tx1"/>
              </a:buClr>
              <a:buFont typeface="Arial" panose="020B0604020202020204" pitchFamily="34" charset="0"/>
              <a:buNone/>
              <a:defRPr/>
            </a:lvl5pPr>
          </a:lstStyle>
          <a:p>
            <a:pPr lvl="0"/>
            <a:r>
              <a:rPr lang="en-GB"/>
              <a:t>Click to enter text content. </a:t>
            </a:r>
            <a:r>
              <a:rPr lang="en-US"/>
              <a:t>If text content appears too large please reduce the size of the font.</a:t>
            </a:r>
            <a:endParaRPr lang="en-GB"/>
          </a:p>
        </p:txBody>
      </p:sp>
      <p:sp>
        <p:nvSpPr>
          <p:cNvPr id="20" name="Picture Placeholder 8"/>
          <p:cNvSpPr>
            <a:spLocks noGrp="1"/>
          </p:cNvSpPr>
          <p:nvPr>
            <p:ph type="pic" sz="quarter" idx="14" hasCustomPrompt="1"/>
          </p:nvPr>
        </p:nvSpPr>
        <p:spPr>
          <a:xfrm>
            <a:off x="6223001" y="1303338"/>
            <a:ext cx="5602288" cy="2049077"/>
          </a:xfrm>
          <a:prstGeom prst="roundRect">
            <a:avLst>
              <a:gd name="adj" fmla="val 8542"/>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21" name="Text Placeholder 7"/>
          <p:cNvSpPr>
            <a:spLocks noGrp="1"/>
          </p:cNvSpPr>
          <p:nvPr>
            <p:ph type="body" sz="quarter" idx="26" hasCustomPrompt="1"/>
          </p:nvPr>
        </p:nvSpPr>
        <p:spPr>
          <a:xfrm>
            <a:off x="6223001" y="3383480"/>
            <a:ext cx="5602287" cy="298800"/>
          </a:xfrm>
          <a:prstGeom prst="rect">
            <a:avLst/>
          </a:prstGeom>
        </p:spPr>
        <p:txBody>
          <a:bodyPr lIns="0" tIns="0" rIns="0" bIns="0">
            <a:noAutofit/>
          </a:bodyPr>
          <a:lstStyle>
            <a:lvl1pPr marL="0" indent="0">
              <a:spcBef>
                <a:spcPts val="0"/>
              </a:spcBef>
              <a:spcAft>
                <a:spcPts val="0"/>
              </a:spcAft>
              <a:buNone/>
              <a:defRPr sz="8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noChangeAspect="1"/>
          </p:cNvSpPr>
          <p:nvPr>
            <p:ph type="pic" sz="quarter" idx="27" hasCustomPrompt="1"/>
          </p:nvPr>
        </p:nvSpPr>
        <p:spPr>
          <a:xfrm>
            <a:off x="6223001" y="3713345"/>
            <a:ext cx="5602288" cy="2048029"/>
          </a:xfrm>
          <a:prstGeom prst="roundRect">
            <a:avLst>
              <a:gd name="adj" fmla="val 8498"/>
            </a:avLst>
          </a:prstGeom>
          <a:solidFill>
            <a:schemeClr val="bg1">
              <a:lumMod val="95000"/>
            </a:schemeClr>
          </a:solidFill>
          <a:ln>
            <a:noFill/>
          </a:ln>
        </p:spPr>
        <p:txBody>
          <a:bodyPr lIns="0" tIns="180000" rIns="0" bIns="72000" anchor="ctr">
            <a:noAutofit/>
          </a:bodyPr>
          <a:lstStyle>
            <a:lvl1pPr marL="0" indent="0" algn="ctr">
              <a:buNone/>
              <a:defRPr sz="1600" i="0" baseline="0">
                <a:solidFill>
                  <a:schemeClr val="tx1"/>
                </a:solidFill>
              </a:defRPr>
            </a:lvl1pPr>
          </a:lstStyle>
          <a:p>
            <a:r>
              <a:rPr lang="en-GB"/>
              <a:t>[Click here to insert image]</a:t>
            </a:r>
            <a:br>
              <a:rPr lang="en-GB"/>
            </a:br>
            <a:br>
              <a:rPr lang="en-GB"/>
            </a:br>
            <a:br>
              <a:rPr lang="en-GB"/>
            </a:br>
            <a:r>
              <a:rPr lang="en-GB"/>
              <a:t>[</a:t>
            </a:r>
            <a:r>
              <a:rPr lang="en-US"/>
              <a:t>The image can then be scaled within the frame by </a:t>
            </a:r>
            <a:br>
              <a:rPr lang="en-US"/>
            </a:br>
            <a:r>
              <a:rPr lang="en-US"/>
              <a:t>using the ‘Crop’ feature in the ‘Picture Format’ tab </a:t>
            </a:r>
            <a:br>
              <a:rPr lang="en-US"/>
            </a:br>
            <a:r>
              <a:rPr lang="en-US"/>
              <a:t>of the ribbon. Right click on image to add/edit alt text]</a:t>
            </a:r>
            <a:endParaRPr lang="en-GB"/>
          </a:p>
        </p:txBody>
      </p:sp>
      <p:sp>
        <p:nvSpPr>
          <p:cNvPr id="36" name="Text Placeholder 7"/>
          <p:cNvSpPr>
            <a:spLocks noGrp="1"/>
          </p:cNvSpPr>
          <p:nvPr>
            <p:ph type="body" sz="quarter" idx="28" hasCustomPrompt="1"/>
          </p:nvPr>
        </p:nvSpPr>
        <p:spPr>
          <a:xfrm>
            <a:off x="6223001" y="5792438"/>
            <a:ext cx="5602287" cy="298800"/>
          </a:xfrm>
          <a:prstGeom prst="rect">
            <a:avLst/>
          </a:prstGeom>
        </p:spPr>
        <p:txBody>
          <a:bodyPr lIns="0" tIns="0" rIns="0" bIns="0">
            <a:noAutofit/>
          </a:bodyPr>
          <a:lstStyle>
            <a:lvl1pPr marL="0" indent="0">
              <a:spcBef>
                <a:spcPts val="0"/>
              </a:spcBef>
              <a:spcAft>
                <a:spcPts val="0"/>
              </a:spcAft>
              <a:buNone/>
              <a:defRPr sz="8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12" name="Title 1">
            <a:extLst>
              <a:ext uri="{FF2B5EF4-FFF2-40B4-BE49-F238E27FC236}">
                <a16:creationId xmlns:a16="http://schemas.microsoft.com/office/drawing/2014/main" id="{A6A279A2-5C44-FF2E-B384-6E6E2D4B3927}"/>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AA0BC10E-676C-5CAF-16CC-96A54F223F7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3C5935EB-46DA-41B4-C62C-331192886E84}"/>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FFB077E6-A497-BD51-F093-6A35A273C69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Date Placeholder 2">
            <a:extLst>
              <a:ext uri="{FF2B5EF4-FFF2-40B4-BE49-F238E27FC236}">
                <a16:creationId xmlns:a16="http://schemas.microsoft.com/office/drawing/2014/main" id="{9D5194C5-4A8C-F771-D2C4-1689E222159A}"/>
              </a:ext>
            </a:extLst>
          </p:cNvPr>
          <p:cNvSpPr>
            <a:spLocks noGrp="1"/>
          </p:cNvSpPr>
          <p:nvPr>
            <p:ph type="dt" sz="half" idx="29"/>
          </p:nvPr>
        </p:nvSpPr>
        <p:spPr/>
        <p:txBody>
          <a:bodyPr/>
          <a:lstStyle/>
          <a:p>
            <a:fld id="{346B58B4-0D72-4C8B-9355-854FB5782278}" type="datetime4">
              <a:rPr lang="en-GB" smtClean="0"/>
              <a:pPr/>
              <a:t>27 June 2025</a:t>
            </a:fld>
            <a:endParaRPr lang="en-GB"/>
          </a:p>
        </p:txBody>
      </p:sp>
      <p:sp>
        <p:nvSpPr>
          <p:cNvPr id="4" name="Footer Placeholder 3">
            <a:extLst>
              <a:ext uri="{FF2B5EF4-FFF2-40B4-BE49-F238E27FC236}">
                <a16:creationId xmlns:a16="http://schemas.microsoft.com/office/drawing/2014/main" id="{82F47273-C0C3-41E8-6B8B-DB4169F9F136}"/>
              </a:ext>
            </a:extLst>
          </p:cNvPr>
          <p:cNvSpPr>
            <a:spLocks noGrp="1"/>
          </p:cNvSpPr>
          <p:nvPr>
            <p:ph type="ftr" sz="quarter" idx="30"/>
          </p:nvPr>
        </p:nvSpPr>
        <p:spPr/>
        <p:txBody>
          <a:bodyPr/>
          <a:lstStyle/>
          <a:p>
            <a:endParaRPr lang="en-GB"/>
          </a:p>
        </p:txBody>
      </p:sp>
      <p:sp>
        <p:nvSpPr>
          <p:cNvPr id="6" name="Slide Number Placeholder 5">
            <a:extLst>
              <a:ext uri="{FF2B5EF4-FFF2-40B4-BE49-F238E27FC236}">
                <a16:creationId xmlns:a16="http://schemas.microsoft.com/office/drawing/2014/main" id="{C11B311B-7645-A98A-D49A-2DA2267BD696}"/>
              </a:ext>
            </a:extLst>
          </p:cNvPr>
          <p:cNvSpPr>
            <a:spLocks noGrp="1"/>
          </p:cNvSpPr>
          <p:nvPr>
            <p:ph type="sldNum" sz="quarter" idx="31"/>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35949232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Image and Text 2">
    <p:spTree>
      <p:nvGrpSpPr>
        <p:cNvPr id="1" name=""/>
        <p:cNvGrpSpPr/>
        <p:nvPr/>
      </p:nvGrpSpPr>
      <p:grpSpPr>
        <a:xfrm>
          <a:off x="0" y="0"/>
          <a:ext cx="0" cy="0"/>
          <a:chOff x="0" y="0"/>
          <a:chExt cx="0" cy="0"/>
        </a:xfrm>
      </p:grpSpPr>
      <p:sp>
        <p:nvSpPr>
          <p:cNvPr id="19" name="Text Placeholder 6"/>
          <p:cNvSpPr>
            <a:spLocks noGrp="1"/>
          </p:cNvSpPr>
          <p:nvPr>
            <p:ph type="body" sz="quarter" idx="13" hasCustomPrompt="1"/>
          </p:nvPr>
        </p:nvSpPr>
        <p:spPr>
          <a:xfrm>
            <a:off x="365125" y="1303338"/>
            <a:ext cx="3652838" cy="4785927"/>
          </a:xfrm>
          <a:prstGeom prst="rect">
            <a:avLst/>
          </a:prstGeom>
        </p:spPr>
        <p:txBody>
          <a:bodyPr lIns="36000" tIns="36000" rIns="36000" bIns="36000">
            <a:noAutofit/>
          </a:bodyPr>
          <a:lstStyle>
            <a:lvl1pPr marL="0" indent="0">
              <a:buClr>
                <a:schemeClr val="tx2"/>
              </a:buClr>
              <a:buFont typeface="Arial" panose="020B0604020202020204" pitchFamily="34" charset="0"/>
              <a:buNone/>
              <a:defRPr/>
            </a:lvl1pPr>
            <a:lvl2pPr marL="357542" indent="0">
              <a:buClr>
                <a:schemeClr val="tx1"/>
              </a:buClr>
              <a:buFont typeface="Arial" panose="020B0604020202020204" pitchFamily="34" charset="0"/>
              <a:buNone/>
              <a:defRPr/>
            </a:lvl2pPr>
            <a:lvl3pPr marL="719982" indent="0">
              <a:buClr>
                <a:schemeClr val="tx1"/>
              </a:buClr>
              <a:buFont typeface="Arial" panose="020B0604020202020204" pitchFamily="34" charset="0"/>
              <a:buNone/>
              <a:defRPr/>
            </a:lvl3pPr>
            <a:lvl4pPr marL="1081424" indent="0">
              <a:buClr>
                <a:schemeClr val="tx1"/>
              </a:buClr>
              <a:buFont typeface="Arial" panose="020B0604020202020204" pitchFamily="34" charset="0"/>
              <a:buNone/>
              <a:defRPr/>
            </a:lvl4pPr>
            <a:lvl5pPr marL="1439964" indent="0">
              <a:buClr>
                <a:schemeClr val="tx1"/>
              </a:buClr>
              <a:buFont typeface="Arial" panose="020B0604020202020204" pitchFamily="34" charset="0"/>
              <a:buNone/>
              <a:defRPr/>
            </a:lvl5pPr>
          </a:lstStyle>
          <a:p>
            <a:pPr lvl="0"/>
            <a:r>
              <a:rPr lang="en-GB"/>
              <a:t>Click to enter text content. </a:t>
            </a:r>
            <a:r>
              <a:rPr lang="en-US"/>
              <a:t>If text content appears too large please reduce the size of the font.</a:t>
            </a:r>
            <a:endParaRPr lang="en-GB"/>
          </a:p>
        </p:txBody>
      </p:sp>
      <p:sp>
        <p:nvSpPr>
          <p:cNvPr id="20" name="Picture Placeholder 8"/>
          <p:cNvSpPr>
            <a:spLocks noGrp="1"/>
          </p:cNvSpPr>
          <p:nvPr>
            <p:ph type="pic" sz="quarter" idx="14" hasCustomPrompt="1"/>
          </p:nvPr>
        </p:nvSpPr>
        <p:spPr>
          <a:xfrm>
            <a:off x="4270375" y="1303338"/>
            <a:ext cx="3649663" cy="4471820"/>
          </a:xfrm>
          <a:prstGeom prst="roundRect">
            <a:avLst>
              <a:gd name="adj" fmla="val 4843"/>
            </a:avLst>
          </a:prstGeom>
          <a:solidFill>
            <a:schemeClr val="bg1">
              <a:lumMod val="95000"/>
            </a:schemeClr>
          </a:solidFill>
          <a:ln>
            <a:noFill/>
          </a:ln>
        </p:spPr>
        <p:txBody>
          <a:bodyPr lIns="0" tIns="180000" rIns="0" bIns="72000" anchor="ctr">
            <a:no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21" name="Text Placeholder 7"/>
          <p:cNvSpPr>
            <a:spLocks noGrp="1"/>
          </p:cNvSpPr>
          <p:nvPr>
            <p:ph type="body" sz="quarter" idx="26" hasCustomPrompt="1"/>
          </p:nvPr>
        </p:nvSpPr>
        <p:spPr>
          <a:xfrm>
            <a:off x="4270376" y="5790465"/>
            <a:ext cx="3650970" cy="298800"/>
          </a:xfrm>
          <a:prstGeom prst="rect">
            <a:avLst/>
          </a:prstGeom>
        </p:spPr>
        <p:txBody>
          <a:bodyPr lIns="0" tIns="0" rIns="0" bIns="0">
            <a:noAutofit/>
          </a:bodyPr>
          <a:lstStyle>
            <a:lvl1pPr marL="0" indent="0">
              <a:spcBef>
                <a:spcPts val="0"/>
              </a:spcBef>
              <a:spcAft>
                <a:spcPts val="0"/>
              </a:spcAft>
              <a:buNone/>
              <a:defRPr sz="8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35" name="Picture Placeholder 8"/>
          <p:cNvSpPr>
            <a:spLocks noGrp="1"/>
          </p:cNvSpPr>
          <p:nvPr>
            <p:ph type="pic" sz="quarter" idx="27" hasCustomPrompt="1"/>
          </p:nvPr>
        </p:nvSpPr>
        <p:spPr>
          <a:xfrm>
            <a:off x="8172450" y="1303338"/>
            <a:ext cx="3650400" cy="4471200"/>
          </a:xfrm>
          <a:prstGeom prst="roundRect">
            <a:avLst>
              <a:gd name="adj" fmla="val 5084"/>
            </a:avLst>
          </a:prstGeom>
          <a:solidFill>
            <a:schemeClr val="bg1">
              <a:lumMod val="95000"/>
            </a:schemeClr>
          </a:solidFill>
          <a:ln>
            <a:noFill/>
          </a:ln>
        </p:spPr>
        <p:txBody>
          <a:bodyPr lIns="0" tIns="180000" rIns="0" bIns="72000" anchor="ctr">
            <a:noAutofit/>
          </a:bodyPr>
          <a:lstStyle>
            <a:lvl1pPr marL="0" indent="0" algn="ctr">
              <a:buNone/>
              <a:defRPr sz="1800" i="0" baseline="0">
                <a:solidFill>
                  <a:schemeClr val="tx1"/>
                </a:solidFill>
              </a:defRPr>
            </a:lvl1pPr>
          </a:lstStyle>
          <a:p>
            <a:r>
              <a:rPr lang="en-GB"/>
              <a:t>[Click here to insert image]</a:t>
            </a:r>
            <a:br>
              <a:rPr lang="en-GB"/>
            </a:br>
            <a:br>
              <a:rPr lang="en-GB"/>
            </a:br>
            <a:br>
              <a:rPr lang="en-GB"/>
            </a:br>
            <a:br>
              <a:rPr lang="en-GB"/>
            </a:br>
            <a:br>
              <a:rPr lang="en-GB"/>
            </a:br>
            <a:br>
              <a:rPr lang="en-GB"/>
            </a:br>
            <a:r>
              <a:rPr lang="en-GB"/>
              <a:t>[</a:t>
            </a:r>
            <a:r>
              <a:rPr lang="en-US"/>
              <a:t>The image can then be scaled within the frame by using the ‘Crop’ feature in the ‘Picture Format’ tab of the ribbon. Right click on image to add/edit alt text]</a:t>
            </a:r>
            <a:endParaRPr lang="en-GB"/>
          </a:p>
        </p:txBody>
      </p:sp>
      <p:sp>
        <p:nvSpPr>
          <p:cNvPr id="36" name="Text Placeholder 7"/>
          <p:cNvSpPr>
            <a:spLocks noGrp="1"/>
          </p:cNvSpPr>
          <p:nvPr>
            <p:ph type="body" sz="quarter" idx="28" hasCustomPrompt="1"/>
          </p:nvPr>
        </p:nvSpPr>
        <p:spPr>
          <a:xfrm>
            <a:off x="8172450" y="5792438"/>
            <a:ext cx="3652838" cy="298800"/>
          </a:xfrm>
          <a:prstGeom prst="rect">
            <a:avLst/>
          </a:prstGeom>
        </p:spPr>
        <p:txBody>
          <a:bodyPr lIns="0" tIns="0" rIns="0" bIns="0">
            <a:noAutofit/>
          </a:bodyPr>
          <a:lstStyle>
            <a:lvl1pPr marL="0" indent="0">
              <a:spcBef>
                <a:spcPts val="0"/>
              </a:spcBef>
              <a:spcAft>
                <a:spcPts val="0"/>
              </a:spcAft>
              <a:buNone/>
              <a:defRPr sz="800">
                <a:solidFill>
                  <a:schemeClr val="tx1"/>
                </a:solidFill>
              </a:defRPr>
            </a:lvl1pPr>
            <a:lvl2pPr marL="357542" indent="0">
              <a:buNone/>
              <a:defRPr sz="1067">
                <a:solidFill>
                  <a:schemeClr val="bg2"/>
                </a:solidFill>
              </a:defRPr>
            </a:lvl2pPr>
            <a:lvl3pPr marL="719982" indent="0">
              <a:buNone/>
              <a:defRPr sz="1067">
                <a:solidFill>
                  <a:schemeClr val="bg2"/>
                </a:solidFill>
              </a:defRPr>
            </a:lvl3pPr>
            <a:lvl4pPr marL="1081424" indent="0">
              <a:buNone/>
              <a:defRPr sz="1067">
                <a:solidFill>
                  <a:schemeClr val="bg2"/>
                </a:solidFill>
              </a:defRPr>
            </a:lvl4pPr>
            <a:lvl5pPr marL="1439964" indent="0">
              <a:buNone/>
              <a:defRPr sz="1067">
                <a:solidFill>
                  <a:schemeClr val="bg2"/>
                </a:solidFill>
              </a:defRPr>
            </a:lvl5pPr>
          </a:lstStyle>
          <a:p>
            <a:pPr lvl="0"/>
            <a:r>
              <a:rPr lang="en-GB"/>
              <a:t>Insert Source text</a:t>
            </a:r>
          </a:p>
        </p:txBody>
      </p:sp>
      <p:sp>
        <p:nvSpPr>
          <p:cNvPr id="12" name="Title 1">
            <a:extLst>
              <a:ext uri="{FF2B5EF4-FFF2-40B4-BE49-F238E27FC236}">
                <a16:creationId xmlns:a16="http://schemas.microsoft.com/office/drawing/2014/main" id="{62258698-286C-88FD-70CB-ECDC7EEFE76B}"/>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9D5C8553-9D06-642B-D0A0-1E6DF4F5CE6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6C8E6EBF-1077-88CA-250A-BC3D173D6251}"/>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892829F7-D00B-D1D9-8C3F-B46975A49CE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3" name="Date Placeholder 2">
            <a:extLst>
              <a:ext uri="{FF2B5EF4-FFF2-40B4-BE49-F238E27FC236}">
                <a16:creationId xmlns:a16="http://schemas.microsoft.com/office/drawing/2014/main" id="{247E8828-EB71-0369-A18F-764AF5D38A71}"/>
              </a:ext>
            </a:extLst>
          </p:cNvPr>
          <p:cNvSpPr>
            <a:spLocks noGrp="1"/>
          </p:cNvSpPr>
          <p:nvPr>
            <p:ph type="dt" sz="half" idx="29"/>
          </p:nvPr>
        </p:nvSpPr>
        <p:spPr/>
        <p:txBody>
          <a:bodyPr/>
          <a:lstStyle/>
          <a:p>
            <a:fld id="{346B58B4-0D72-4C8B-9355-854FB5782278}" type="datetime4">
              <a:rPr lang="en-GB" smtClean="0"/>
              <a:pPr/>
              <a:t>27 June 2025</a:t>
            </a:fld>
            <a:endParaRPr lang="en-GB"/>
          </a:p>
        </p:txBody>
      </p:sp>
      <p:sp>
        <p:nvSpPr>
          <p:cNvPr id="4" name="Footer Placeholder 3">
            <a:extLst>
              <a:ext uri="{FF2B5EF4-FFF2-40B4-BE49-F238E27FC236}">
                <a16:creationId xmlns:a16="http://schemas.microsoft.com/office/drawing/2014/main" id="{A6935FD9-63CF-D14D-8261-9C6BBC8EBE63}"/>
              </a:ext>
            </a:extLst>
          </p:cNvPr>
          <p:cNvSpPr>
            <a:spLocks noGrp="1"/>
          </p:cNvSpPr>
          <p:nvPr>
            <p:ph type="ftr" sz="quarter" idx="30"/>
          </p:nvPr>
        </p:nvSpPr>
        <p:spPr/>
        <p:txBody>
          <a:bodyPr/>
          <a:lstStyle/>
          <a:p>
            <a:endParaRPr lang="en-GB"/>
          </a:p>
        </p:txBody>
      </p:sp>
      <p:sp>
        <p:nvSpPr>
          <p:cNvPr id="6" name="Slide Number Placeholder 5">
            <a:extLst>
              <a:ext uri="{FF2B5EF4-FFF2-40B4-BE49-F238E27FC236}">
                <a16:creationId xmlns:a16="http://schemas.microsoft.com/office/drawing/2014/main" id="{13EA93AF-E163-1DF3-8FAB-0442AED9B00A}"/>
              </a:ext>
            </a:extLst>
          </p:cNvPr>
          <p:cNvSpPr>
            <a:spLocks noGrp="1"/>
          </p:cNvSpPr>
          <p:nvPr>
            <p:ph type="sldNum" sz="quarter" idx="31"/>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3431371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11AFB533-57EF-4766-9D87-DAD3C67F4A40}" type="datetime4">
              <a:rPr lang="en-GB" smtClean="0"/>
              <a:t>27 June 2025</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5125" y="5792400"/>
            <a:ext cx="11460163" cy="298800"/>
          </a:xfrm>
        </p:spPr>
        <p:txBody>
          <a:bodyPr lIns="0" tIns="0" rIns="0" bIns="0" anchor="b">
            <a:noAutofit/>
          </a:bodyPr>
          <a:lstStyle>
            <a:lvl1pPr marL="0" indent="0">
              <a:buNone/>
              <a:defRPr sz="8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Table Placeholder 6">
            <a:extLst>
              <a:ext uri="{FF2B5EF4-FFF2-40B4-BE49-F238E27FC236}">
                <a16:creationId xmlns:a16="http://schemas.microsoft.com/office/drawing/2014/main" id="{2E2FA657-3A41-6C8A-7C73-5FF4D5761F76}"/>
              </a:ext>
            </a:extLst>
          </p:cNvPr>
          <p:cNvSpPr>
            <a:spLocks noGrp="1"/>
          </p:cNvSpPr>
          <p:nvPr>
            <p:ph type="tbl" sz="quarter" idx="34" hasCustomPrompt="1"/>
          </p:nvPr>
        </p:nvSpPr>
        <p:spPr>
          <a:xfrm>
            <a:off x="365119" y="1303338"/>
            <a:ext cx="11459625" cy="4489450"/>
          </a:xfrm>
        </p:spPr>
        <p:txBody>
          <a:bodyPr lIns="36000" rIns="36000">
            <a:noAutofit/>
          </a:bodyPr>
          <a:lstStyle>
            <a:lvl1pPr marL="0" indent="0">
              <a:buNone/>
              <a:defRPr/>
            </a:lvl1pPr>
          </a:lstStyle>
          <a:p>
            <a:r>
              <a:rPr lang="en-GB"/>
              <a:t>[Click TABLE icon to insert table.]</a:t>
            </a:r>
          </a:p>
        </p:txBody>
      </p:sp>
      <p:sp>
        <p:nvSpPr>
          <p:cNvPr id="10" name="Title 1">
            <a:extLst>
              <a:ext uri="{FF2B5EF4-FFF2-40B4-BE49-F238E27FC236}">
                <a16:creationId xmlns:a16="http://schemas.microsoft.com/office/drawing/2014/main" id="{F7A4EB32-D948-C409-F1E5-9F712310D5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1E30107F-6B57-65E7-BD35-CCB493B8D6DC}"/>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F611BFB-31C6-6656-90B9-BB1C81967B2F}"/>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CFC215B3-1FB2-8234-43A0-F10081D89FE6}"/>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051973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Graph">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7CB5633-6431-4284-9ADB-4E6151258883}"/>
              </a:ext>
            </a:extLst>
          </p:cNvPr>
          <p:cNvSpPr>
            <a:spLocks noGrp="1"/>
          </p:cNvSpPr>
          <p:nvPr>
            <p:ph type="dt" sz="half" idx="30"/>
          </p:nvPr>
        </p:nvSpPr>
        <p:spPr/>
        <p:txBody>
          <a:bodyPr/>
          <a:lstStyle/>
          <a:p>
            <a:fld id="{84741D83-B006-4893-8541-66BA34E08C4B}" type="datetime4">
              <a:rPr lang="en-GB" smtClean="0"/>
              <a:t>27 June 2025</a:t>
            </a:fld>
            <a:endParaRPr lang="en-GB"/>
          </a:p>
        </p:txBody>
      </p:sp>
      <p:sp>
        <p:nvSpPr>
          <p:cNvPr id="5" name="Footer Placeholder 4">
            <a:extLst>
              <a:ext uri="{FF2B5EF4-FFF2-40B4-BE49-F238E27FC236}">
                <a16:creationId xmlns:a16="http://schemas.microsoft.com/office/drawing/2014/main" id="{195C4D40-638F-40AA-882E-9A6164C79568}"/>
              </a:ext>
            </a:extLst>
          </p:cNvPr>
          <p:cNvSpPr>
            <a:spLocks noGrp="1"/>
          </p:cNvSpPr>
          <p:nvPr>
            <p:ph type="ftr" sz="quarter" idx="31"/>
          </p:nvPr>
        </p:nvSpPr>
        <p:spPr/>
        <p:txBody>
          <a:bodyPr/>
          <a:lstStyle/>
          <a:p>
            <a:endParaRPr lang="en-GB"/>
          </a:p>
        </p:txBody>
      </p:sp>
      <p:sp>
        <p:nvSpPr>
          <p:cNvPr id="9" name="Slide Number Placeholder 8">
            <a:extLst>
              <a:ext uri="{FF2B5EF4-FFF2-40B4-BE49-F238E27FC236}">
                <a16:creationId xmlns:a16="http://schemas.microsoft.com/office/drawing/2014/main" id="{223E44AE-F798-4C55-8F91-872E4A737927}"/>
              </a:ext>
            </a:extLst>
          </p:cNvPr>
          <p:cNvSpPr>
            <a:spLocks noGrp="1"/>
          </p:cNvSpPr>
          <p:nvPr>
            <p:ph type="sldNum" sz="quarter" idx="32"/>
          </p:nvPr>
        </p:nvSpPr>
        <p:spPr/>
        <p:txBody>
          <a:bodyPr/>
          <a:lstStyle/>
          <a:p>
            <a:fld id="{9F9F533D-B52E-4A2F-BF72-0ADD2D94BD75}" type="slidenum">
              <a:rPr lang="en-GB" smtClean="0"/>
              <a:pPr/>
              <a:t>‹#›</a:t>
            </a:fld>
            <a:endParaRPr lang="en-GB"/>
          </a:p>
        </p:txBody>
      </p:sp>
      <p:sp>
        <p:nvSpPr>
          <p:cNvPr id="3" name="Text Placeholder 2">
            <a:extLst>
              <a:ext uri="{FF2B5EF4-FFF2-40B4-BE49-F238E27FC236}">
                <a16:creationId xmlns:a16="http://schemas.microsoft.com/office/drawing/2014/main" id="{328B3A39-D8B7-A2C0-89DB-5314F345D351}"/>
              </a:ext>
            </a:extLst>
          </p:cNvPr>
          <p:cNvSpPr>
            <a:spLocks noGrp="1"/>
          </p:cNvSpPr>
          <p:nvPr>
            <p:ph type="body" sz="quarter" idx="33" hasCustomPrompt="1"/>
          </p:nvPr>
        </p:nvSpPr>
        <p:spPr>
          <a:xfrm>
            <a:off x="366713" y="5792400"/>
            <a:ext cx="11460164" cy="298800"/>
          </a:xfrm>
        </p:spPr>
        <p:txBody>
          <a:bodyPr lIns="0" tIns="0" rIns="0" bIns="0" anchor="b">
            <a:noAutofit/>
          </a:bodyPr>
          <a:lstStyle>
            <a:lvl1pPr marL="0" indent="0">
              <a:buNone/>
              <a:defRPr sz="8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7" name="Chart Placeholder 6">
            <a:extLst>
              <a:ext uri="{FF2B5EF4-FFF2-40B4-BE49-F238E27FC236}">
                <a16:creationId xmlns:a16="http://schemas.microsoft.com/office/drawing/2014/main" id="{8994D5C1-7836-1E91-87FA-56E472221EB3}"/>
              </a:ext>
            </a:extLst>
          </p:cNvPr>
          <p:cNvSpPr>
            <a:spLocks noGrp="1"/>
          </p:cNvSpPr>
          <p:nvPr>
            <p:ph type="chart" sz="quarter" idx="34" hasCustomPrompt="1"/>
          </p:nvPr>
        </p:nvSpPr>
        <p:spPr>
          <a:xfrm>
            <a:off x="365125" y="1303338"/>
            <a:ext cx="11460163" cy="4489062"/>
          </a:xfrm>
        </p:spPr>
        <p:txBody>
          <a:bodyPr lIns="36000" rIns="36000">
            <a:noAutofit/>
          </a:bodyPr>
          <a:lstStyle>
            <a:lvl1pPr marL="0" indent="0">
              <a:buNone/>
              <a:defRPr/>
            </a:lvl1pPr>
          </a:lstStyle>
          <a:p>
            <a:r>
              <a:rPr lang="en-GB"/>
              <a:t>[Click CHART icons to insert chart.]</a:t>
            </a:r>
            <a:br>
              <a:rPr lang="en-GB"/>
            </a:br>
            <a:r>
              <a:rPr lang="en-US"/>
              <a:t>Please ensure your chart title, legend, x and y axis titles are minimum 12 pt, Arial black for accessibility. </a:t>
            </a:r>
          </a:p>
          <a:p>
            <a:endParaRPr lang="en-GB"/>
          </a:p>
          <a:p>
            <a:endParaRPr lang="en-GB"/>
          </a:p>
        </p:txBody>
      </p:sp>
      <p:sp>
        <p:nvSpPr>
          <p:cNvPr id="10" name="Title 1">
            <a:extLst>
              <a:ext uri="{FF2B5EF4-FFF2-40B4-BE49-F238E27FC236}">
                <a16:creationId xmlns:a16="http://schemas.microsoft.com/office/drawing/2014/main" id="{20CCEE79-8221-4C6C-2397-0791C954AA8D}"/>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4091ECF0-259D-F144-9708-B8296C87B04F}"/>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C3FC0E92-53E2-6353-15B7-7028E9E80A82}"/>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BE617660-F2DC-E09E-FCD2-2D56713F40B7}"/>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21033488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E57A6D-CCB0-DF2D-0D9A-6184CE396941}"/>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FC42BDB7-A7FE-AA4E-3952-EBCCAC237C98}"/>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676D6505-B9A2-3A36-B9B6-3E3CF07A64AF}"/>
              </a:ext>
            </a:extLst>
          </p:cNvPr>
          <p:cNvSpPr>
            <a:spLocks noGrp="1"/>
          </p:cNvSpPr>
          <p:nvPr>
            <p:ph type="dt" sz="half" idx="12"/>
          </p:nvPr>
        </p:nvSpPr>
        <p:spPr/>
        <p:txBody>
          <a:bodyPr/>
          <a:lstStyle/>
          <a:p>
            <a:fld id="{346B58B4-0D72-4C8B-9355-854FB5782278}" type="datetime4">
              <a:rPr lang="en-GB" smtClean="0"/>
              <a:t>27 June 2025</a:t>
            </a:fld>
            <a:endParaRPr lang="en-GB"/>
          </a:p>
        </p:txBody>
      </p:sp>
      <p:sp>
        <p:nvSpPr>
          <p:cNvPr id="7" name="Text Placeholder 6">
            <a:extLst>
              <a:ext uri="{FF2B5EF4-FFF2-40B4-BE49-F238E27FC236}">
                <a16:creationId xmlns:a16="http://schemas.microsoft.com/office/drawing/2014/main" id="{4B3924AB-56D4-343D-306B-195A924E9EF9}"/>
              </a:ext>
            </a:extLst>
          </p:cNvPr>
          <p:cNvSpPr>
            <a:spLocks noGrp="1"/>
          </p:cNvSpPr>
          <p:nvPr>
            <p:ph type="body" sz="quarter" idx="13" hasCustomPrompt="1"/>
          </p:nvPr>
        </p:nvSpPr>
        <p:spPr>
          <a:xfrm>
            <a:off x="365125" y="5792400"/>
            <a:ext cx="11460164" cy="298800"/>
          </a:xfrm>
        </p:spPr>
        <p:txBody>
          <a:bodyPr lIns="0" tIns="0" rIns="0" bIns="0" anchor="b">
            <a:noAutofit/>
          </a:bodyPr>
          <a:lstStyle>
            <a:lvl1pPr marL="0" indent="0">
              <a:buNone/>
              <a:defRPr sz="8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8" name="Title 1">
            <a:extLst>
              <a:ext uri="{FF2B5EF4-FFF2-40B4-BE49-F238E27FC236}">
                <a16:creationId xmlns:a16="http://schemas.microsoft.com/office/drawing/2014/main" id="{3484351E-5906-1465-ED52-DA75D3630DE8}"/>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9" name="Subtitle 2">
            <a:extLst>
              <a:ext uri="{FF2B5EF4-FFF2-40B4-BE49-F238E27FC236}">
                <a16:creationId xmlns:a16="http://schemas.microsoft.com/office/drawing/2014/main" id="{62BDBB70-10FD-DDED-C062-9AA92765646E}"/>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2" name="Freeform: Shape 11">
            <a:extLst>
              <a:ext uri="{FF2B5EF4-FFF2-40B4-BE49-F238E27FC236}">
                <a16:creationId xmlns:a16="http://schemas.microsoft.com/office/drawing/2014/main" id="{8DBDFC7D-EB75-1C71-FBB6-74679DF5FB23}"/>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BB627EE7-29BC-7E7B-5DF4-1D96E07AD3F9}"/>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5291021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DFB0EC8B-993B-9701-B3D4-2FBFA2652AA7}"/>
              </a:ext>
            </a:extLst>
          </p:cNvPr>
          <p:cNvSpPr>
            <a:spLocks noGrp="1"/>
          </p:cNvSpPr>
          <p:nvPr>
            <p:ph type="dt" sz="half" idx="11"/>
          </p:nvPr>
        </p:nvSpPr>
        <p:spPr/>
        <p:txBody>
          <a:bodyPr/>
          <a:lstStyle>
            <a:lvl1pPr>
              <a:defRPr>
                <a:solidFill>
                  <a:schemeClr val="bg1"/>
                </a:solidFill>
              </a:defRPr>
            </a:lvl1pPr>
          </a:lstStyle>
          <a:p>
            <a:fld id="{71B7B165-5683-4F5F-9FF2-907EF7B970C8}" type="datetime4">
              <a:rPr lang="en-GB" smtClean="0"/>
              <a:t>27 June 2025</a:t>
            </a:fld>
            <a:endParaRPr lang="en-GB"/>
          </a:p>
        </p:txBody>
      </p:sp>
      <p:sp>
        <p:nvSpPr>
          <p:cNvPr id="11" name="Footer Placeholder 10">
            <a:extLst>
              <a:ext uri="{FF2B5EF4-FFF2-40B4-BE49-F238E27FC236}">
                <a16:creationId xmlns:a16="http://schemas.microsoft.com/office/drawing/2014/main" id="{F4B64CB0-473B-DCCB-4EF6-AD2596727230}"/>
              </a:ext>
            </a:extLst>
          </p:cNvPr>
          <p:cNvSpPr>
            <a:spLocks noGrp="1"/>
          </p:cNvSpPr>
          <p:nvPr>
            <p:ph type="ftr" sz="quarter" idx="12"/>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C70C223B-EC3F-01A9-ECD3-7E6A591C405E}"/>
              </a:ext>
            </a:extLst>
          </p:cNvPr>
          <p:cNvSpPr>
            <a:spLocks noGrp="1"/>
          </p:cNvSpPr>
          <p:nvPr>
            <p:ph type="sldNum" sz="quarter" idx="13"/>
          </p:nvPr>
        </p:nvSpPr>
        <p:spPr/>
        <p:txBody>
          <a:bodyPr/>
          <a:lstStyle>
            <a:lvl1pPr>
              <a:defRPr>
                <a:solidFill>
                  <a:schemeClr val="bg1"/>
                </a:solidFill>
              </a:defRPr>
            </a:lvl1pPr>
          </a:lstStyle>
          <a:p>
            <a:fld id="{9F9F533D-B52E-4A2F-BF72-0ADD2D94BD75}" type="slidenum">
              <a:rPr lang="en-GB" smtClean="0"/>
              <a:pPr/>
              <a:t>‹#›</a:t>
            </a:fld>
            <a:endParaRPr lang="en-GB"/>
          </a:p>
        </p:txBody>
      </p:sp>
      <p:sp>
        <p:nvSpPr>
          <p:cNvPr id="13" name="Text Placeholder 2">
            <a:extLst>
              <a:ext uri="{FF2B5EF4-FFF2-40B4-BE49-F238E27FC236}">
                <a16:creationId xmlns:a16="http://schemas.microsoft.com/office/drawing/2014/main" id="{B3466546-C07E-BFBF-4B2F-E4D299013F56}"/>
              </a:ext>
            </a:extLst>
          </p:cNvPr>
          <p:cNvSpPr>
            <a:spLocks noGrp="1"/>
          </p:cNvSpPr>
          <p:nvPr>
            <p:ph type="body" sz="quarter" idx="33" hasCustomPrompt="1"/>
          </p:nvPr>
        </p:nvSpPr>
        <p:spPr>
          <a:xfrm>
            <a:off x="364800" y="5792400"/>
            <a:ext cx="11460164" cy="298800"/>
          </a:xfrm>
        </p:spPr>
        <p:txBody>
          <a:bodyPr lIns="0" tIns="0" rIns="0" bIns="0" anchor="b">
            <a:noAutofit/>
          </a:bodyPr>
          <a:lstStyle>
            <a:lvl1pPr marL="0" indent="0">
              <a:buNone/>
              <a:defRPr sz="800">
                <a:solidFill>
                  <a:schemeClr val="bg1"/>
                </a:solidFill>
              </a:defRPr>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
        <p:nvSpPr>
          <p:cNvPr id="9" name="Title 1">
            <a:extLst>
              <a:ext uri="{FF2B5EF4-FFF2-40B4-BE49-F238E27FC236}">
                <a16:creationId xmlns:a16="http://schemas.microsoft.com/office/drawing/2014/main" id="{70C54E86-8E74-E1E1-9919-BF95D8B21B8F}"/>
              </a:ext>
            </a:extLst>
          </p:cNvPr>
          <p:cNvSpPr>
            <a:spLocks noGrp="1"/>
          </p:cNvSpPr>
          <p:nvPr>
            <p:ph type="title"/>
          </p:nvPr>
        </p:nvSpPr>
        <p:spPr>
          <a:xfrm>
            <a:off x="365125" y="242888"/>
            <a:ext cx="11460163" cy="430887"/>
          </a:xfrm>
        </p:spPr>
        <p:txBody>
          <a:bodyPr/>
          <a:lstStyle>
            <a:lvl1pPr>
              <a:defRPr>
                <a:solidFill>
                  <a:schemeClr val="bg1"/>
                </a:solidFill>
              </a:defRPr>
            </a:lvl1pPr>
          </a:lstStyle>
          <a:p>
            <a:r>
              <a:rPr lang="en-US"/>
              <a:t>Click to edit Master title style</a:t>
            </a:r>
          </a:p>
        </p:txBody>
      </p:sp>
      <p:sp>
        <p:nvSpPr>
          <p:cNvPr id="14" name="Subtitle 2">
            <a:extLst>
              <a:ext uri="{FF2B5EF4-FFF2-40B4-BE49-F238E27FC236}">
                <a16:creationId xmlns:a16="http://schemas.microsoft.com/office/drawing/2014/main" id="{5936C739-784E-0B16-D78E-DAACEC459BEA}"/>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7" name="Freeform: Shape 16">
            <a:extLst>
              <a:ext uri="{FF2B5EF4-FFF2-40B4-BE49-F238E27FC236}">
                <a16:creationId xmlns:a16="http://schemas.microsoft.com/office/drawing/2014/main" id="{A8BE41CA-ABEC-55CB-D62E-31831DAD300E}"/>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 name="Graphic 1">
            <a:extLst>
              <a:ext uri="{FF2B5EF4-FFF2-40B4-BE49-F238E27FC236}">
                <a16:creationId xmlns:a16="http://schemas.microsoft.com/office/drawing/2014/main" id="{0C1283EF-E472-0D19-62E8-0008FC03971D}"/>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7328" t="12162" r="1499" b="12843"/>
          <a:stretch/>
        </p:blipFill>
        <p:spPr>
          <a:xfrm>
            <a:off x="10847037" y="6191252"/>
            <a:ext cx="1215582" cy="563804"/>
          </a:xfrm>
          <a:prstGeom prst="rect">
            <a:avLst/>
          </a:prstGeom>
        </p:spPr>
      </p:pic>
      <p:sp>
        <p:nvSpPr>
          <p:cNvPr id="3" name="Freeform: Shape 2">
            <a:extLst>
              <a:ext uri="{FF2B5EF4-FFF2-40B4-BE49-F238E27FC236}">
                <a16:creationId xmlns:a16="http://schemas.microsoft.com/office/drawing/2014/main" id="{354C983F-C815-9C16-5CEE-1598AF9E136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3721327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C3EA56-5111-4037-9D95-99472C98B371}"/>
              </a:ext>
            </a:extLst>
          </p:cNvPr>
          <p:cNvSpPr>
            <a:spLocks noGrp="1"/>
          </p:cNvSpPr>
          <p:nvPr>
            <p:ph type="dt" sz="half" idx="10"/>
          </p:nvPr>
        </p:nvSpPr>
        <p:spPr/>
        <p:txBody>
          <a:bodyPr/>
          <a:lstStyle/>
          <a:p>
            <a:fld id="{18AF44B5-6D56-4B59-9C1D-2022F9BFF5DA}" type="datetime4">
              <a:rPr lang="en-GB" smtClean="0"/>
              <a:t>27 June 2025</a:t>
            </a:fld>
            <a:endParaRPr lang="en-GB"/>
          </a:p>
        </p:txBody>
      </p:sp>
      <p:sp>
        <p:nvSpPr>
          <p:cNvPr id="3" name="Footer Placeholder 2">
            <a:extLst>
              <a:ext uri="{FF2B5EF4-FFF2-40B4-BE49-F238E27FC236}">
                <a16:creationId xmlns:a16="http://schemas.microsoft.com/office/drawing/2014/main" id="{D0CE7BCF-23E0-421B-8A21-1CDDB167314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1F21D1-F1DD-4945-8EF8-43393EDC3F66}"/>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F2A2858F-078E-2E59-C8A6-5102082DA345}"/>
              </a:ext>
            </a:extLst>
          </p:cNvPr>
          <p:cNvSpPr>
            <a:spLocks noGrp="1"/>
          </p:cNvSpPr>
          <p:nvPr>
            <p:ph type="body" sz="quarter" idx="13" hasCustomPrompt="1"/>
          </p:nvPr>
        </p:nvSpPr>
        <p:spPr>
          <a:xfrm>
            <a:off x="365125" y="5792400"/>
            <a:ext cx="11460164" cy="298800"/>
          </a:xfrm>
        </p:spPr>
        <p:txBody>
          <a:bodyPr lIns="0" tIns="0" rIns="0" bIns="0" anchor="b">
            <a:noAutofit/>
          </a:bodyPr>
          <a:lstStyle>
            <a:lvl1pPr marL="0" indent="0">
              <a:buNone/>
              <a:defRPr sz="800"/>
            </a:lvl1pPr>
            <a:lvl2pPr marL="357542" indent="0">
              <a:buNone/>
              <a:defRPr sz="1000"/>
            </a:lvl2pPr>
            <a:lvl3pPr marL="719982" indent="0">
              <a:buNone/>
              <a:defRPr sz="1000"/>
            </a:lvl3pPr>
            <a:lvl4pPr marL="1081424" indent="0">
              <a:buNone/>
              <a:defRPr sz="1000"/>
            </a:lvl4pPr>
            <a:lvl5pPr marL="1439964" indent="0">
              <a:buNone/>
              <a:defRPr sz="1000"/>
            </a:lvl5pPr>
          </a:lstStyle>
          <a:p>
            <a:pPr lvl="0"/>
            <a:r>
              <a:rPr lang="en-US"/>
              <a:t>Insert Source text</a:t>
            </a:r>
          </a:p>
        </p:txBody>
      </p:sp>
    </p:spTree>
    <p:extLst>
      <p:ext uri="{BB962C8B-B14F-4D97-AF65-F5344CB8AC3E}">
        <p14:creationId xmlns:p14="http://schemas.microsoft.com/office/powerpoint/2010/main" val="16735104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ction Header 1">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210B85-691C-7298-6DB6-61C25A5191F9}"/>
              </a:ext>
            </a:extLst>
          </p:cNvPr>
          <p:cNvGraphicFramePr>
            <a:graphicFrameLocks noChangeAspect="1"/>
          </p:cNvGraphicFramePr>
          <p:nvPr>
            <p:custDataLst>
              <p:tags r:id="rId1"/>
            </p:custDataLst>
            <p:extLst>
              <p:ext uri="{D42A27DB-BD31-4B8C-83A1-F6EECF244321}">
                <p14:modId xmlns:p14="http://schemas.microsoft.com/office/powerpoint/2010/main" val="24761153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2E210B85-691C-7298-6DB6-61C25A5191F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1F7EFD61-0B79-2619-1483-7B804B2C82CE}"/>
              </a:ext>
            </a:extLst>
          </p:cNvPr>
          <p:cNvSpPr>
            <a:spLocks noGrp="1"/>
          </p:cNvSpPr>
          <p:nvPr>
            <p:ph type="title" hasCustomPrompt="1"/>
          </p:nvPr>
        </p:nvSpPr>
        <p:spPr>
          <a:xfrm>
            <a:off x="365125" y="3235800"/>
            <a:ext cx="11460163" cy="1260000"/>
          </a:xfrm>
        </p:spPr>
        <p:txBody>
          <a:bodyPr vert="horz">
            <a:noAutofit/>
          </a:bodyPr>
          <a:lstStyle>
            <a:lvl1pPr>
              <a:defRPr sz="3600"/>
            </a:lvl1pPr>
          </a:lstStyle>
          <a:p>
            <a:r>
              <a:rPr lang="en-US"/>
              <a:t>Click to enter section header title</a:t>
            </a:r>
          </a:p>
        </p:txBody>
      </p:sp>
      <p:sp>
        <p:nvSpPr>
          <p:cNvPr id="9" name="Subtitle 2">
            <a:extLst>
              <a:ext uri="{FF2B5EF4-FFF2-40B4-BE49-F238E27FC236}">
                <a16:creationId xmlns:a16="http://schemas.microsoft.com/office/drawing/2014/main" id="{BBC9BD8C-031D-7F0A-C46B-D38FB0136781}"/>
              </a:ext>
            </a:extLst>
          </p:cNvPr>
          <p:cNvSpPr>
            <a:spLocks noGrp="1"/>
          </p:cNvSpPr>
          <p:nvPr>
            <p:ph type="subTitle" idx="1" hasCustomPrompt="1"/>
          </p:nvPr>
        </p:nvSpPr>
        <p:spPr>
          <a:xfrm>
            <a:off x="365125" y="4514654"/>
            <a:ext cx="11460164" cy="475200"/>
          </a:xfrm>
          <a:prstGeom prst="rect">
            <a:avLst/>
          </a:prstGeom>
        </p:spPr>
        <p:txBody>
          <a:bodyPr wrap="square" lIns="0" tIns="0" rIns="0" bIns="0" anchor="t" anchorCtr="0">
            <a:noAutofit/>
          </a:bodyPr>
          <a:lstStyle>
            <a:lvl1pPr marL="0" indent="0" algn="l">
              <a:spcBef>
                <a:spcPts val="0"/>
              </a:spcBef>
              <a:spcAft>
                <a:spcPts val="0"/>
              </a:spcAft>
              <a:buNone/>
              <a:defRPr sz="2800" i="0">
                <a:solidFill>
                  <a:schemeClr val="tx2"/>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10" name="Graphic 9">
            <a:extLst>
              <a:ext uri="{FF2B5EF4-FFF2-40B4-BE49-F238E27FC236}">
                <a16:creationId xmlns:a16="http://schemas.microsoft.com/office/drawing/2014/main" id="{0B01FA46-1D8D-93AD-9A24-7740D438F0B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7175" y="5967611"/>
            <a:ext cx="1401150" cy="422366"/>
          </a:xfrm>
          <a:prstGeom prst="rect">
            <a:avLst/>
          </a:prstGeom>
        </p:spPr>
      </p:pic>
      <p:graphicFrame>
        <p:nvGraphicFramePr>
          <p:cNvPr id="2" name="Object 1" hidden="1">
            <a:extLst>
              <a:ext uri="{FF2B5EF4-FFF2-40B4-BE49-F238E27FC236}">
                <a16:creationId xmlns:a16="http://schemas.microsoft.com/office/drawing/2014/main" id="{B465F7C9-2DD0-029B-C39C-E172165ABDAB}"/>
              </a:ext>
            </a:extLst>
          </p:cNvPr>
          <p:cNvGraphicFramePr>
            <a:graphicFrameLocks noChangeAspect="1"/>
          </p:cNvGraphicFramePr>
          <p:nvPr userDrawn="1">
            <p:custDataLst>
              <p:tags r:id="rId2"/>
            </p:custDataLst>
            <p:extLst>
              <p:ext uri="{D42A27DB-BD31-4B8C-83A1-F6EECF244321}">
                <p14:modId xmlns:p14="http://schemas.microsoft.com/office/powerpoint/2010/main" val="24761153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2" name="Object 1" hidden="1">
                        <a:extLst>
                          <a:ext uri="{FF2B5EF4-FFF2-40B4-BE49-F238E27FC236}">
                            <a16:creationId xmlns:a16="http://schemas.microsoft.com/office/drawing/2014/main" id="{B465F7C9-2DD0-029B-C39C-E172165ABDA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Graphic 3">
            <a:extLst>
              <a:ext uri="{FF2B5EF4-FFF2-40B4-BE49-F238E27FC236}">
                <a16:creationId xmlns:a16="http://schemas.microsoft.com/office/drawing/2014/main" id="{3C8C0300-5E34-01FA-8DA8-816FE17514CD}"/>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7175" y="5967611"/>
            <a:ext cx="1401150" cy="422366"/>
          </a:xfrm>
          <a:prstGeom prst="rect">
            <a:avLst/>
          </a:prstGeom>
        </p:spPr>
      </p:pic>
    </p:spTree>
    <p:extLst>
      <p:ext uri="{BB962C8B-B14F-4D97-AF65-F5344CB8AC3E}">
        <p14:creationId xmlns:p14="http://schemas.microsoft.com/office/powerpoint/2010/main" val="1808919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Header 2">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8276E86-C9B6-1B20-0470-A93E9FE76804}"/>
              </a:ext>
            </a:extLst>
          </p:cNvPr>
          <p:cNvGraphicFramePr>
            <a:graphicFrameLocks noChangeAspect="1"/>
          </p:cNvGraphicFramePr>
          <p:nvPr>
            <p:custDataLst>
              <p:tags r:id="rId1"/>
            </p:custDataLst>
            <p:extLst>
              <p:ext uri="{D42A27DB-BD31-4B8C-83A1-F6EECF244321}">
                <p14:modId xmlns:p14="http://schemas.microsoft.com/office/powerpoint/2010/main" val="4036347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C8276E86-C9B6-1B20-0470-A93E9FE7680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7905DD1F-ADCE-21F5-3B42-348B73562E77}"/>
              </a:ext>
            </a:extLst>
          </p:cNvPr>
          <p:cNvSpPr>
            <a:spLocks noGrp="1"/>
          </p:cNvSpPr>
          <p:nvPr>
            <p:ph type="title" hasCustomPrompt="1"/>
          </p:nvPr>
        </p:nvSpPr>
        <p:spPr>
          <a:xfrm>
            <a:off x="365125" y="3235800"/>
            <a:ext cx="8651875" cy="1260000"/>
          </a:xfrm>
        </p:spPr>
        <p:txBody>
          <a:bodyPr vert="horz">
            <a:noAutofit/>
          </a:bodyPr>
          <a:lstStyle>
            <a:lvl1pPr>
              <a:defRPr sz="3600">
                <a:solidFill>
                  <a:schemeClr val="bg1"/>
                </a:solidFill>
              </a:defRPr>
            </a:lvl1pPr>
          </a:lstStyle>
          <a:p>
            <a:r>
              <a:rPr lang="en-US"/>
              <a:t>Click to enter section header title</a:t>
            </a:r>
          </a:p>
        </p:txBody>
      </p:sp>
      <p:sp>
        <p:nvSpPr>
          <p:cNvPr id="7" name="Subtitle 2">
            <a:extLst>
              <a:ext uri="{FF2B5EF4-FFF2-40B4-BE49-F238E27FC236}">
                <a16:creationId xmlns:a16="http://schemas.microsoft.com/office/drawing/2014/main" id="{1A65F606-CDCB-0367-61AA-199FECCB3A72}"/>
              </a:ext>
            </a:extLst>
          </p:cNvPr>
          <p:cNvSpPr>
            <a:spLocks noGrp="1"/>
          </p:cNvSpPr>
          <p:nvPr>
            <p:ph type="subTitle" idx="1" hasCustomPrompt="1"/>
          </p:nvPr>
        </p:nvSpPr>
        <p:spPr>
          <a:xfrm>
            <a:off x="365125" y="4514654"/>
            <a:ext cx="8651876" cy="475200"/>
          </a:xfrm>
          <a:prstGeom prst="rect">
            <a:avLst/>
          </a:prstGeom>
        </p:spPr>
        <p:txBody>
          <a:bodyPr wrap="square" lIns="0" tIns="0" rIns="0" bIns="0" anchor="t" anchorCtr="0">
            <a:noAutofit/>
          </a:bodyPr>
          <a:lstStyle>
            <a:lvl1pPr marL="0" indent="0" algn="l">
              <a:spcBef>
                <a:spcPts val="0"/>
              </a:spcBef>
              <a:spcAft>
                <a:spcPts val="0"/>
              </a:spcAft>
              <a:buNone/>
              <a:defRPr sz="2800" i="0">
                <a:solidFill>
                  <a:schemeClr val="bg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section subtitle</a:t>
            </a:r>
          </a:p>
        </p:txBody>
      </p:sp>
      <p:pic>
        <p:nvPicPr>
          <p:cNvPr id="8" name="Graphic 7">
            <a:extLst>
              <a:ext uri="{FF2B5EF4-FFF2-40B4-BE49-F238E27FC236}">
                <a16:creationId xmlns:a16="http://schemas.microsoft.com/office/drawing/2014/main" id="{FE066BEF-B097-8826-7B68-974384A3DA4A}"/>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13772" t="25173" r="16016" b="28870"/>
          <a:stretch/>
        </p:blipFill>
        <p:spPr>
          <a:xfrm>
            <a:off x="322824" y="5861243"/>
            <a:ext cx="1586940" cy="585704"/>
          </a:xfrm>
          <a:prstGeom prst="rect">
            <a:avLst/>
          </a:prstGeom>
        </p:spPr>
      </p:pic>
      <p:graphicFrame>
        <p:nvGraphicFramePr>
          <p:cNvPr id="2" name="Object 1" hidden="1">
            <a:extLst>
              <a:ext uri="{FF2B5EF4-FFF2-40B4-BE49-F238E27FC236}">
                <a16:creationId xmlns:a16="http://schemas.microsoft.com/office/drawing/2014/main" id="{C974C1E3-F673-6C02-80D2-918CC00E2B06}"/>
              </a:ext>
            </a:extLst>
          </p:cNvPr>
          <p:cNvGraphicFramePr>
            <a:graphicFrameLocks noChangeAspect="1"/>
          </p:cNvGraphicFramePr>
          <p:nvPr userDrawn="1">
            <p:custDataLst>
              <p:tags r:id="rId2"/>
            </p:custDataLst>
            <p:extLst>
              <p:ext uri="{D42A27DB-BD31-4B8C-83A1-F6EECF244321}">
                <p14:modId xmlns:p14="http://schemas.microsoft.com/office/powerpoint/2010/main" val="4036347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2" name="Object 1" hidden="1">
                        <a:extLst>
                          <a:ext uri="{FF2B5EF4-FFF2-40B4-BE49-F238E27FC236}">
                            <a16:creationId xmlns:a16="http://schemas.microsoft.com/office/drawing/2014/main" id="{C974C1E3-F673-6C02-80D2-918CC00E2B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Graphic 3">
            <a:extLst>
              <a:ext uri="{FF2B5EF4-FFF2-40B4-BE49-F238E27FC236}">
                <a16:creationId xmlns:a16="http://schemas.microsoft.com/office/drawing/2014/main" id="{B5553F47-A3E3-7613-63E9-F408F27A9BD1}"/>
              </a:ext>
            </a:extLst>
          </p:cNvPr>
          <p:cNvPicPr>
            <a:picLocks noChangeAspect="1"/>
          </p:cNvPicPr>
          <p:nvPr userDrawn="1"/>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13772" t="25173" r="16016" b="28870"/>
          <a:stretch/>
        </p:blipFill>
        <p:spPr>
          <a:xfrm>
            <a:off x="322824" y="5861243"/>
            <a:ext cx="1586940" cy="585704"/>
          </a:xfrm>
          <a:prstGeom prst="rect">
            <a:avLst/>
          </a:prstGeom>
        </p:spPr>
      </p:pic>
    </p:spTree>
    <p:extLst>
      <p:ext uri="{BB962C8B-B14F-4D97-AF65-F5344CB8AC3E}">
        <p14:creationId xmlns:p14="http://schemas.microsoft.com/office/powerpoint/2010/main" val="1471187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B20AFD6-6925-491B-B024-5E0A32A58D07}"/>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7590" t="25173" r="17185" b="31039"/>
          <a:stretch/>
        </p:blipFill>
        <p:spPr>
          <a:xfrm>
            <a:off x="152399" y="2073890"/>
            <a:ext cx="11992273" cy="4539635"/>
          </a:xfrm>
          <a:prstGeom prst="rect">
            <a:avLst/>
          </a:prstGeom>
        </p:spPr>
      </p:pic>
      <p:sp>
        <p:nvSpPr>
          <p:cNvPr id="2" name="Rectangle 1">
            <a:extLst>
              <a:ext uri="{FF2B5EF4-FFF2-40B4-BE49-F238E27FC236}">
                <a16:creationId xmlns:a16="http://schemas.microsoft.com/office/drawing/2014/main" id="{2B90B266-F3BD-2613-5CB9-7E4A4FDFC416}"/>
              </a:ext>
            </a:extLst>
          </p:cNvPr>
          <p:cNvSpPr/>
          <p:nvPr/>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3" name="Graphic 2">
            <a:extLst>
              <a:ext uri="{FF2B5EF4-FFF2-40B4-BE49-F238E27FC236}">
                <a16:creationId xmlns:a16="http://schemas.microsoft.com/office/drawing/2014/main" id="{FF8659A8-C764-F3A5-40B7-A3CB7A35D2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4470" y="243283"/>
            <a:ext cx="159543" cy="159543"/>
          </a:xfrm>
          <a:prstGeom prst="rect">
            <a:avLst/>
          </a:prstGeom>
        </p:spPr>
      </p:pic>
      <p:pic>
        <p:nvPicPr>
          <p:cNvPr id="4" name="Graphic 3">
            <a:extLst>
              <a:ext uri="{FF2B5EF4-FFF2-40B4-BE49-F238E27FC236}">
                <a16:creationId xmlns:a16="http://schemas.microsoft.com/office/drawing/2014/main" id="{2A31EE88-6D6C-D069-3146-A339C9601635}"/>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7590" t="25173" r="17185" b="31039"/>
          <a:stretch/>
        </p:blipFill>
        <p:spPr>
          <a:xfrm>
            <a:off x="152399" y="2073890"/>
            <a:ext cx="11992273" cy="4539635"/>
          </a:xfrm>
          <a:prstGeom prst="rect">
            <a:avLst/>
          </a:prstGeom>
        </p:spPr>
      </p:pic>
      <p:sp>
        <p:nvSpPr>
          <p:cNvPr id="5" name="Rectangle 4">
            <a:extLst>
              <a:ext uri="{FF2B5EF4-FFF2-40B4-BE49-F238E27FC236}">
                <a16:creationId xmlns:a16="http://schemas.microsoft.com/office/drawing/2014/main" id="{7445B33E-2C66-175D-1B1C-7BB81E21C5EE}"/>
              </a:ext>
            </a:extLst>
          </p:cNvPr>
          <p:cNvSpPr/>
          <p:nvPr userDrawn="1"/>
        </p:nvSpPr>
        <p:spPr bwMode="auto">
          <a:xfrm>
            <a:off x="11039475" y="164305"/>
            <a:ext cx="862012" cy="31750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indent="0" algn="r" eaLnBrk="0" fontAlgn="auto" hangingPunct="0">
              <a:spcBef>
                <a:spcPts val="0"/>
              </a:spcBef>
              <a:spcAft>
                <a:spcPts val="0"/>
              </a:spcAft>
              <a:buClr>
                <a:schemeClr val="bg1"/>
              </a:buClr>
              <a:buFont typeface="Arial" pitchFamily="34" charset="0"/>
              <a:buNone/>
            </a:pPr>
            <a:r>
              <a:rPr lang="en-GB" sz="1000" b="1" kern="0">
                <a:solidFill>
                  <a:srgbClr val="FFFFFF"/>
                </a:solidFill>
                <a:latin typeface="+mn-lt"/>
              </a:rPr>
              <a:t>gsk.com</a:t>
            </a:r>
          </a:p>
        </p:txBody>
      </p:sp>
      <p:pic>
        <p:nvPicPr>
          <p:cNvPr id="7" name="Graphic 6">
            <a:extLst>
              <a:ext uri="{FF2B5EF4-FFF2-40B4-BE49-F238E27FC236}">
                <a16:creationId xmlns:a16="http://schemas.microsoft.com/office/drawing/2014/main" id="{E7BF19C8-4ECE-0C1F-50D8-D1CBA751078F}"/>
              </a:ext>
            </a:extLst>
          </p:cNvPr>
          <p:cNvPicPr>
            <a:picLocks noChangeAspect="1"/>
          </p:cNvPicPr>
          <p:nvPr userDrawn="1"/>
        </p:nvPicPr>
        <p:blipFill>
          <a:blip r:embed="rId5">
            <a:extLst>
              <a:ext uri="{96DAC541-7B7A-43D3-8B79-37D633B846F1}">
                <asvg:svgBlip xmlns:asvg="http://schemas.microsoft.com/office/drawing/2016/SVG/main" r:embed="rId7"/>
              </a:ext>
            </a:extLst>
          </a:blip>
          <a:stretch>
            <a:fillRect/>
          </a:stretch>
        </p:blipFill>
        <p:spPr>
          <a:xfrm>
            <a:off x="11094470" y="243283"/>
            <a:ext cx="159543" cy="159543"/>
          </a:xfrm>
          <a:prstGeom prst="rect">
            <a:avLst/>
          </a:prstGeom>
        </p:spPr>
      </p:pic>
    </p:spTree>
    <p:extLst>
      <p:ext uri="{BB962C8B-B14F-4D97-AF65-F5344CB8AC3E}">
        <p14:creationId xmlns:p14="http://schemas.microsoft.com/office/powerpoint/2010/main" val="2879265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DIA Slide">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A717EDF-9AA4-491F-3311-9F14A5CFB89C}"/>
              </a:ext>
            </a:extLst>
          </p:cNvPr>
          <p:cNvSpPr/>
          <p:nvPr/>
        </p:nvSpPr>
        <p:spPr bwMode="auto">
          <a:xfrm>
            <a:off x="523973" y="6107998"/>
            <a:ext cx="1806576" cy="50552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Owner</a:t>
            </a:r>
          </a:p>
        </p:txBody>
      </p:sp>
      <p:sp>
        <p:nvSpPr>
          <p:cNvPr id="47" name="Rectangle 46">
            <a:extLst>
              <a:ext uri="{FF2B5EF4-FFF2-40B4-BE49-F238E27FC236}">
                <a16:creationId xmlns:a16="http://schemas.microsoft.com/office/drawing/2014/main" id="{D4AC67F3-7D0E-A071-327B-17B446179DB8}"/>
              </a:ext>
            </a:extLst>
          </p:cNvPr>
          <p:cNvSpPr/>
          <p:nvPr/>
        </p:nvSpPr>
        <p:spPr bwMode="auto">
          <a:xfrm>
            <a:off x="523973" y="4557510"/>
            <a:ext cx="1806576" cy="14736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Objectives</a:t>
            </a:r>
          </a:p>
        </p:txBody>
      </p:sp>
      <p:sp>
        <p:nvSpPr>
          <p:cNvPr id="25" name="Text Placeholder 24">
            <a:extLst>
              <a:ext uri="{FF2B5EF4-FFF2-40B4-BE49-F238E27FC236}">
                <a16:creationId xmlns:a16="http://schemas.microsoft.com/office/drawing/2014/main" id="{4E30BA3B-88CD-41DE-E089-7100E3E52AF4}"/>
              </a:ext>
            </a:extLst>
          </p:cNvPr>
          <p:cNvSpPr>
            <a:spLocks noGrp="1"/>
          </p:cNvSpPr>
          <p:nvPr>
            <p:ph type="body" sz="quarter" idx="13" hasCustomPrompt="1"/>
          </p:nvPr>
        </p:nvSpPr>
        <p:spPr>
          <a:xfrm>
            <a:off x="2407432" y="4557510"/>
            <a:ext cx="9414362" cy="1473605"/>
          </a:xfrm>
          <a:prstGeom prst="rect">
            <a:avLst/>
          </a:prstGeom>
          <a:solidFill>
            <a:schemeClr val="bg1">
              <a:lumMod val="95000"/>
            </a:schemeClr>
          </a:solidFill>
          <a:ln>
            <a:noFill/>
          </a:ln>
        </p:spPr>
        <p:txBody>
          <a:bodyPr wrap="square" lIns="180000" tIns="144000" rIns="18000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31" name="Text Placeholder 30">
            <a:extLst>
              <a:ext uri="{FF2B5EF4-FFF2-40B4-BE49-F238E27FC236}">
                <a16:creationId xmlns:a16="http://schemas.microsoft.com/office/drawing/2014/main" id="{DC6E06B6-BD9A-7A5E-5A90-56308009FF5E}"/>
              </a:ext>
            </a:extLst>
          </p:cNvPr>
          <p:cNvSpPr>
            <a:spLocks noGrp="1"/>
          </p:cNvSpPr>
          <p:nvPr>
            <p:ph type="body" sz="quarter" idx="41" hasCustomPrompt="1"/>
          </p:nvPr>
        </p:nvSpPr>
        <p:spPr>
          <a:xfrm>
            <a:off x="2407432" y="6107998"/>
            <a:ext cx="9414362" cy="505527"/>
          </a:xfrm>
          <a:prstGeom prst="rect">
            <a:avLst/>
          </a:prstGeom>
          <a:solidFill>
            <a:schemeClr val="bg1">
              <a:lumMod val="95000"/>
            </a:schemeClr>
          </a:solidFill>
          <a:ln>
            <a:noFill/>
          </a:ln>
        </p:spPr>
        <p:txBody>
          <a:bodyPr wrap="square" lIns="180000" tIns="72000" rIns="180000" bIns="72000" anchor="ctr" anchorCtr="0">
            <a:noAutofit/>
          </a:bodyPr>
          <a:lstStyle>
            <a:lvl1pPr marL="0" indent="0">
              <a:buFont typeface="+mj-lt"/>
              <a:buNone/>
              <a:defRPr sz="1200"/>
            </a:lvl1pPr>
            <a:lvl2pPr marL="357542" indent="0">
              <a:buNone/>
              <a:defRPr/>
            </a:lvl2pPr>
          </a:lstStyle>
          <a:p>
            <a:pPr lvl="0"/>
            <a:r>
              <a:rPr lang="en-US"/>
              <a:t>Single person accountable for this topic / paper</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523973" y="4990763"/>
            <a:ext cx="1806576" cy="1040352"/>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52" name="Freeform: Shape 51">
            <a:extLst>
              <a:ext uri="{FF2B5EF4-FFF2-40B4-BE49-F238E27FC236}">
                <a16:creationId xmlns:a16="http://schemas.microsoft.com/office/drawing/2014/main" id="{4E683597-5ADE-F2A0-A01C-FD8E476ABB8B}"/>
              </a:ext>
            </a:extLst>
          </p:cNvPr>
          <p:cNvSpPr/>
          <p:nvPr/>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2" name="Text Placeholder 8">
            <a:extLst>
              <a:ext uri="{FF2B5EF4-FFF2-40B4-BE49-F238E27FC236}">
                <a16:creationId xmlns:a16="http://schemas.microsoft.com/office/drawing/2014/main" id="{7A99F019-A435-B954-ABA9-68CA4DD19B21}"/>
              </a:ext>
            </a:extLst>
          </p:cNvPr>
          <p:cNvSpPr>
            <a:spLocks noGrp="1"/>
          </p:cNvSpPr>
          <p:nvPr>
            <p:ph type="body" sz="quarter" idx="42" hasCustomPrompt="1"/>
          </p:nvPr>
        </p:nvSpPr>
        <p:spPr>
          <a:xfrm>
            <a:off x="501650" y="230188"/>
            <a:ext cx="1817688" cy="163512"/>
          </a:xfrm>
        </p:spPr>
        <p:txBody>
          <a:bodyPr lIns="0" tIns="72000" rIns="0" bIns="72000" anchor="ctr">
            <a:noAutofit/>
          </a:bodyPr>
          <a:lstStyle>
            <a:lvl1pPr marL="0" indent="0">
              <a:buNone/>
              <a:defRPr sz="1000" b="1">
                <a:solidFill>
                  <a:schemeClr val="tx2"/>
                </a:solidFill>
              </a:defRPr>
            </a:lvl1pPr>
            <a:lvl2pPr marL="357542" indent="0">
              <a:buNone/>
              <a:defRPr>
                <a:solidFill>
                  <a:schemeClr val="bg1"/>
                </a:solidFill>
              </a:defRPr>
            </a:lvl2pPr>
            <a:lvl3pPr marL="719982" indent="0">
              <a:buNone/>
              <a:defRPr>
                <a:solidFill>
                  <a:schemeClr val="bg1"/>
                </a:solidFill>
              </a:defRPr>
            </a:lvl3pPr>
            <a:lvl4pPr marL="1081424" indent="0">
              <a:buNone/>
              <a:defRPr>
                <a:solidFill>
                  <a:schemeClr val="bg1"/>
                </a:solidFill>
              </a:defRPr>
            </a:lvl4pPr>
            <a:lvl5pPr marL="1439964" indent="0">
              <a:buNone/>
              <a:defRPr>
                <a:solidFill>
                  <a:schemeClr val="bg1"/>
                </a:solidFill>
              </a:defRPr>
            </a:lvl5pPr>
          </a:lstStyle>
          <a:p>
            <a:pPr lvl="0"/>
            <a:r>
              <a:rPr lang="en-US"/>
              <a:t>Click to insert date</a:t>
            </a:r>
          </a:p>
        </p:txBody>
      </p:sp>
      <p:pic>
        <p:nvPicPr>
          <p:cNvPr id="3" name="Picture 2" descr="Icon&#10;&#10;Description automatically generated with medium confidence">
            <a:extLst>
              <a:ext uri="{FF2B5EF4-FFF2-40B4-BE49-F238E27FC236}">
                <a16:creationId xmlns:a16="http://schemas.microsoft.com/office/drawing/2014/main" id="{81F87534-B1D7-C46B-9E66-8AC8843930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
        <p:nvSpPr>
          <p:cNvPr id="2" name="Rectangle 1">
            <a:extLst>
              <a:ext uri="{FF2B5EF4-FFF2-40B4-BE49-F238E27FC236}">
                <a16:creationId xmlns:a16="http://schemas.microsoft.com/office/drawing/2014/main" id="{F768B13C-C35B-6F45-C01B-3C6267B26CED}"/>
              </a:ext>
            </a:extLst>
          </p:cNvPr>
          <p:cNvSpPr/>
          <p:nvPr userDrawn="1"/>
        </p:nvSpPr>
        <p:spPr bwMode="auto">
          <a:xfrm>
            <a:off x="523973" y="6107998"/>
            <a:ext cx="1806576" cy="50552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Owner</a:t>
            </a:r>
          </a:p>
        </p:txBody>
      </p:sp>
      <p:sp>
        <p:nvSpPr>
          <p:cNvPr id="4" name="Rectangle 3">
            <a:extLst>
              <a:ext uri="{FF2B5EF4-FFF2-40B4-BE49-F238E27FC236}">
                <a16:creationId xmlns:a16="http://schemas.microsoft.com/office/drawing/2014/main" id="{C07EAF8D-F928-6A87-2D9C-669CBF910AF3}"/>
              </a:ext>
            </a:extLst>
          </p:cNvPr>
          <p:cNvSpPr/>
          <p:nvPr userDrawn="1"/>
        </p:nvSpPr>
        <p:spPr bwMode="auto">
          <a:xfrm>
            <a:off x="523973" y="4557510"/>
            <a:ext cx="1806576" cy="14736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800" b="1">
                <a:solidFill>
                  <a:schemeClr val="tx2"/>
                </a:solidFill>
              </a:rPr>
              <a:t>Objectives</a:t>
            </a:r>
          </a:p>
        </p:txBody>
      </p:sp>
      <p:sp>
        <p:nvSpPr>
          <p:cNvPr id="5" name="Freeform: Shape 4">
            <a:extLst>
              <a:ext uri="{FF2B5EF4-FFF2-40B4-BE49-F238E27FC236}">
                <a16:creationId xmlns:a16="http://schemas.microsoft.com/office/drawing/2014/main" id="{955555DC-AF4D-D959-E8F8-8DAA516CC473}"/>
              </a:ext>
            </a:extLst>
          </p:cNvPr>
          <p:cNvSpPr/>
          <p:nvPr userDrawn="1"/>
        </p:nvSpPr>
        <p:spPr>
          <a:xfrm>
            <a:off x="0" y="4842854"/>
            <a:ext cx="426190" cy="902918"/>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6" name="Picture 5" descr="Icon&#10;&#10;Description automatically generated with medium confidence">
            <a:extLst>
              <a:ext uri="{FF2B5EF4-FFF2-40B4-BE49-F238E27FC236}">
                <a16:creationId xmlns:a16="http://schemas.microsoft.com/office/drawing/2014/main" id="{3E07F268-9821-E4F1-853E-B3387EEAED7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65064" y="0"/>
            <a:ext cx="1499542" cy="1500405"/>
          </a:xfrm>
          <a:prstGeom prst="rect">
            <a:avLst/>
          </a:prstGeom>
        </p:spPr>
      </p:pic>
    </p:spTree>
    <p:custDataLst>
      <p:tags r:id="rId1"/>
    </p:custDataLst>
    <p:extLst>
      <p:ext uri="{BB962C8B-B14F-4D97-AF65-F5344CB8AC3E}">
        <p14:creationId xmlns:p14="http://schemas.microsoft.com/office/powerpoint/2010/main" val="1550517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WARNING">
    <p:bg>
      <p:bgPr>
        <a:solidFill>
          <a:schemeClr val="accent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03810C-0168-8013-6BD1-DF4493DB8F41}"/>
              </a:ext>
            </a:extLst>
          </p:cNvPr>
          <p:cNvSpPr/>
          <p:nvPr/>
        </p:nvSpPr>
        <p:spPr bwMode="auto">
          <a:xfrm>
            <a:off x="242888" y="242888"/>
            <a:ext cx="11704637" cy="584835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GB" sz="9600" kern="0">
                <a:solidFill>
                  <a:schemeClr val="bg1"/>
                </a:solidFill>
              </a:rPr>
              <a:t>Do not use </a:t>
            </a:r>
            <a:br>
              <a:rPr lang="en-GB" sz="9600" kern="0">
                <a:solidFill>
                  <a:schemeClr val="bg1"/>
                </a:solidFill>
              </a:rPr>
            </a:br>
            <a:r>
              <a:rPr lang="en-GB" sz="9600" kern="0">
                <a:solidFill>
                  <a:schemeClr val="bg1"/>
                </a:solidFill>
              </a:rPr>
              <a:t>layouts that appear </a:t>
            </a:r>
            <a:br>
              <a:rPr lang="en-GB" sz="9600" kern="0">
                <a:solidFill>
                  <a:schemeClr val="bg1"/>
                </a:solidFill>
              </a:rPr>
            </a:br>
            <a:r>
              <a:rPr lang="en-GB" sz="9600" kern="0">
                <a:solidFill>
                  <a:schemeClr val="bg1"/>
                </a:solidFill>
              </a:rPr>
              <a:t>after this point</a:t>
            </a:r>
          </a:p>
        </p:txBody>
      </p:sp>
      <p:pic>
        <p:nvPicPr>
          <p:cNvPr id="4" name="Graphic 3">
            <a:extLst>
              <a:ext uri="{FF2B5EF4-FFF2-40B4-BE49-F238E27FC236}">
                <a16:creationId xmlns:a16="http://schemas.microsoft.com/office/drawing/2014/main" id="{1AFE542C-8ECE-F9C9-8F96-80B2751FAA98}"/>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328" t="12162" r="1499" b="12843"/>
          <a:stretch/>
        </p:blipFill>
        <p:spPr>
          <a:xfrm>
            <a:off x="90711" y="6207919"/>
            <a:ext cx="1215582" cy="563804"/>
          </a:xfrm>
          <a:prstGeom prst="rect">
            <a:avLst/>
          </a:prstGeom>
        </p:spPr>
      </p:pic>
      <p:sp>
        <p:nvSpPr>
          <p:cNvPr id="2" name="Rectangle 1">
            <a:extLst>
              <a:ext uri="{FF2B5EF4-FFF2-40B4-BE49-F238E27FC236}">
                <a16:creationId xmlns:a16="http://schemas.microsoft.com/office/drawing/2014/main" id="{D971DFFD-2455-676B-AE64-9BFFC5437EDC}"/>
              </a:ext>
            </a:extLst>
          </p:cNvPr>
          <p:cNvSpPr/>
          <p:nvPr userDrawn="1"/>
        </p:nvSpPr>
        <p:spPr bwMode="auto">
          <a:xfrm>
            <a:off x="242888" y="242888"/>
            <a:ext cx="11704637" cy="5848350"/>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eaLnBrk="0" fontAlgn="auto" hangingPunct="0">
              <a:spcBef>
                <a:spcPts val="300"/>
              </a:spcBef>
              <a:spcAft>
                <a:spcPts val="300"/>
              </a:spcAft>
              <a:buClr>
                <a:schemeClr val="bg1"/>
              </a:buClr>
            </a:pPr>
            <a:r>
              <a:rPr lang="en-GB" sz="9600" kern="0">
                <a:solidFill>
                  <a:schemeClr val="bg1"/>
                </a:solidFill>
              </a:rPr>
              <a:t>Do not use </a:t>
            </a:r>
            <a:br>
              <a:rPr lang="en-GB" sz="9600" kern="0">
                <a:solidFill>
                  <a:schemeClr val="bg1"/>
                </a:solidFill>
              </a:rPr>
            </a:br>
            <a:r>
              <a:rPr lang="en-GB" sz="9600" kern="0">
                <a:solidFill>
                  <a:schemeClr val="bg1"/>
                </a:solidFill>
              </a:rPr>
              <a:t>layouts that appear </a:t>
            </a:r>
            <a:br>
              <a:rPr lang="en-GB" sz="9600" kern="0">
                <a:solidFill>
                  <a:schemeClr val="bg1"/>
                </a:solidFill>
              </a:rPr>
            </a:br>
            <a:r>
              <a:rPr lang="en-GB" sz="9600" kern="0">
                <a:solidFill>
                  <a:schemeClr val="bg1"/>
                </a:solidFill>
              </a:rPr>
              <a:t>after this point</a:t>
            </a:r>
          </a:p>
        </p:txBody>
      </p:sp>
      <p:pic>
        <p:nvPicPr>
          <p:cNvPr id="3" name="Graphic 2">
            <a:extLst>
              <a:ext uri="{FF2B5EF4-FFF2-40B4-BE49-F238E27FC236}">
                <a16:creationId xmlns:a16="http://schemas.microsoft.com/office/drawing/2014/main" id="{49D3E439-CEEB-5A25-B0DB-B35AA868A58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328" t="12162" r="1499" b="12843"/>
          <a:stretch/>
        </p:blipFill>
        <p:spPr>
          <a:xfrm>
            <a:off x="90711" y="6207919"/>
            <a:ext cx="1215582" cy="563804"/>
          </a:xfrm>
          <a:prstGeom prst="rect">
            <a:avLst/>
          </a:prstGeom>
        </p:spPr>
      </p:pic>
    </p:spTree>
    <p:extLst>
      <p:ext uri="{BB962C8B-B14F-4D97-AF65-F5344CB8AC3E}">
        <p14:creationId xmlns:p14="http://schemas.microsoft.com/office/powerpoint/2010/main" val="12568905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txBox="1">
            <a:spLocks noGrp="1"/>
          </p:cNvSpPr>
          <p:nvPr>
            <p:ph type="sldNum" sz="quarter" idx="4"/>
          </p:nvPr>
        </p:nvSpPr>
        <p:spPr>
          <a:xfrm>
            <a:off x="11569838" y="6476214"/>
            <a:ext cx="384039" cy="365129"/>
          </a:xfrm>
          <a:prstGeom prst="rect">
            <a:avLst/>
          </a:prstGeom>
          <a:noFill/>
          <a:ln>
            <a:noFill/>
          </a:ln>
        </p:spPr>
        <p:txBody>
          <a:bodyPr vert="horz" wrap="square" lIns="0" tIns="0" rIns="0" bIns="0" anchor="t" anchorCtr="0" compatLnSpc="1"/>
          <a:lstStyle>
            <a:lvl1pPr marL="0" marR="0" lvl="0" indent="0" algn="r" defTabSz="914400" rtl="0" fontAlgn="auto" hangingPunct="1">
              <a:lnSpc>
                <a:spcPct val="100000"/>
              </a:lnSpc>
              <a:spcBef>
                <a:spcPts val="0"/>
              </a:spcBef>
              <a:spcAft>
                <a:spcPts val="0"/>
              </a:spcAft>
              <a:buNone/>
              <a:tabLst/>
              <a:defRPr lang="en-GB" sz="800" b="0" i="0" u="none" strike="noStrike" kern="1200" cap="none" spc="0" baseline="0">
                <a:solidFill>
                  <a:schemeClr val="tx1"/>
                </a:solidFill>
                <a:uFillTx/>
                <a:latin typeface="Arial"/>
              </a:defRPr>
            </a:lvl1pPr>
          </a:lstStyle>
          <a:p>
            <a:fld id="{74736DCF-E344-4152-A9F4-8D6B66D47494}" type="slidenum">
              <a:rPr lang="en-US" smtClean="0"/>
              <a:pPr/>
              <a:t>‹#›</a:t>
            </a:fld>
            <a:endParaRPr lang="en-US"/>
          </a:p>
        </p:txBody>
      </p:sp>
    </p:spTree>
    <p:extLst>
      <p:ext uri="{BB962C8B-B14F-4D97-AF65-F5344CB8AC3E}">
        <p14:creationId xmlns:p14="http://schemas.microsoft.com/office/powerpoint/2010/main" val="29006156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98764" y="294809"/>
            <a:ext cx="10090920" cy="338555"/>
          </a:xfrm>
        </p:spPr>
        <p:txBody>
          <a:bodyPr/>
          <a:lstStyle/>
          <a:p>
            <a:r>
              <a:rPr lang="en-US"/>
              <a:t>Click to edit Master heading style</a:t>
            </a:r>
            <a:endParaRPr lang="en-GB"/>
          </a:p>
        </p:txBody>
      </p:sp>
      <p:sp>
        <p:nvSpPr>
          <p:cNvPr id="16" name="Content Placeholder 15"/>
          <p:cNvSpPr>
            <a:spLocks noGrp="1"/>
          </p:cNvSpPr>
          <p:nvPr>
            <p:ph sz="quarter" idx="12"/>
          </p:nvPr>
        </p:nvSpPr>
        <p:spPr>
          <a:xfrm>
            <a:off x="500098" y="1177489"/>
            <a:ext cx="11217769" cy="465854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2"/>
          <p:cNvSpPr>
            <a:spLocks noGrp="1"/>
          </p:cNvSpPr>
          <p:nvPr>
            <p:ph type="body" sz="quarter" idx="14" hasCustomPrompt="1"/>
          </p:nvPr>
        </p:nvSpPr>
        <p:spPr>
          <a:xfrm>
            <a:off x="498795" y="692554"/>
            <a:ext cx="10118404" cy="234951"/>
          </a:xfrm>
        </p:spPr>
        <p:txBody>
          <a:bodyPr anchor="t" anchorCtr="0"/>
          <a:lstStyle>
            <a:lvl1pPr marL="0" marR="0" indent="0" algn="l" defTabSz="914377" rtl="0" eaLnBrk="1" fontAlgn="auto" latinLnBrk="0" hangingPunct="1">
              <a:lnSpc>
                <a:spcPct val="100000"/>
              </a:lnSpc>
              <a:spcBef>
                <a:spcPts val="0"/>
              </a:spcBef>
              <a:spcAft>
                <a:spcPts val="0"/>
              </a:spcAft>
              <a:buClr>
                <a:schemeClr val="tx1"/>
              </a:buClr>
              <a:buSzTx/>
              <a:buFont typeface="Arial" pitchFamily="34" charset="0"/>
              <a:buNone/>
              <a:tabLst/>
              <a:defRPr sz="1600" i="0">
                <a:latin typeface="+mn-lt"/>
              </a:defRPr>
            </a:lvl1pPr>
            <a:lvl2pPr marL="271456" indent="0">
              <a:buNone/>
              <a:defRPr/>
            </a:lvl2pPr>
            <a:lvl3pPr marL="533387" indent="0">
              <a:buNone/>
              <a:defRPr/>
            </a:lvl3pPr>
            <a:lvl4pPr marL="815954" indent="0">
              <a:buNone/>
              <a:defRPr/>
            </a:lvl4pPr>
            <a:lvl5pPr marL="1104872" indent="0">
              <a:buNone/>
              <a:defRPr/>
            </a:lvl5pPr>
          </a:lstStyle>
          <a:p>
            <a:pPr marL="0" marR="0" lvl="0" indent="0" algn="l" defTabSz="914377" rtl="0" eaLnBrk="1" fontAlgn="auto" latinLnBrk="0" hangingPunct="1">
              <a:lnSpc>
                <a:spcPct val="100000"/>
              </a:lnSpc>
              <a:spcBef>
                <a:spcPts val="0"/>
              </a:spcBef>
              <a:spcAft>
                <a:spcPts val="0"/>
              </a:spcAft>
              <a:buClr>
                <a:schemeClr val="tx1"/>
              </a:buClr>
              <a:buSzTx/>
              <a:buFont typeface="Arial" pitchFamily="34" charset="0"/>
              <a:buNone/>
              <a:tabLst/>
              <a:defRPr/>
            </a:pPr>
            <a:r>
              <a:rPr lang="en-GB"/>
              <a:t>Supporting heading</a:t>
            </a:r>
            <a:r>
              <a:rPr lang="en-US"/>
              <a:t> here if required</a:t>
            </a:r>
          </a:p>
        </p:txBody>
      </p:sp>
      <p:sp>
        <p:nvSpPr>
          <p:cNvPr id="6" name="Text Placeholder 5"/>
          <p:cNvSpPr>
            <a:spLocks noGrp="1"/>
          </p:cNvSpPr>
          <p:nvPr>
            <p:ph type="body" sz="quarter" idx="18" hasCustomPrompt="1"/>
          </p:nvPr>
        </p:nvSpPr>
        <p:spPr>
          <a:xfrm>
            <a:off x="499872" y="6058089"/>
            <a:ext cx="11261093" cy="123111"/>
          </a:xfrm>
        </p:spPr>
        <p:txBody>
          <a:bodyPr wrap="square" anchor="b" anchorCtr="0">
            <a:spAutoFit/>
          </a:bodyPr>
          <a:lstStyle>
            <a:lvl1pPr marL="0" indent="0">
              <a:buNone/>
              <a:defRPr sz="800" baseline="0"/>
            </a:lvl1pPr>
            <a:lvl2pPr marL="268156" indent="0">
              <a:buNone/>
              <a:defRPr sz="800"/>
            </a:lvl2pPr>
            <a:lvl3pPr marL="539987" indent="0">
              <a:buNone/>
              <a:defRPr sz="800"/>
            </a:lvl3pPr>
            <a:lvl4pPr marL="811068" indent="0">
              <a:buNone/>
              <a:defRPr sz="800"/>
            </a:lvl4pPr>
            <a:lvl5pPr marL="1079973" indent="0">
              <a:buNone/>
              <a:defRPr sz="800"/>
            </a:lvl5pPr>
          </a:lstStyle>
          <a:p>
            <a:pPr lvl="0"/>
            <a:r>
              <a:rPr lang="en-US"/>
              <a:t>Insert Source text here</a:t>
            </a:r>
          </a:p>
        </p:txBody>
      </p:sp>
      <p:sp>
        <p:nvSpPr>
          <p:cNvPr id="4" name="Date Placeholder 3"/>
          <p:cNvSpPr>
            <a:spLocks noGrp="1"/>
          </p:cNvSpPr>
          <p:nvPr>
            <p:ph type="dt" sz="half" idx="19"/>
          </p:nvPr>
        </p:nvSpPr>
        <p:spPr/>
        <p:txBody>
          <a:bodyPr/>
          <a:lstStyle/>
          <a:p>
            <a:pPr algn="ctr"/>
            <a:endParaRPr lang="en-GB"/>
          </a:p>
        </p:txBody>
      </p:sp>
      <p:sp>
        <p:nvSpPr>
          <p:cNvPr id="7" name="Footer Placeholder 6"/>
          <p:cNvSpPr>
            <a:spLocks noGrp="1"/>
          </p:cNvSpPr>
          <p:nvPr>
            <p:ph type="ftr" sz="quarter" idx="20"/>
          </p:nvPr>
        </p:nvSpPr>
        <p:spPr/>
        <p:txBody>
          <a:bodyPr/>
          <a:lstStyle/>
          <a:p>
            <a:endParaRPr lang="en-GB"/>
          </a:p>
        </p:txBody>
      </p:sp>
      <p:sp>
        <p:nvSpPr>
          <p:cNvPr id="10" name="Slide Number Placeholder 9"/>
          <p:cNvSpPr>
            <a:spLocks noGrp="1"/>
          </p:cNvSpPr>
          <p:nvPr>
            <p:ph type="sldNum" sz="quarter" idx="21"/>
          </p:nvPr>
        </p:nvSpPr>
        <p:spPr/>
        <p:txBody>
          <a:bodyPr/>
          <a:lstStyle/>
          <a:p>
            <a:fld id="{9F9F533D-B52E-4A2F-BF72-0ADD2D94BD75}" type="slidenum">
              <a:rPr lang="en-GB" smtClean="0"/>
              <a:pPr/>
              <a:t>‹#›</a:t>
            </a:fld>
            <a:endParaRPr lang="en-GB"/>
          </a:p>
        </p:txBody>
      </p:sp>
    </p:spTree>
    <p:extLst>
      <p:ext uri="{BB962C8B-B14F-4D97-AF65-F5344CB8AC3E}">
        <p14:creationId xmlns:p14="http://schemas.microsoft.com/office/powerpoint/2010/main" val="3372005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Slide Number Placeholder 5"/>
          <p:cNvSpPr txBox="1">
            <a:spLocks noGrp="1"/>
          </p:cNvSpPr>
          <p:nvPr>
            <p:ph type="sldNum" sz="quarter" idx="8"/>
          </p:nvPr>
        </p:nvSpPr>
        <p:spPr/>
        <p:txBody>
          <a:bodyPr/>
          <a:lstStyle>
            <a:lvl1pPr>
              <a:defRPr/>
            </a:lvl1pPr>
          </a:lstStyle>
          <a:p>
            <a:pPr lvl="0"/>
            <a:fld id="{B9EACA25-A4C8-41E4-8CE2-D450B757A227}" type="slidenum">
              <a:rPr/>
              <a:pPr lvl="0"/>
              <a:t>‹#›</a:t>
            </a:fld>
            <a:endParaRPr lang="en-GB"/>
          </a:p>
        </p:txBody>
      </p:sp>
      <p:sp>
        <p:nvSpPr>
          <p:cNvPr id="4" name="Text Placeholder 7"/>
          <p:cNvSpPr txBox="1">
            <a:spLocks noGrp="1"/>
          </p:cNvSpPr>
          <p:nvPr>
            <p:ph type="body" idx="4294967295"/>
          </p:nvPr>
        </p:nvSpPr>
        <p:spPr>
          <a:xfrm>
            <a:off x="523879" y="707454"/>
            <a:ext cx="9892603" cy="417287"/>
          </a:xfrm>
        </p:spPr>
        <p:txBody>
          <a:bodyPr/>
          <a:lstStyle>
            <a:lvl1pPr marL="0" indent="0">
              <a:buNone/>
              <a:defRPr sz="1800"/>
            </a:lvl1pPr>
          </a:lstStyle>
          <a:p>
            <a:pPr lvl="0"/>
            <a:r>
              <a:rPr lang="en-US"/>
              <a:t>Click to edit Master text styles</a:t>
            </a:r>
          </a:p>
        </p:txBody>
      </p:sp>
      <p:sp>
        <p:nvSpPr>
          <p:cNvPr id="5" name="Date Placeholder 3"/>
          <p:cNvSpPr txBox="1">
            <a:spLocks noGrp="1"/>
          </p:cNvSpPr>
          <p:nvPr>
            <p:ph type="dt" sz="half" idx="7"/>
          </p:nvPr>
        </p:nvSpPr>
        <p:spPr>
          <a:xfrm>
            <a:off x="2280571" y="6476214"/>
            <a:ext cx="1223815" cy="365129"/>
          </a:xfrm>
        </p:spPr>
        <p:txBody>
          <a:bodyPr/>
          <a:lstStyle>
            <a:lvl1pPr>
              <a:defRPr/>
            </a:lvl1pPr>
          </a:lstStyle>
          <a:p>
            <a:pPr lvl="0"/>
            <a:r>
              <a:rPr lang="en-US"/>
              <a:t>00 Month 0000</a:t>
            </a:r>
            <a:endParaRPr lang="en-GB"/>
          </a:p>
        </p:txBody>
      </p:sp>
      <p:sp>
        <p:nvSpPr>
          <p:cNvPr id="6" name="Footer Placeholder 4"/>
          <p:cNvSpPr txBox="1">
            <a:spLocks noGrp="1"/>
          </p:cNvSpPr>
          <p:nvPr>
            <p:ph type="ftr" sz="quarter" idx="9"/>
          </p:nvPr>
        </p:nvSpPr>
        <p:spPr/>
        <p:txBody>
          <a:bodyPr/>
          <a:lstStyle>
            <a:lvl1pPr>
              <a:defRPr/>
            </a:lvl1pPr>
          </a:lstStyle>
          <a:p>
            <a:pPr lvl="0"/>
            <a:r>
              <a:rPr lang="en-GB"/>
              <a:t>Adaptive Bayesian Dose Escalation</a:t>
            </a:r>
          </a:p>
        </p:txBody>
      </p:sp>
      <p:sp>
        <p:nvSpPr>
          <p:cNvPr id="7" name="Text Placeholder 4"/>
          <p:cNvSpPr txBox="1">
            <a:spLocks noGrp="1"/>
          </p:cNvSpPr>
          <p:nvPr>
            <p:ph type="body" idx="4294967295"/>
          </p:nvPr>
        </p:nvSpPr>
        <p:spPr>
          <a:xfrm>
            <a:off x="527051" y="1414468"/>
            <a:ext cx="11137901" cy="4897435"/>
          </a:xfrm>
        </p:spPr>
        <p:txBody>
          <a:bodyPr/>
          <a:lstStyle>
            <a:lvl1pPr>
              <a:spcBef>
                <a:spcPts val="2400"/>
              </a:spcBef>
              <a:defRPr sz="24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323861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A/SPADM">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AC59E1C-A015-4BA4-AB7D-EC00F37B815F}"/>
              </a:ext>
            </a:extLst>
          </p:cNvPr>
          <p:cNvSpPr/>
          <p:nvPr/>
        </p:nvSpPr>
        <p:spPr bwMode="auto">
          <a:xfrm>
            <a:off x="365126" y="1307574"/>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Objectives</a:t>
            </a:r>
          </a:p>
        </p:txBody>
      </p:sp>
      <p:sp>
        <p:nvSpPr>
          <p:cNvPr id="34" name="Rectangle 33">
            <a:extLst>
              <a:ext uri="{FF2B5EF4-FFF2-40B4-BE49-F238E27FC236}">
                <a16:creationId xmlns:a16="http://schemas.microsoft.com/office/drawing/2014/main" id="{D4EBA022-30B3-B17F-5D7C-3A3D869D35FA}"/>
              </a:ext>
            </a:extLst>
          </p:cNvPr>
          <p:cNvSpPr>
            <a:spLocks/>
          </p:cNvSpPr>
          <p:nvPr/>
        </p:nvSpPr>
        <p:spPr bwMode="auto">
          <a:xfrm>
            <a:off x="365126" y="2778690"/>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Key questions</a:t>
            </a:r>
          </a:p>
        </p:txBody>
      </p:sp>
      <p:sp>
        <p:nvSpPr>
          <p:cNvPr id="35" name="Rectangle 34">
            <a:extLst>
              <a:ext uri="{FF2B5EF4-FFF2-40B4-BE49-F238E27FC236}">
                <a16:creationId xmlns:a16="http://schemas.microsoft.com/office/drawing/2014/main" id="{FF5A742C-A049-77AC-C2E5-4272D118CC96}"/>
              </a:ext>
            </a:extLst>
          </p:cNvPr>
          <p:cNvSpPr>
            <a:spLocks/>
          </p:cNvSpPr>
          <p:nvPr/>
        </p:nvSpPr>
        <p:spPr bwMode="auto">
          <a:xfrm>
            <a:off x="365126" y="4249806"/>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Next steps</a:t>
            </a:r>
          </a:p>
        </p:txBody>
      </p:sp>
      <p:sp>
        <p:nvSpPr>
          <p:cNvPr id="21" name="Rectangle 20">
            <a:extLst>
              <a:ext uri="{FF2B5EF4-FFF2-40B4-BE49-F238E27FC236}">
                <a16:creationId xmlns:a16="http://schemas.microsoft.com/office/drawing/2014/main" id="{E66507E6-44A7-B4B5-33F1-9F0C0DC0FDE1}"/>
              </a:ext>
            </a:extLst>
          </p:cNvPr>
          <p:cNvSpPr/>
          <p:nvPr/>
        </p:nvSpPr>
        <p:spPr bwMode="auto">
          <a:xfrm>
            <a:off x="365126" y="5720922"/>
            <a:ext cx="1806576" cy="363373"/>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Owner</a:t>
            </a:r>
          </a:p>
        </p:txBody>
      </p:sp>
      <p:sp>
        <p:nvSpPr>
          <p:cNvPr id="3" name="Footer Placeholder 2">
            <a:extLst>
              <a:ext uri="{FF2B5EF4-FFF2-40B4-BE49-F238E27FC236}">
                <a16:creationId xmlns:a16="http://schemas.microsoft.com/office/drawing/2014/main" id="{9B773ECA-2D04-B6E9-1FB4-377F08AA5D14}"/>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C3976886-926E-8975-E95D-5BCD6F82EEEF}"/>
              </a:ext>
            </a:extLst>
          </p:cNvPr>
          <p:cNvSpPr>
            <a:spLocks noGrp="1"/>
          </p:cNvSpPr>
          <p:nvPr>
            <p:ph type="sldNum" sz="quarter" idx="11"/>
          </p:nvPr>
        </p:nvSpPr>
        <p:spPr/>
        <p:txBody>
          <a:bodyPr/>
          <a:lstStyle/>
          <a:p>
            <a:fld id="{9F9F533D-B52E-4A2F-BF72-0ADD2D94BD75}" type="slidenum">
              <a:rPr lang="en-GB" smtClean="0"/>
              <a:pPr/>
              <a:t>‹#›</a:t>
            </a:fld>
            <a:endParaRPr lang="en-GB"/>
          </a:p>
        </p:txBody>
      </p:sp>
      <p:sp>
        <p:nvSpPr>
          <p:cNvPr id="5" name="Date Placeholder 4">
            <a:extLst>
              <a:ext uri="{FF2B5EF4-FFF2-40B4-BE49-F238E27FC236}">
                <a16:creationId xmlns:a16="http://schemas.microsoft.com/office/drawing/2014/main" id="{A15E9B4D-B613-11AE-72F8-5A0C3EBFD95A}"/>
              </a:ext>
            </a:extLst>
          </p:cNvPr>
          <p:cNvSpPr>
            <a:spLocks noGrp="1"/>
          </p:cNvSpPr>
          <p:nvPr>
            <p:ph type="dt" sz="half" idx="12"/>
          </p:nvPr>
        </p:nvSpPr>
        <p:spPr/>
        <p:txBody>
          <a:bodyPr/>
          <a:lstStyle/>
          <a:p>
            <a:fld id="{346B58B4-0D72-4C8B-9355-854FB5782278}" type="datetime4">
              <a:rPr lang="en-GB" smtClean="0"/>
              <a:t>27 June 2025</a:t>
            </a:fld>
            <a:endParaRPr lang="en-GB"/>
          </a:p>
        </p:txBody>
      </p:sp>
      <p:sp>
        <p:nvSpPr>
          <p:cNvPr id="6" name="Title 1">
            <a:extLst>
              <a:ext uri="{FF2B5EF4-FFF2-40B4-BE49-F238E27FC236}">
                <a16:creationId xmlns:a16="http://schemas.microsoft.com/office/drawing/2014/main" id="{25ABB6F2-78D4-BCC3-D950-5FAF7FCB8FDD}"/>
              </a:ext>
            </a:extLst>
          </p:cNvPr>
          <p:cNvSpPr>
            <a:spLocks noGrp="1"/>
          </p:cNvSpPr>
          <p:nvPr>
            <p:ph type="title" hasCustomPrompt="1"/>
          </p:nvPr>
        </p:nvSpPr>
        <p:spPr>
          <a:xfrm>
            <a:off x="365126" y="242888"/>
            <a:ext cx="7554912" cy="430887"/>
          </a:xfrm>
        </p:spPr>
        <p:txBody>
          <a:bodyPr/>
          <a:lstStyle>
            <a:lvl1pPr>
              <a:defRPr/>
            </a:lvl1pPr>
          </a:lstStyle>
          <a:p>
            <a:r>
              <a:rPr lang="en-US"/>
              <a:t>Click to add topic / paper title</a:t>
            </a:r>
          </a:p>
        </p:txBody>
      </p:sp>
      <p:sp>
        <p:nvSpPr>
          <p:cNvPr id="7" name="Subtitle 2">
            <a:extLst>
              <a:ext uri="{FF2B5EF4-FFF2-40B4-BE49-F238E27FC236}">
                <a16:creationId xmlns:a16="http://schemas.microsoft.com/office/drawing/2014/main" id="{FA46E8B4-4C83-8DD1-80BB-CC03BD24AFCC}"/>
              </a:ext>
            </a:extLst>
          </p:cNvPr>
          <p:cNvSpPr>
            <a:spLocks noGrp="1"/>
          </p:cNvSpPr>
          <p:nvPr>
            <p:ph type="subTitle" idx="1" hasCustomPrompt="1"/>
          </p:nvPr>
        </p:nvSpPr>
        <p:spPr>
          <a:xfrm>
            <a:off x="365125" y="694950"/>
            <a:ext cx="7554913"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0" name="Text Placeholder 9">
            <a:extLst>
              <a:ext uri="{FF2B5EF4-FFF2-40B4-BE49-F238E27FC236}">
                <a16:creationId xmlns:a16="http://schemas.microsoft.com/office/drawing/2014/main" id="{8E19B5E4-F2A8-7F44-855D-F41DDE3B3D9F}"/>
              </a:ext>
            </a:extLst>
          </p:cNvPr>
          <p:cNvSpPr>
            <a:spLocks noGrp="1"/>
          </p:cNvSpPr>
          <p:nvPr>
            <p:ph type="body" sz="quarter" idx="34" hasCustomPrompt="1"/>
          </p:nvPr>
        </p:nvSpPr>
        <p:spPr>
          <a:xfrm>
            <a:off x="8172450" y="694948"/>
            <a:ext cx="3649661" cy="352801"/>
          </a:xfrm>
        </p:spPr>
        <p:txBody>
          <a:bodyPr lIns="0" tIns="0" rIns="0" bIns="18000" anchor="b" anchorCtr="0">
            <a:noAutofit/>
          </a:bodyPr>
          <a:lstStyle>
            <a:lvl1pPr marL="0" indent="0" algn="r">
              <a:buNone/>
              <a:defRPr sz="1400" b="0">
                <a:solidFill>
                  <a:schemeClr val="tx1"/>
                </a:solidFill>
              </a:defRPr>
            </a:lvl1pPr>
          </a:lstStyle>
          <a:p>
            <a:pPr lvl="0"/>
            <a:r>
              <a:rPr lang="en-US"/>
              <a:t>Click to insert date of session </a:t>
            </a:r>
          </a:p>
        </p:txBody>
      </p:sp>
      <p:sp>
        <p:nvSpPr>
          <p:cNvPr id="23" name="Text Placeholder 6">
            <a:extLst>
              <a:ext uri="{FF2B5EF4-FFF2-40B4-BE49-F238E27FC236}">
                <a16:creationId xmlns:a16="http://schemas.microsoft.com/office/drawing/2014/main" id="{472F201F-277F-F24E-085D-8160B5FF4CE6}"/>
              </a:ext>
            </a:extLst>
          </p:cNvPr>
          <p:cNvSpPr>
            <a:spLocks noGrp="1"/>
          </p:cNvSpPr>
          <p:nvPr>
            <p:ph type="body" sz="quarter" idx="36" hasCustomPrompt="1"/>
          </p:nvPr>
        </p:nvSpPr>
        <p:spPr>
          <a:xfrm>
            <a:off x="365126" y="1777158"/>
            <a:ext cx="1695450" cy="926921"/>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clear, focused objectives </a:t>
            </a:r>
            <a:br>
              <a:rPr lang="en-US"/>
            </a:br>
            <a:r>
              <a:rPr lang="en-US"/>
              <a:t>(</a:t>
            </a:r>
            <a:r>
              <a:rPr lang="en-US" err="1"/>
              <a:t>i</a:t>
            </a:r>
            <a:r>
              <a:rPr lang="en-US"/>
              <a:t>) for decision, </a:t>
            </a:r>
            <a:br>
              <a:rPr lang="en-US"/>
            </a:br>
            <a:r>
              <a:rPr lang="en-US"/>
              <a:t>(ii) for input </a:t>
            </a:r>
            <a:br>
              <a:rPr lang="en-US"/>
            </a:br>
            <a:r>
              <a:rPr lang="en-US"/>
              <a:t>(iii) for awareness</a:t>
            </a:r>
          </a:p>
        </p:txBody>
      </p:sp>
      <p:sp>
        <p:nvSpPr>
          <p:cNvPr id="25" name="Rectangle 24">
            <a:extLst>
              <a:ext uri="{FF2B5EF4-FFF2-40B4-BE49-F238E27FC236}">
                <a16:creationId xmlns:a16="http://schemas.microsoft.com/office/drawing/2014/main" id="{1BD6FC89-B057-E6C5-C8EA-1FC8CB31B6CA}"/>
              </a:ext>
            </a:extLst>
          </p:cNvPr>
          <p:cNvSpPr/>
          <p:nvPr/>
        </p:nvSpPr>
        <p:spPr bwMode="auto">
          <a:xfrm>
            <a:off x="8172450" y="242888"/>
            <a:ext cx="3654425" cy="45205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54000" numCol="1" spcCol="0" rtlCol="0" fromWordArt="0" anchor="b" anchorCtr="0" forceAA="0" compatLnSpc="1">
            <a:prstTxWarp prst="textNoShape">
              <a:avLst/>
            </a:prstTxWarp>
            <a:noAutofit/>
          </a:bodyPr>
          <a:lstStyle/>
          <a:p>
            <a:pPr algn="r" eaLnBrk="0" fontAlgn="auto" hangingPunct="0">
              <a:spcBef>
                <a:spcPts val="300"/>
              </a:spcBef>
              <a:spcAft>
                <a:spcPts val="300"/>
              </a:spcAft>
              <a:buClr>
                <a:schemeClr val="bg1"/>
              </a:buClr>
            </a:pPr>
            <a:r>
              <a:rPr lang="en-US" sz="1800" b="1" kern="0">
                <a:solidFill>
                  <a:schemeClr val="tx2"/>
                </a:solidFill>
              </a:rPr>
              <a:t>Session date:</a:t>
            </a:r>
          </a:p>
        </p:txBody>
      </p:sp>
      <p:sp>
        <p:nvSpPr>
          <p:cNvPr id="24" name="Text Placeholder 6">
            <a:extLst>
              <a:ext uri="{FF2B5EF4-FFF2-40B4-BE49-F238E27FC236}">
                <a16:creationId xmlns:a16="http://schemas.microsoft.com/office/drawing/2014/main" id="{B166E02B-F260-FEAF-DDEB-67922AA11E6E}"/>
              </a:ext>
            </a:extLst>
          </p:cNvPr>
          <p:cNvSpPr>
            <a:spLocks noGrp="1"/>
          </p:cNvSpPr>
          <p:nvPr>
            <p:ph type="body" sz="quarter" idx="37" hasCustomPrompt="1"/>
          </p:nvPr>
        </p:nvSpPr>
        <p:spPr>
          <a:xfrm>
            <a:off x="365126" y="3337172"/>
            <a:ext cx="1695450" cy="838023"/>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key questions to be addressed at the meeting</a:t>
            </a:r>
          </a:p>
        </p:txBody>
      </p:sp>
      <p:sp>
        <p:nvSpPr>
          <p:cNvPr id="90" name="Freeform: Shape 89">
            <a:extLst>
              <a:ext uri="{FF2B5EF4-FFF2-40B4-BE49-F238E27FC236}">
                <a16:creationId xmlns:a16="http://schemas.microsoft.com/office/drawing/2014/main" id="{9EA22563-2363-AB1F-DC9F-7A5457933645}"/>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4" name="Text Placeholder 53">
            <a:extLst>
              <a:ext uri="{FF2B5EF4-FFF2-40B4-BE49-F238E27FC236}">
                <a16:creationId xmlns:a16="http://schemas.microsoft.com/office/drawing/2014/main" id="{82C5C591-14F5-449A-187A-1D9A683E961E}"/>
              </a:ext>
            </a:extLst>
          </p:cNvPr>
          <p:cNvSpPr>
            <a:spLocks noGrp="1"/>
          </p:cNvSpPr>
          <p:nvPr>
            <p:ph type="body" sz="quarter" idx="44" hasCustomPrompt="1"/>
          </p:nvPr>
        </p:nvSpPr>
        <p:spPr>
          <a:xfrm>
            <a:off x="2260405" y="1307574"/>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DECISION: To seek X’s [single point accountable decision maker] decision to implement A</a:t>
            </a:r>
            <a:br>
              <a:rPr lang="en-US"/>
            </a:br>
            <a:r>
              <a:rPr lang="en-US"/>
              <a:t>INPUT: To receive input to the proposed plan for B</a:t>
            </a:r>
            <a:br>
              <a:rPr lang="en-US"/>
            </a:br>
            <a:r>
              <a:rPr lang="en-US"/>
              <a:t>AWARENESS: To update XXX regarding C</a:t>
            </a:r>
          </a:p>
        </p:txBody>
      </p:sp>
      <p:sp>
        <p:nvSpPr>
          <p:cNvPr id="55" name="Text Placeholder 54">
            <a:extLst>
              <a:ext uri="{FF2B5EF4-FFF2-40B4-BE49-F238E27FC236}">
                <a16:creationId xmlns:a16="http://schemas.microsoft.com/office/drawing/2014/main" id="{54077D3A-2E14-68B6-5E16-413475F36C3A}"/>
              </a:ext>
            </a:extLst>
          </p:cNvPr>
          <p:cNvSpPr>
            <a:spLocks noGrp="1"/>
          </p:cNvSpPr>
          <p:nvPr>
            <p:ph type="body" sz="quarter" idx="45" hasCustomPrompt="1"/>
          </p:nvPr>
        </p:nvSpPr>
        <p:spPr>
          <a:xfrm>
            <a:off x="2260405" y="2778690"/>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Does XXX have further input on the proposals set out or require additional information?</a:t>
            </a:r>
            <a:br>
              <a:rPr lang="en-US"/>
            </a:br>
            <a:r>
              <a:rPr lang="en-US"/>
              <a:t>Is XXX supportive of the recommendation to x, y, z?</a:t>
            </a:r>
            <a:br>
              <a:rPr lang="en-US"/>
            </a:br>
            <a:r>
              <a:rPr lang="en-US"/>
              <a:t>Does XXX support the approach outlined to x, y, z?</a:t>
            </a:r>
          </a:p>
        </p:txBody>
      </p:sp>
      <p:sp>
        <p:nvSpPr>
          <p:cNvPr id="56" name="Text Placeholder 55">
            <a:extLst>
              <a:ext uri="{FF2B5EF4-FFF2-40B4-BE49-F238E27FC236}">
                <a16:creationId xmlns:a16="http://schemas.microsoft.com/office/drawing/2014/main" id="{5DE7D720-AF89-6DE4-D2E5-33C7B01B7E91}"/>
              </a:ext>
            </a:extLst>
          </p:cNvPr>
          <p:cNvSpPr>
            <a:spLocks noGrp="1"/>
          </p:cNvSpPr>
          <p:nvPr>
            <p:ph type="body" sz="quarter" idx="46" hasCustomPrompt="1"/>
          </p:nvPr>
        </p:nvSpPr>
        <p:spPr>
          <a:xfrm>
            <a:off x="2260405" y="4249806"/>
            <a:ext cx="9557738" cy="1396505"/>
          </a:xfrm>
          <a:prstGeom prst="rect">
            <a:avLst/>
          </a:prstGeom>
          <a:solidFill>
            <a:schemeClr val="bg1">
              <a:lumMod val="95000"/>
            </a:schemeClr>
          </a:solidFill>
          <a:ln>
            <a:noFill/>
          </a:ln>
        </p:spPr>
        <p:txBody>
          <a:bodyPr wrap="square" lIns="180000" tIns="144000" rIns="0" bIns="72000" anchor="t" anchorCtr="0">
            <a:noAutofit/>
          </a:bodyPr>
          <a:lstStyle>
            <a:lvl1pPr marL="342900" indent="-342900">
              <a:spcBef>
                <a:spcPts val="300"/>
              </a:spcBef>
              <a:spcAft>
                <a:spcPts val="300"/>
              </a:spcAft>
              <a:buSzPct val="100000"/>
              <a:buFont typeface="+mj-lt"/>
              <a:buAutoNum type="arabicPeriod"/>
              <a:defRPr sz="1200"/>
            </a:lvl1pPr>
            <a:lvl2pPr marL="357542" indent="0">
              <a:buNone/>
              <a:defRPr/>
            </a:lvl2pPr>
          </a:lstStyle>
          <a:p>
            <a:pPr lvl="0"/>
            <a:r>
              <a:rPr lang="en-US"/>
              <a:t>Key steps following XXX review / decision</a:t>
            </a:r>
          </a:p>
        </p:txBody>
      </p:sp>
      <p:sp>
        <p:nvSpPr>
          <p:cNvPr id="57" name="Text Placeholder 56">
            <a:extLst>
              <a:ext uri="{FF2B5EF4-FFF2-40B4-BE49-F238E27FC236}">
                <a16:creationId xmlns:a16="http://schemas.microsoft.com/office/drawing/2014/main" id="{8C53FB3B-975B-80D5-29B3-81DC27DCAC8F}"/>
              </a:ext>
            </a:extLst>
          </p:cNvPr>
          <p:cNvSpPr>
            <a:spLocks noGrp="1"/>
          </p:cNvSpPr>
          <p:nvPr>
            <p:ph type="body" sz="quarter" idx="48" hasCustomPrompt="1"/>
          </p:nvPr>
        </p:nvSpPr>
        <p:spPr>
          <a:xfrm>
            <a:off x="2260405" y="5720922"/>
            <a:ext cx="9557738" cy="363373"/>
          </a:xfrm>
          <a:prstGeom prst="rect">
            <a:avLst/>
          </a:prstGeom>
          <a:solidFill>
            <a:schemeClr val="bg1">
              <a:lumMod val="95000"/>
            </a:schemeClr>
          </a:solidFill>
          <a:ln>
            <a:noFill/>
          </a:ln>
        </p:spPr>
        <p:txBody>
          <a:bodyPr wrap="square" lIns="180000" tIns="36000" rIns="0" bIns="36000" anchor="ctr" anchorCtr="0">
            <a:noAutofit/>
          </a:bodyPr>
          <a:lstStyle>
            <a:lvl1pPr marL="0" indent="0">
              <a:spcBef>
                <a:spcPts val="0"/>
              </a:spcBef>
              <a:spcAft>
                <a:spcPts val="0"/>
              </a:spcAft>
              <a:buSzPct val="100000"/>
              <a:buFont typeface="+mj-lt"/>
              <a:buNone/>
              <a:defRPr sz="1200"/>
            </a:lvl1pPr>
            <a:lvl2pPr marL="357542" indent="0">
              <a:buNone/>
              <a:defRPr/>
            </a:lvl2pPr>
          </a:lstStyle>
          <a:p>
            <a:pPr lvl="0"/>
            <a:r>
              <a:rPr lang="en-US"/>
              <a:t>Single person accountable for this topic / paper</a:t>
            </a:r>
          </a:p>
        </p:txBody>
      </p:sp>
      <p:sp>
        <p:nvSpPr>
          <p:cNvPr id="2" name="Rectangle 1">
            <a:extLst>
              <a:ext uri="{FF2B5EF4-FFF2-40B4-BE49-F238E27FC236}">
                <a16:creationId xmlns:a16="http://schemas.microsoft.com/office/drawing/2014/main" id="{E99A99C6-B235-2720-3500-EE89CB56CE50}"/>
              </a:ext>
            </a:extLst>
          </p:cNvPr>
          <p:cNvSpPr/>
          <p:nvPr userDrawn="1"/>
        </p:nvSpPr>
        <p:spPr bwMode="auto">
          <a:xfrm>
            <a:off x="365126" y="1307574"/>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Objectives</a:t>
            </a:r>
          </a:p>
        </p:txBody>
      </p:sp>
      <p:sp>
        <p:nvSpPr>
          <p:cNvPr id="8" name="Rectangle 7">
            <a:extLst>
              <a:ext uri="{FF2B5EF4-FFF2-40B4-BE49-F238E27FC236}">
                <a16:creationId xmlns:a16="http://schemas.microsoft.com/office/drawing/2014/main" id="{3B9E051E-8049-FCFD-A54B-E240AC53D1B2}"/>
              </a:ext>
            </a:extLst>
          </p:cNvPr>
          <p:cNvSpPr>
            <a:spLocks/>
          </p:cNvSpPr>
          <p:nvPr userDrawn="1"/>
        </p:nvSpPr>
        <p:spPr bwMode="auto">
          <a:xfrm>
            <a:off x="365126" y="2778690"/>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Key questions</a:t>
            </a:r>
          </a:p>
        </p:txBody>
      </p:sp>
      <p:sp>
        <p:nvSpPr>
          <p:cNvPr id="9" name="Rectangle 8">
            <a:extLst>
              <a:ext uri="{FF2B5EF4-FFF2-40B4-BE49-F238E27FC236}">
                <a16:creationId xmlns:a16="http://schemas.microsoft.com/office/drawing/2014/main" id="{DCE8FC5E-A678-F4F9-6FC7-EEAB2E69AF78}"/>
              </a:ext>
            </a:extLst>
          </p:cNvPr>
          <p:cNvSpPr>
            <a:spLocks/>
          </p:cNvSpPr>
          <p:nvPr userDrawn="1"/>
        </p:nvSpPr>
        <p:spPr bwMode="auto">
          <a:xfrm>
            <a:off x="365126" y="4249806"/>
            <a:ext cx="1806576" cy="1396505"/>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126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Next steps</a:t>
            </a:r>
          </a:p>
        </p:txBody>
      </p:sp>
      <p:sp>
        <p:nvSpPr>
          <p:cNvPr id="11" name="Rectangle 10">
            <a:extLst>
              <a:ext uri="{FF2B5EF4-FFF2-40B4-BE49-F238E27FC236}">
                <a16:creationId xmlns:a16="http://schemas.microsoft.com/office/drawing/2014/main" id="{B25B3DF6-C945-56A1-A6D2-AC4E6E31179A}"/>
              </a:ext>
            </a:extLst>
          </p:cNvPr>
          <p:cNvSpPr/>
          <p:nvPr userDrawn="1"/>
        </p:nvSpPr>
        <p:spPr bwMode="auto">
          <a:xfrm>
            <a:off x="365126" y="5720922"/>
            <a:ext cx="1806576" cy="363373"/>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bg1"/>
              </a:buClr>
            </a:pPr>
            <a:r>
              <a:rPr lang="en-US" sz="1600" b="1">
                <a:solidFill>
                  <a:schemeClr val="tx2"/>
                </a:solidFill>
              </a:rPr>
              <a:t>Owner</a:t>
            </a:r>
          </a:p>
        </p:txBody>
      </p:sp>
      <p:sp>
        <p:nvSpPr>
          <p:cNvPr id="12" name="Rectangle 11">
            <a:extLst>
              <a:ext uri="{FF2B5EF4-FFF2-40B4-BE49-F238E27FC236}">
                <a16:creationId xmlns:a16="http://schemas.microsoft.com/office/drawing/2014/main" id="{DF88839E-C216-4873-F020-A965C577DAF8}"/>
              </a:ext>
            </a:extLst>
          </p:cNvPr>
          <p:cNvSpPr/>
          <p:nvPr userDrawn="1"/>
        </p:nvSpPr>
        <p:spPr bwMode="auto">
          <a:xfrm>
            <a:off x="8172450" y="242888"/>
            <a:ext cx="3654425" cy="452059"/>
          </a:xfrm>
          <a:prstGeom prst="rect">
            <a:avLst/>
          </a:prstGeom>
          <a:no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54000" numCol="1" spcCol="0" rtlCol="0" fromWordArt="0" anchor="b" anchorCtr="0" forceAA="0" compatLnSpc="1">
            <a:prstTxWarp prst="textNoShape">
              <a:avLst/>
            </a:prstTxWarp>
            <a:noAutofit/>
          </a:bodyPr>
          <a:lstStyle/>
          <a:p>
            <a:pPr algn="r" eaLnBrk="0" fontAlgn="auto" hangingPunct="0">
              <a:spcBef>
                <a:spcPts val="300"/>
              </a:spcBef>
              <a:spcAft>
                <a:spcPts val="300"/>
              </a:spcAft>
              <a:buClr>
                <a:schemeClr val="bg1"/>
              </a:buClr>
            </a:pPr>
            <a:r>
              <a:rPr lang="en-US" sz="1800" b="1" kern="0">
                <a:solidFill>
                  <a:schemeClr val="tx2"/>
                </a:solidFill>
              </a:rPr>
              <a:t>Session date:</a:t>
            </a:r>
          </a:p>
        </p:txBody>
      </p:sp>
      <p:sp>
        <p:nvSpPr>
          <p:cNvPr id="13" name="Text Placeholder 6">
            <a:extLst>
              <a:ext uri="{FF2B5EF4-FFF2-40B4-BE49-F238E27FC236}">
                <a16:creationId xmlns:a16="http://schemas.microsoft.com/office/drawing/2014/main" id="{41D1E881-0EAE-876E-66F9-7BE9CD740EA1}"/>
              </a:ext>
            </a:extLst>
          </p:cNvPr>
          <p:cNvSpPr>
            <a:spLocks noGrp="1"/>
          </p:cNvSpPr>
          <p:nvPr>
            <p:ph type="body" sz="quarter" idx="37" hasCustomPrompt="1"/>
          </p:nvPr>
        </p:nvSpPr>
        <p:spPr>
          <a:xfrm>
            <a:off x="365126" y="3337172"/>
            <a:ext cx="1695450" cy="838023"/>
          </a:xfrm>
          <a:prstGeom prst="rect">
            <a:avLst/>
          </a:prstGeom>
          <a:noFill/>
          <a:ln>
            <a:noFill/>
          </a:ln>
        </p:spPr>
        <p:txBody>
          <a:bodyPr lIns="72000" tIns="0" rIns="0" bIns="0" anchor="ctr" anchorCtr="0">
            <a:noAutofit/>
          </a:bodyPr>
          <a:lstStyle>
            <a:lvl1pPr marL="0" indent="0">
              <a:spcBef>
                <a:spcPts val="0"/>
              </a:spcBef>
              <a:spcAft>
                <a:spcPts val="0"/>
              </a:spcAft>
              <a:buFont typeface="+mj-lt"/>
              <a:buNone/>
              <a:defRPr sz="1200">
                <a:solidFill>
                  <a:schemeClr val="bg2"/>
                </a:solidFill>
              </a:defRPr>
            </a:lvl1pPr>
            <a:lvl2pPr marL="357542" indent="0">
              <a:buNone/>
              <a:defRPr/>
            </a:lvl2pPr>
          </a:lstStyle>
          <a:p>
            <a:pPr lvl="0"/>
            <a:r>
              <a:rPr lang="en-US"/>
              <a:t>Up to 5 key questions to be addressed at the meeting</a:t>
            </a:r>
          </a:p>
        </p:txBody>
      </p:sp>
      <p:sp>
        <p:nvSpPr>
          <p:cNvPr id="14" name="Freeform: Shape 13">
            <a:extLst>
              <a:ext uri="{FF2B5EF4-FFF2-40B4-BE49-F238E27FC236}">
                <a16:creationId xmlns:a16="http://schemas.microsoft.com/office/drawing/2014/main" id="{3B4A7AA8-50D7-2FFC-F51D-207317C17DE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73039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E000430-8A32-4EA0-BAD1-A7727B812F8C}"/>
              </a:ext>
            </a:extLst>
          </p:cNvPr>
          <p:cNvSpPr>
            <a:spLocks noGrp="1"/>
          </p:cNvSpPr>
          <p:nvPr>
            <p:ph type="dt" sz="half" idx="10"/>
          </p:nvPr>
        </p:nvSpPr>
        <p:spPr/>
        <p:txBody>
          <a:bodyPr/>
          <a:lstStyle/>
          <a:p>
            <a:fld id="{02542794-638D-4328-B0BC-C610FB243ADC}" type="datetime4">
              <a:rPr lang="en-GB" smtClean="0"/>
              <a:t>27 June 2025</a:t>
            </a:fld>
            <a:endParaRPr lang="en-GB"/>
          </a:p>
        </p:txBody>
      </p:sp>
      <p:sp>
        <p:nvSpPr>
          <p:cNvPr id="4" name="Footer Placeholder 3">
            <a:extLst>
              <a:ext uri="{FF2B5EF4-FFF2-40B4-BE49-F238E27FC236}">
                <a16:creationId xmlns:a16="http://schemas.microsoft.com/office/drawing/2014/main" id="{F706E0BB-62AD-47AF-909C-4F33FB5616E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3CEE5C-8451-457A-BD36-F438731DB091}"/>
              </a:ext>
            </a:extLst>
          </p:cNvPr>
          <p:cNvSpPr>
            <a:spLocks noGrp="1"/>
          </p:cNvSpPr>
          <p:nvPr>
            <p:ph type="sldNum" sz="quarter" idx="12"/>
          </p:nvPr>
        </p:nvSpPr>
        <p:spPr/>
        <p:txBody>
          <a:bodyPr/>
          <a:lstStyle/>
          <a:p>
            <a:fld id="{9F9F533D-B52E-4A2F-BF72-0ADD2D94BD75}" type="slidenum">
              <a:rPr lang="en-GB" smtClean="0"/>
              <a:pPr/>
              <a:t>‹#›</a:t>
            </a:fld>
            <a:endParaRPr lang="en-GB"/>
          </a:p>
        </p:txBody>
      </p:sp>
      <p:sp>
        <p:nvSpPr>
          <p:cNvPr id="19" name="Text Placeholder 18">
            <a:extLst>
              <a:ext uri="{FF2B5EF4-FFF2-40B4-BE49-F238E27FC236}">
                <a16:creationId xmlns:a16="http://schemas.microsoft.com/office/drawing/2014/main" id="{61071252-BD8E-4D3D-BF35-8427544DDF49}"/>
              </a:ext>
            </a:extLst>
          </p:cNvPr>
          <p:cNvSpPr>
            <a:spLocks noGrp="1"/>
          </p:cNvSpPr>
          <p:nvPr>
            <p:ph type="body" sz="quarter" idx="13" hasCustomPrompt="1"/>
          </p:nvPr>
        </p:nvSpPr>
        <p:spPr>
          <a:xfrm>
            <a:off x="5113176" y="242888"/>
            <a:ext cx="6712112" cy="5848350"/>
          </a:xfrm>
        </p:spPr>
        <p:txBody>
          <a:bodyPr lIns="0" tIns="406800" rIns="0" bIns="180000" anchor="t">
            <a:noAutofit/>
          </a:bodyPr>
          <a:lstStyle>
            <a:lvl1pPr marL="720000" indent="-720000">
              <a:spcBef>
                <a:spcPts val="1200"/>
              </a:spcBef>
              <a:spcAft>
                <a:spcPts val="1200"/>
              </a:spcAft>
              <a:buClr>
                <a:schemeClr val="tx2"/>
              </a:buClr>
              <a:buSzPct val="100000"/>
              <a:buFont typeface="+mj-lt"/>
              <a:buAutoNum type="arabicPeriod"/>
              <a:defRPr sz="2800"/>
            </a:lvl1pPr>
            <a:lvl2pPr marL="814742" indent="-457200">
              <a:buClr>
                <a:schemeClr val="tx2"/>
              </a:buClr>
              <a:buFont typeface="+mj-lt"/>
              <a:buAutoNum type="arabicPeriod"/>
              <a:defRPr/>
            </a:lvl2pPr>
            <a:lvl3pPr marL="1177182" indent="-457200">
              <a:buClr>
                <a:schemeClr val="tx2"/>
              </a:buClr>
              <a:buFont typeface="+mj-lt"/>
              <a:buAutoNum type="arabicPeriod"/>
              <a:defRPr/>
            </a:lvl3pPr>
            <a:lvl4pPr>
              <a:buClr>
                <a:schemeClr val="tx2"/>
              </a:buClr>
              <a:buFont typeface="+mj-lt"/>
              <a:buAutoNum type="arabicPeriod"/>
              <a:defRPr/>
            </a:lvl4pPr>
            <a:lvl5pPr>
              <a:buClr>
                <a:schemeClr val="tx2"/>
              </a:buClr>
              <a:buFont typeface="+mj-lt"/>
              <a:buAutoNum type="arabicPeriod"/>
              <a:defRPr/>
            </a:lvl5pPr>
          </a:lstStyle>
          <a:p>
            <a:pPr lvl="0"/>
            <a:r>
              <a:rPr lang="en-GB"/>
              <a:t>Agenda point 1, add text here.</a:t>
            </a:r>
            <a:br>
              <a:rPr lang="en-GB"/>
            </a:br>
            <a:r>
              <a:rPr lang="en-GB"/>
              <a:t>Agenda point 2, add text here.</a:t>
            </a:r>
            <a:br>
              <a:rPr lang="en-GB"/>
            </a:br>
            <a:r>
              <a:rPr lang="en-GB"/>
              <a:t>Agenda point 3, add text here.</a:t>
            </a:r>
            <a:br>
              <a:rPr lang="en-GB"/>
            </a:br>
            <a:r>
              <a:rPr lang="en-GB"/>
              <a:t>Agenda point 4, add text here.</a:t>
            </a:r>
            <a:br>
              <a:rPr lang="en-GB"/>
            </a:br>
            <a:r>
              <a:rPr lang="en-GB"/>
              <a:t>Agenda point 5, add text here.</a:t>
            </a:r>
          </a:p>
        </p:txBody>
      </p:sp>
      <p:sp>
        <p:nvSpPr>
          <p:cNvPr id="8" name="Title 1">
            <a:extLst>
              <a:ext uri="{FF2B5EF4-FFF2-40B4-BE49-F238E27FC236}">
                <a16:creationId xmlns:a16="http://schemas.microsoft.com/office/drawing/2014/main" id="{0630E13A-9E76-B161-1416-CBE84BD22827}"/>
              </a:ext>
            </a:extLst>
          </p:cNvPr>
          <p:cNvSpPr>
            <a:spLocks noGrp="1"/>
          </p:cNvSpPr>
          <p:nvPr>
            <p:ph type="title"/>
          </p:nvPr>
        </p:nvSpPr>
        <p:spPr>
          <a:xfrm>
            <a:off x="365126" y="242888"/>
            <a:ext cx="4748050" cy="430887"/>
          </a:xfrm>
        </p:spPr>
        <p:txBody>
          <a:bodyPr/>
          <a:lstStyle/>
          <a:p>
            <a:r>
              <a:rPr lang="en-US"/>
              <a:t>Click to edit Master title style</a:t>
            </a:r>
          </a:p>
        </p:txBody>
      </p:sp>
      <p:sp>
        <p:nvSpPr>
          <p:cNvPr id="9" name="Subtitle 2">
            <a:extLst>
              <a:ext uri="{FF2B5EF4-FFF2-40B4-BE49-F238E27FC236}">
                <a16:creationId xmlns:a16="http://schemas.microsoft.com/office/drawing/2014/main" id="{2202868D-ACDF-6434-3575-872690D6A783}"/>
              </a:ext>
            </a:extLst>
          </p:cNvPr>
          <p:cNvSpPr>
            <a:spLocks noGrp="1"/>
          </p:cNvSpPr>
          <p:nvPr>
            <p:ph type="subTitle" idx="1" hasCustomPrompt="1"/>
          </p:nvPr>
        </p:nvSpPr>
        <p:spPr>
          <a:xfrm>
            <a:off x="365125" y="694950"/>
            <a:ext cx="4748050"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1" name="Freeform: Shape 10">
            <a:extLst>
              <a:ext uri="{FF2B5EF4-FFF2-40B4-BE49-F238E27FC236}">
                <a16:creationId xmlns:a16="http://schemas.microsoft.com/office/drawing/2014/main" id="{B674B05C-AADA-DE64-7CCE-6E374DE8A947}"/>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46F1642B-8EED-A6CF-BBC5-B42CE4EBF309}"/>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601294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D48070-D695-60C2-898C-9832D9369B0C}"/>
              </a:ext>
            </a:extLst>
          </p:cNvPr>
          <p:cNvSpPr>
            <a:spLocks noGrp="1"/>
          </p:cNvSpPr>
          <p:nvPr>
            <p:ph type="body" sz="quarter" idx="22" hasCustomPrompt="1"/>
          </p:nvPr>
        </p:nvSpPr>
        <p:spPr>
          <a:xfrm>
            <a:off x="365125" y="1311162"/>
            <a:ext cx="11460164" cy="4484800"/>
          </a:xfrm>
          <a:custGeom>
            <a:avLst/>
            <a:gdLst>
              <a:gd name="connsiteX0" fmla="*/ 185682 w 11460164"/>
              <a:gd name="connsiteY0" fmla="*/ 0 h 4484800"/>
              <a:gd name="connsiteX1" fmla="*/ 11274482 w 11460164"/>
              <a:gd name="connsiteY1" fmla="*/ 0 h 4484800"/>
              <a:gd name="connsiteX2" fmla="*/ 11460164 w 11460164"/>
              <a:gd name="connsiteY2" fmla="*/ 185682 h 4484800"/>
              <a:gd name="connsiteX3" fmla="*/ 11460164 w 11460164"/>
              <a:gd name="connsiteY3" fmla="*/ 456183 h 4484800"/>
              <a:gd name="connsiteX4" fmla="*/ 11460164 w 11460164"/>
              <a:gd name="connsiteY4" fmla="*/ 715601 h 4484800"/>
              <a:gd name="connsiteX5" fmla="*/ 11460164 w 11460164"/>
              <a:gd name="connsiteY5" fmla="*/ 4299118 h 4484800"/>
              <a:gd name="connsiteX6" fmla="*/ 11274482 w 11460164"/>
              <a:gd name="connsiteY6" fmla="*/ 4484800 h 4484800"/>
              <a:gd name="connsiteX7" fmla="*/ 185682 w 11460164"/>
              <a:gd name="connsiteY7" fmla="*/ 4484800 h 4484800"/>
              <a:gd name="connsiteX8" fmla="*/ 0 w 11460164"/>
              <a:gd name="connsiteY8" fmla="*/ 4299118 h 4484800"/>
              <a:gd name="connsiteX9" fmla="*/ 0 w 11460164"/>
              <a:gd name="connsiteY9" fmla="*/ 715601 h 4484800"/>
              <a:gd name="connsiteX10" fmla="*/ 0 w 11460164"/>
              <a:gd name="connsiteY10" fmla="*/ 456183 h 4484800"/>
              <a:gd name="connsiteX11" fmla="*/ 0 w 11460164"/>
              <a:gd name="connsiteY11" fmla="*/ 185682 h 4484800"/>
              <a:gd name="connsiteX12" fmla="*/ 185682 w 11460164"/>
              <a:gd name="connsiteY12" fmla="*/ 0 h 448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60164" h="4484800">
                <a:moveTo>
                  <a:pt x="185682" y="0"/>
                </a:moveTo>
                <a:lnTo>
                  <a:pt x="11274482" y="0"/>
                </a:lnTo>
                <a:cubicBezTo>
                  <a:pt x="11377031" y="0"/>
                  <a:pt x="11460164" y="83133"/>
                  <a:pt x="11460164" y="185682"/>
                </a:cubicBezTo>
                <a:lnTo>
                  <a:pt x="11460164" y="456183"/>
                </a:lnTo>
                <a:lnTo>
                  <a:pt x="11460164" y="715601"/>
                </a:lnTo>
                <a:lnTo>
                  <a:pt x="11460164" y="4299118"/>
                </a:lnTo>
                <a:cubicBezTo>
                  <a:pt x="11460164" y="4401667"/>
                  <a:pt x="11377031" y="4484800"/>
                  <a:pt x="11274482" y="4484800"/>
                </a:cubicBezTo>
                <a:lnTo>
                  <a:pt x="185682" y="4484800"/>
                </a:lnTo>
                <a:cubicBezTo>
                  <a:pt x="83133" y="4484800"/>
                  <a:pt x="0" y="4401667"/>
                  <a:pt x="0" y="4299118"/>
                </a:cubicBezTo>
                <a:lnTo>
                  <a:pt x="0" y="715601"/>
                </a:lnTo>
                <a:lnTo>
                  <a:pt x="0" y="456183"/>
                </a:lnTo>
                <a:lnTo>
                  <a:pt x="0" y="185682"/>
                </a:lnTo>
                <a:cubicBezTo>
                  <a:pt x="0" y="83133"/>
                  <a:pt x="83133" y="0"/>
                  <a:pt x="185682" y="0"/>
                </a:cubicBezTo>
                <a:close/>
              </a:path>
            </a:pathLst>
          </a:custGeom>
          <a:solidFill>
            <a:schemeClr val="bg1">
              <a:lumMod val="95000"/>
            </a:schemeClr>
          </a:solidFill>
          <a:ln>
            <a:noFill/>
          </a:ln>
        </p:spPr>
        <p:txBody>
          <a:bodyPr wrap="square" tIns="36000">
            <a:noAutofit/>
          </a:bodyPr>
          <a:lstStyle>
            <a:lvl1pPr marL="0" indent="0">
              <a:buNone/>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enter TEXT content ONLY.</a:t>
            </a:r>
            <a:br>
              <a:rPr lang="en-US"/>
            </a:br>
            <a:r>
              <a:rPr lang="en-US"/>
              <a:t>If text content appears outside of grey holder please reduce the size of the font.</a:t>
            </a:r>
          </a:p>
        </p:txBody>
      </p:sp>
      <p:sp>
        <p:nvSpPr>
          <p:cNvPr id="6" name="Text Placeholder 5"/>
          <p:cNvSpPr>
            <a:spLocks noGrp="1"/>
          </p:cNvSpPr>
          <p:nvPr>
            <p:ph type="body" sz="quarter" idx="18" hasCustomPrompt="1"/>
          </p:nvPr>
        </p:nvSpPr>
        <p:spPr>
          <a:xfrm>
            <a:off x="365125" y="5792438"/>
            <a:ext cx="11460164" cy="298800"/>
          </a:xfrm>
          <a:prstGeom prst="rect">
            <a:avLst/>
          </a:prstGeom>
        </p:spPr>
        <p:txBody>
          <a:bodyPr wrap="square" lIns="0" tIns="0" rIns="0" bIns="0" anchor="b" anchorCtr="0">
            <a:noAutofit/>
          </a:bodyPr>
          <a:lstStyle>
            <a:lvl1pPr marL="0" indent="0">
              <a:spcBef>
                <a:spcPts val="0"/>
              </a:spcBef>
              <a:spcAft>
                <a:spcPts val="0"/>
              </a:spcAft>
              <a:buNone/>
              <a:defRPr sz="8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41B731B-8FAA-4A1B-8740-D7002967C1CA}"/>
              </a:ext>
            </a:extLst>
          </p:cNvPr>
          <p:cNvSpPr>
            <a:spLocks noGrp="1"/>
          </p:cNvSpPr>
          <p:nvPr>
            <p:ph type="dt" sz="half" idx="19"/>
          </p:nvPr>
        </p:nvSpPr>
        <p:spPr/>
        <p:txBody>
          <a:bodyPr/>
          <a:lstStyle/>
          <a:p>
            <a:fld id="{DB124F8D-6A21-41BB-B641-CA493D4F9456}" type="datetime4">
              <a:rPr lang="en-GB" smtClean="0"/>
              <a:t>27 June 2025</a:t>
            </a:fld>
            <a:endParaRPr lang="en-GB"/>
          </a:p>
        </p:txBody>
      </p:sp>
      <p:sp>
        <p:nvSpPr>
          <p:cNvPr id="5" name="Footer Placeholder 4">
            <a:extLst>
              <a:ext uri="{FF2B5EF4-FFF2-40B4-BE49-F238E27FC236}">
                <a16:creationId xmlns:a16="http://schemas.microsoft.com/office/drawing/2014/main" id="{D1C84BE9-25CA-45B1-9061-9DCABA70A1E6}"/>
              </a:ext>
            </a:extLst>
          </p:cNvPr>
          <p:cNvSpPr>
            <a:spLocks noGrp="1"/>
          </p:cNvSpPr>
          <p:nvPr>
            <p:ph type="ftr" sz="quarter" idx="20"/>
          </p:nvPr>
        </p:nvSpPr>
        <p:spPr/>
        <p:txBody>
          <a:bodyPr/>
          <a:lstStyle/>
          <a:p>
            <a:endParaRPr lang="en-GB"/>
          </a:p>
        </p:txBody>
      </p:sp>
      <p:sp>
        <p:nvSpPr>
          <p:cNvPr id="11" name="Slide Number Placeholder 10">
            <a:extLst>
              <a:ext uri="{FF2B5EF4-FFF2-40B4-BE49-F238E27FC236}">
                <a16:creationId xmlns:a16="http://schemas.microsoft.com/office/drawing/2014/main" id="{BF0296A1-E119-4AEC-80A5-65FD719F963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12" name="Title 1">
            <a:extLst>
              <a:ext uri="{FF2B5EF4-FFF2-40B4-BE49-F238E27FC236}">
                <a16:creationId xmlns:a16="http://schemas.microsoft.com/office/drawing/2014/main" id="{88C0D48C-007D-FEEC-D1DF-C00891876F0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3" name="Subtitle 2">
            <a:extLst>
              <a:ext uri="{FF2B5EF4-FFF2-40B4-BE49-F238E27FC236}">
                <a16:creationId xmlns:a16="http://schemas.microsoft.com/office/drawing/2014/main" id="{1F6E4BF1-5B10-6CC3-60CB-FA773CAB8AF3}"/>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4" name="Freeform: Shape 13">
            <a:extLst>
              <a:ext uri="{FF2B5EF4-FFF2-40B4-BE49-F238E27FC236}">
                <a16:creationId xmlns:a16="http://schemas.microsoft.com/office/drawing/2014/main" id="{099DCD39-6F77-D442-9C41-7FE9A4CBB7FE}"/>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B0002D55-6A06-5683-C312-CA5DFDAEEB11}"/>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408327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rge Bullet">
    <p:spTree>
      <p:nvGrpSpPr>
        <p:cNvPr id="1" name=""/>
        <p:cNvGrpSpPr/>
        <p:nvPr/>
      </p:nvGrpSpPr>
      <p:grpSpPr>
        <a:xfrm>
          <a:off x="0" y="0"/>
          <a:ext cx="0" cy="0"/>
          <a:chOff x="0" y="0"/>
          <a:chExt cx="0" cy="0"/>
        </a:xfrm>
      </p:grpSpPr>
      <p:sp>
        <p:nvSpPr>
          <p:cNvPr id="15" name="Text Placeholder 5"/>
          <p:cNvSpPr>
            <a:spLocks noGrp="1"/>
          </p:cNvSpPr>
          <p:nvPr>
            <p:ph type="body" sz="quarter" idx="18" hasCustomPrompt="1"/>
          </p:nvPr>
        </p:nvSpPr>
        <p:spPr>
          <a:xfrm>
            <a:off x="365125" y="5792438"/>
            <a:ext cx="11460163" cy="298800"/>
          </a:xfrm>
          <a:prstGeom prst="rect">
            <a:avLst/>
          </a:prstGeom>
        </p:spPr>
        <p:txBody>
          <a:bodyPr wrap="square" lIns="0" tIns="0" rIns="0" bIns="0" anchor="b" anchorCtr="0">
            <a:noAutofit/>
          </a:bodyPr>
          <a:lstStyle>
            <a:lvl1pPr marL="0" indent="0">
              <a:spcBef>
                <a:spcPts val="0"/>
              </a:spcBef>
              <a:spcAft>
                <a:spcPts val="0"/>
              </a:spcAft>
              <a:buNone/>
              <a:defRPr sz="8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2" name="Date Placeholder 1">
            <a:extLst>
              <a:ext uri="{FF2B5EF4-FFF2-40B4-BE49-F238E27FC236}">
                <a16:creationId xmlns:a16="http://schemas.microsoft.com/office/drawing/2014/main" id="{2E151742-951B-4B8B-93F8-F6814A0074E2}"/>
              </a:ext>
            </a:extLst>
          </p:cNvPr>
          <p:cNvSpPr>
            <a:spLocks noGrp="1"/>
          </p:cNvSpPr>
          <p:nvPr>
            <p:ph type="dt" sz="half" idx="19"/>
          </p:nvPr>
        </p:nvSpPr>
        <p:spPr/>
        <p:txBody>
          <a:bodyPr/>
          <a:lstStyle/>
          <a:p>
            <a:fld id="{397F4CD0-83C1-4C99-A2BD-6DA4A1CC9D00}" type="datetime4">
              <a:rPr lang="en-GB" smtClean="0"/>
              <a:t>27 June 2025</a:t>
            </a:fld>
            <a:endParaRPr lang="en-GB"/>
          </a:p>
        </p:txBody>
      </p:sp>
      <p:sp>
        <p:nvSpPr>
          <p:cNvPr id="3" name="Footer Placeholder 2">
            <a:extLst>
              <a:ext uri="{FF2B5EF4-FFF2-40B4-BE49-F238E27FC236}">
                <a16:creationId xmlns:a16="http://schemas.microsoft.com/office/drawing/2014/main" id="{5E4920F6-7DEA-40DB-B124-F0789E56046F}"/>
              </a:ext>
            </a:extLst>
          </p:cNvPr>
          <p:cNvSpPr>
            <a:spLocks noGrp="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D4DDB722-CBB2-49EC-937E-10206DEB6BD1}"/>
              </a:ext>
            </a:extLst>
          </p:cNvPr>
          <p:cNvSpPr>
            <a:spLocks noGrp="1"/>
          </p:cNvSpPr>
          <p:nvPr>
            <p:ph type="sldNum" sz="quarter" idx="21"/>
          </p:nvPr>
        </p:nvSpPr>
        <p:spPr/>
        <p:txBody>
          <a:bodyPr/>
          <a:lstStyle/>
          <a:p>
            <a:fld id="{9F9F533D-B52E-4A2F-BF72-0ADD2D94BD75}" type="slidenum">
              <a:rPr lang="en-GB" smtClean="0"/>
              <a:pPr/>
              <a:t>‹#›</a:t>
            </a:fld>
            <a:endParaRPr lang="en-GB"/>
          </a:p>
        </p:txBody>
      </p:sp>
      <p:sp>
        <p:nvSpPr>
          <p:cNvPr id="7" name="Text Placeholder 6">
            <a:extLst>
              <a:ext uri="{FF2B5EF4-FFF2-40B4-BE49-F238E27FC236}">
                <a16:creationId xmlns:a16="http://schemas.microsoft.com/office/drawing/2014/main" id="{D4E53DDB-FDB6-66D3-FC50-5426FF978D71}"/>
              </a:ext>
            </a:extLst>
          </p:cNvPr>
          <p:cNvSpPr>
            <a:spLocks noGrp="1"/>
          </p:cNvSpPr>
          <p:nvPr>
            <p:ph type="body" sz="quarter" idx="22" hasCustomPrompt="1"/>
          </p:nvPr>
        </p:nvSpPr>
        <p:spPr>
          <a:xfrm>
            <a:off x="365125" y="1303338"/>
            <a:ext cx="11460163" cy="4489450"/>
          </a:xfrm>
        </p:spPr>
        <p:txBody>
          <a:bodyPr lIns="36000" tIns="36000" rIns="36000" bIns="36000">
            <a:noAutofit/>
          </a:bodyPr>
          <a:lstStyle>
            <a:lvl1pPr marL="0" indent="0">
              <a:buNone/>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enter TEXT content ONLY. </a:t>
            </a:r>
            <a:br>
              <a:rPr lang="en-US"/>
            </a:br>
            <a:r>
              <a:rPr lang="en-US"/>
              <a:t>If text content appears too large please reduce the size of this font. </a:t>
            </a:r>
          </a:p>
        </p:txBody>
      </p:sp>
      <p:sp>
        <p:nvSpPr>
          <p:cNvPr id="9" name="Title 1">
            <a:extLst>
              <a:ext uri="{FF2B5EF4-FFF2-40B4-BE49-F238E27FC236}">
                <a16:creationId xmlns:a16="http://schemas.microsoft.com/office/drawing/2014/main" id="{3A7A86B9-637F-F18A-3604-5A44F7C4442F}"/>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0" name="Subtitle 2">
            <a:extLst>
              <a:ext uri="{FF2B5EF4-FFF2-40B4-BE49-F238E27FC236}">
                <a16:creationId xmlns:a16="http://schemas.microsoft.com/office/drawing/2014/main" id="{5A89E078-B97D-529E-FF83-DF5AD69D51F2}"/>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3" name="Freeform: Shape 12">
            <a:extLst>
              <a:ext uri="{FF2B5EF4-FFF2-40B4-BE49-F238E27FC236}">
                <a16:creationId xmlns:a16="http://schemas.microsoft.com/office/drawing/2014/main" id="{22D601A5-6CEE-D258-CCEB-85D1BB27BD87}"/>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 name="Freeform: Shape 4">
            <a:extLst>
              <a:ext uri="{FF2B5EF4-FFF2-40B4-BE49-F238E27FC236}">
                <a16:creationId xmlns:a16="http://schemas.microsoft.com/office/drawing/2014/main" id="{2CA69924-8312-93A7-5F21-75AD30BAD2DF}"/>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3296186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with Subheading">
    <p:spTree>
      <p:nvGrpSpPr>
        <p:cNvPr id="1" name=""/>
        <p:cNvGrpSpPr/>
        <p:nvPr/>
      </p:nvGrpSpPr>
      <p:grpSpPr>
        <a:xfrm>
          <a:off x="0" y="0"/>
          <a:ext cx="0" cy="0"/>
          <a:chOff x="0" y="0"/>
          <a:chExt cx="0" cy="0"/>
        </a:xfrm>
      </p:grpSpPr>
      <p:sp>
        <p:nvSpPr>
          <p:cNvPr id="11" name="Text Placeholder 2"/>
          <p:cNvSpPr>
            <a:spLocks noGrp="1"/>
          </p:cNvSpPr>
          <p:nvPr>
            <p:ph type="body" sz="quarter" idx="13" hasCustomPrompt="1"/>
          </p:nvPr>
        </p:nvSpPr>
        <p:spPr>
          <a:xfrm>
            <a:off x="365456" y="1303338"/>
            <a:ext cx="11460701" cy="399600"/>
          </a:xfrm>
          <a:prstGeom prst="rect">
            <a:avLst/>
          </a:prstGeom>
        </p:spPr>
        <p:txBody>
          <a:bodyPr lIns="36000" tIns="36000" rIns="36000" bIns="36000" anchor="t" anchorCtr="0">
            <a:noAutofit/>
          </a:bodyPr>
          <a:lstStyle>
            <a:lvl1pPr marL="0" indent="0">
              <a:spcBef>
                <a:spcPts val="0"/>
              </a:spcBef>
              <a:spcAft>
                <a:spcPts val="0"/>
              </a:spcAft>
              <a:buNone/>
              <a:defRPr sz="2400" b="1">
                <a:solidFill>
                  <a:schemeClr val="tx2"/>
                </a:solidFill>
              </a:defRPr>
            </a:lvl1pPr>
            <a:lvl2pPr marL="361942" indent="0">
              <a:buNone/>
              <a:defRPr/>
            </a:lvl2pPr>
            <a:lvl3pPr marL="711182" indent="0">
              <a:buNone/>
              <a:defRPr/>
            </a:lvl3pPr>
            <a:lvl4pPr marL="1087939" indent="0">
              <a:buNone/>
              <a:defRPr/>
            </a:lvl4pPr>
            <a:lvl5pPr marL="1473163" indent="0">
              <a:buNone/>
              <a:defRPr/>
            </a:lvl5pPr>
          </a:lstStyle>
          <a:p>
            <a:pPr lvl="0"/>
            <a:r>
              <a:rPr lang="en-GB"/>
              <a:t>Click to enter subheading text </a:t>
            </a:r>
          </a:p>
        </p:txBody>
      </p:sp>
      <p:sp>
        <p:nvSpPr>
          <p:cNvPr id="16" name="Text Placeholder 5"/>
          <p:cNvSpPr>
            <a:spLocks noGrp="1"/>
          </p:cNvSpPr>
          <p:nvPr>
            <p:ph type="body" sz="quarter" idx="18" hasCustomPrompt="1"/>
          </p:nvPr>
        </p:nvSpPr>
        <p:spPr>
          <a:xfrm>
            <a:off x="365125" y="5792438"/>
            <a:ext cx="11460164" cy="298800"/>
          </a:xfrm>
          <a:prstGeom prst="rect">
            <a:avLst/>
          </a:prstGeom>
        </p:spPr>
        <p:txBody>
          <a:bodyPr wrap="square" lIns="0" tIns="0" rIns="0" bIns="0" anchor="b" anchorCtr="0">
            <a:noAutofit/>
          </a:bodyPr>
          <a:lstStyle>
            <a:lvl1pPr marL="0" marR="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sz="8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Date Placeholder 2">
            <a:extLst>
              <a:ext uri="{FF2B5EF4-FFF2-40B4-BE49-F238E27FC236}">
                <a16:creationId xmlns:a16="http://schemas.microsoft.com/office/drawing/2014/main" id="{3C475D1F-3C7D-443F-9C73-9160E439AE1B}"/>
              </a:ext>
            </a:extLst>
          </p:cNvPr>
          <p:cNvSpPr>
            <a:spLocks noGrp="1"/>
          </p:cNvSpPr>
          <p:nvPr>
            <p:ph type="dt" sz="half" idx="20"/>
          </p:nvPr>
        </p:nvSpPr>
        <p:spPr/>
        <p:txBody>
          <a:bodyPr/>
          <a:lstStyle/>
          <a:p>
            <a:fld id="{5C36D2BF-D8B1-4705-ABD7-209D78E9EBFF}" type="datetime4">
              <a:rPr lang="en-GB" smtClean="0"/>
              <a:t>27 June 2025</a:t>
            </a:fld>
            <a:endParaRPr lang="en-GB"/>
          </a:p>
        </p:txBody>
      </p:sp>
      <p:sp>
        <p:nvSpPr>
          <p:cNvPr id="4" name="Footer Placeholder 3">
            <a:extLst>
              <a:ext uri="{FF2B5EF4-FFF2-40B4-BE49-F238E27FC236}">
                <a16:creationId xmlns:a16="http://schemas.microsoft.com/office/drawing/2014/main" id="{8E10FAE2-40C5-48E8-A896-0682681B6AC4}"/>
              </a:ext>
            </a:extLst>
          </p:cNvPr>
          <p:cNvSpPr>
            <a:spLocks noGrp="1"/>
          </p:cNvSpPr>
          <p:nvPr>
            <p:ph type="ftr" sz="quarter" idx="21"/>
          </p:nvPr>
        </p:nvSpPr>
        <p:spPr/>
        <p:txBody>
          <a:bodyPr/>
          <a:lstStyle/>
          <a:p>
            <a:endParaRPr lang="en-GB"/>
          </a:p>
        </p:txBody>
      </p:sp>
      <p:sp>
        <p:nvSpPr>
          <p:cNvPr id="8" name="Slide Number Placeholder 7">
            <a:extLst>
              <a:ext uri="{FF2B5EF4-FFF2-40B4-BE49-F238E27FC236}">
                <a16:creationId xmlns:a16="http://schemas.microsoft.com/office/drawing/2014/main" id="{2AF230C5-C173-4CDF-8F46-DDF8D7240B63}"/>
              </a:ext>
            </a:extLst>
          </p:cNvPr>
          <p:cNvSpPr>
            <a:spLocks noGrp="1"/>
          </p:cNvSpPr>
          <p:nvPr>
            <p:ph type="sldNum" sz="quarter" idx="22"/>
          </p:nvPr>
        </p:nvSpPr>
        <p:spPr/>
        <p:txBody>
          <a:bodyPr/>
          <a:lstStyle/>
          <a:p>
            <a:fld id="{9F9F533D-B52E-4A2F-BF72-0ADD2D94BD75}" type="slidenum">
              <a:rPr lang="en-GB" smtClean="0"/>
              <a:pPr/>
              <a:t>‹#›</a:t>
            </a:fld>
            <a:endParaRPr lang="en-GB"/>
          </a:p>
        </p:txBody>
      </p:sp>
      <p:sp>
        <p:nvSpPr>
          <p:cNvPr id="5" name="Text Placeholder 4">
            <a:extLst>
              <a:ext uri="{FF2B5EF4-FFF2-40B4-BE49-F238E27FC236}">
                <a16:creationId xmlns:a16="http://schemas.microsoft.com/office/drawing/2014/main" id="{81E07AE8-19F2-04D9-93C9-C4F2357C2ADF}"/>
              </a:ext>
            </a:extLst>
          </p:cNvPr>
          <p:cNvSpPr>
            <a:spLocks noGrp="1"/>
          </p:cNvSpPr>
          <p:nvPr>
            <p:ph type="body" sz="quarter" idx="23" hasCustomPrompt="1"/>
          </p:nvPr>
        </p:nvSpPr>
        <p:spPr>
          <a:xfrm>
            <a:off x="365125" y="1702938"/>
            <a:ext cx="11460163" cy="4089850"/>
          </a:xfrm>
        </p:spPr>
        <p:txBody>
          <a:bodyPr lIns="36000" tIns="36000" rIns="36000" bIns="36000">
            <a:noAutofit/>
          </a:bodyPr>
          <a:lstStyle>
            <a:lvl1pPr marL="0" indent="0">
              <a:buNone/>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edit TEXT content ONLY.</a:t>
            </a:r>
            <a:br>
              <a:rPr lang="en-US"/>
            </a:br>
            <a:r>
              <a:rPr lang="en-US"/>
              <a:t>If text content appears too large please reduce the size of the font. </a:t>
            </a:r>
          </a:p>
        </p:txBody>
      </p:sp>
      <p:sp>
        <p:nvSpPr>
          <p:cNvPr id="10" name="Title 1">
            <a:extLst>
              <a:ext uri="{FF2B5EF4-FFF2-40B4-BE49-F238E27FC236}">
                <a16:creationId xmlns:a16="http://schemas.microsoft.com/office/drawing/2014/main" id="{E4BDB392-CCE1-B2F2-5843-4AF9AE7D4921}"/>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29D93444-D1FE-4C3C-7B81-D2693144C1F0}"/>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5" name="Freeform: Shape 14">
            <a:extLst>
              <a:ext uri="{FF2B5EF4-FFF2-40B4-BE49-F238E27FC236}">
                <a16:creationId xmlns:a16="http://schemas.microsoft.com/office/drawing/2014/main" id="{C45A9796-316D-7A43-F981-F6A071B72BBE}"/>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1B1F1611-ED93-9CD1-6AD6-199DF0E35EEA}"/>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5880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44152BBA-B0F3-390F-177B-A659A0DA6DDB}"/>
              </a:ext>
            </a:extLst>
          </p:cNvPr>
          <p:cNvSpPr>
            <a:spLocks noGrp="1"/>
          </p:cNvSpPr>
          <p:nvPr>
            <p:ph type="body" sz="quarter" idx="25" hasCustomPrompt="1"/>
          </p:nvPr>
        </p:nvSpPr>
        <p:spPr>
          <a:xfrm>
            <a:off x="8172451" y="1303338"/>
            <a:ext cx="3652838" cy="4477804"/>
          </a:xfrm>
          <a:prstGeom prst="roundRect">
            <a:avLst>
              <a:gd name="adj" fmla="val 4976"/>
            </a:avLst>
          </a:prstGeom>
          <a:solidFill>
            <a:schemeClr val="bg1">
              <a:lumMod val="95000"/>
            </a:schemeClr>
          </a:solidFill>
          <a:ln>
            <a:noFill/>
          </a:ln>
        </p:spPr>
        <p:txBody>
          <a:bodyPr wrap="square">
            <a:noAutofit/>
          </a:bodyPr>
          <a:lstStyle>
            <a:lvl1pPr marL="0" indent="0">
              <a:buNone/>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edit TEXT content ONLY. </a:t>
            </a:r>
            <a:br>
              <a:rPr lang="en-US"/>
            </a:br>
            <a:r>
              <a:rPr lang="en-US"/>
              <a:t>If text content appears outside of the grey placeholder please reduce the size of the font. </a:t>
            </a:r>
          </a:p>
        </p:txBody>
      </p:sp>
      <p:sp>
        <p:nvSpPr>
          <p:cNvPr id="20" name="Text Placeholder 5"/>
          <p:cNvSpPr>
            <a:spLocks noGrp="1"/>
          </p:cNvSpPr>
          <p:nvPr>
            <p:ph type="body" sz="quarter" idx="20" hasCustomPrompt="1"/>
          </p:nvPr>
        </p:nvSpPr>
        <p:spPr>
          <a:xfrm>
            <a:off x="8172451" y="5791943"/>
            <a:ext cx="3652837" cy="298800"/>
          </a:xfrm>
          <a:prstGeom prst="rect">
            <a:avLst/>
          </a:prstGeom>
        </p:spPr>
        <p:txBody>
          <a:bodyPr wrap="square" lIns="0" tIns="0" rIns="0" bIns="0" anchor="b" anchorCtr="0">
            <a:noAutofit/>
          </a:bodyPr>
          <a:lstStyle>
            <a:lvl1pPr marL="0" indent="0">
              <a:spcBef>
                <a:spcPts val="0"/>
              </a:spcBef>
              <a:spcAft>
                <a:spcPts val="0"/>
              </a:spcAft>
              <a:buNone/>
              <a:defRPr sz="8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6" name="Date Placeholder 5">
            <a:extLst>
              <a:ext uri="{FF2B5EF4-FFF2-40B4-BE49-F238E27FC236}">
                <a16:creationId xmlns:a16="http://schemas.microsoft.com/office/drawing/2014/main" id="{101A55F3-CAC9-450A-8B8C-0D0326082407}"/>
              </a:ext>
            </a:extLst>
          </p:cNvPr>
          <p:cNvSpPr>
            <a:spLocks noGrp="1"/>
          </p:cNvSpPr>
          <p:nvPr>
            <p:ph type="dt" sz="half" idx="21"/>
          </p:nvPr>
        </p:nvSpPr>
        <p:spPr/>
        <p:txBody>
          <a:bodyPr/>
          <a:lstStyle/>
          <a:p>
            <a:fld id="{39AF67FF-E09E-42E7-8CF4-0C88178FECBB}" type="datetime4">
              <a:rPr lang="en-GB" smtClean="0"/>
              <a:t>27 June 2025</a:t>
            </a:fld>
            <a:endParaRPr lang="en-GB"/>
          </a:p>
        </p:txBody>
      </p:sp>
      <p:sp>
        <p:nvSpPr>
          <p:cNvPr id="7" name="Footer Placeholder 6">
            <a:extLst>
              <a:ext uri="{FF2B5EF4-FFF2-40B4-BE49-F238E27FC236}">
                <a16:creationId xmlns:a16="http://schemas.microsoft.com/office/drawing/2014/main" id="{FA6F4AF4-B7CB-44A2-A774-A5EE13FDE7C2}"/>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1A690446-B95A-4BA4-8B97-68649C262B11}"/>
              </a:ext>
            </a:extLst>
          </p:cNvPr>
          <p:cNvSpPr>
            <a:spLocks noGrp="1"/>
          </p:cNvSpPr>
          <p:nvPr>
            <p:ph type="sldNum" sz="quarter" idx="23"/>
          </p:nvPr>
        </p:nvSpPr>
        <p:spPr/>
        <p:txBody>
          <a:bodyPr/>
          <a:lstStyle/>
          <a:p>
            <a:fld id="{9F9F533D-B52E-4A2F-BF72-0ADD2D94BD75}" type="slidenum">
              <a:rPr lang="en-GB" smtClean="0"/>
              <a:pPr/>
              <a:t>‹#›</a:t>
            </a:fld>
            <a:endParaRPr lang="en-GB"/>
          </a:p>
        </p:txBody>
      </p:sp>
      <p:sp>
        <p:nvSpPr>
          <p:cNvPr id="19" name="Text Placeholder 5"/>
          <p:cNvSpPr>
            <a:spLocks noGrp="1"/>
          </p:cNvSpPr>
          <p:nvPr>
            <p:ph type="body" sz="quarter" idx="19" hasCustomPrompt="1"/>
          </p:nvPr>
        </p:nvSpPr>
        <p:spPr>
          <a:xfrm>
            <a:off x="365125" y="5791943"/>
            <a:ext cx="7554913" cy="299295"/>
          </a:xfrm>
          <a:prstGeom prst="rect">
            <a:avLst/>
          </a:prstGeom>
        </p:spPr>
        <p:txBody>
          <a:bodyPr wrap="square" lIns="0" tIns="0" rIns="0" bIns="0" anchor="b" anchorCtr="0">
            <a:noAutofit/>
          </a:bodyPr>
          <a:lstStyle>
            <a:lvl1pPr marL="0" indent="0">
              <a:spcBef>
                <a:spcPts val="0"/>
              </a:spcBef>
              <a:spcAft>
                <a:spcPts val="0"/>
              </a:spcAft>
              <a:buNone/>
              <a:defRPr sz="800"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GB"/>
              <a:t>Insert Source text here</a:t>
            </a:r>
          </a:p>
        </p:txBody>
      </p:sp>
      <p:sp>
        <p:nvSpPr>
          <p:cNvPr id="3" name="Text Placeholder 2">
            <a:extLst>
              <a:ext uri="{FF2B5EF4-FFF2-40B4-BE49-F238E27FC236}">
                <a16:creationId xmlns:a16="http://schemas.microsoft.com/office/drawing/2014/main" id="{3B643D66-CBAC-8A3C-D941-445E2D7EFCEE}"/>
              </a:ext>
            </a:extLst>
          </p:cNvPr>
          <p:cNvSpPr>
            <a:spLocks noGrp="1"/>
          </p:cNvSpPr>
          <p:nvPr>
            <p:ph type="body" sz="quarter" idx="24" hasCustomPrompt="1"/>
          </p:nvPr>
        </p:nvSpPr>
        <p:spPr>
          <a:xfrm>
            <a:off x="365125" y="1303338"/>
            <a:ext cx="7554913" cy="4478337"/>
          </a:xfrm>
        </p:spPr>
        <p:txBody>
          <a:bodyPr lIns="36000" tIns="90000" rIns="36000" bIns="36000">
            <a:noAutofit/>
          </a:bodyPr>
          <a:lstStyle>
            <a:lvl1pPr marL="0" indent="0">
              <a:buNone/>
              <a:defRPr/>
            </a:lvl1pPr>
            <a:lvl2pPr marL="357542" indent="0">
              <a:buNone/>
              <a:defRPr/>
            </a:lvl2pPr>
            <a:lvl3pPr marL="719982" indent="0">
              <a:buNone/>
              <a:defRPr/>
            </a:lvl3pPr>
            <a:lvl4pPr marL="1081424" indent="0">
              <a:buNone/>
              <a:defRPr/>
            </a:lvl4pPr>
            <a:lvl5pPr marL="1439964" indent="0">
              <a:buNone/>
              <a:defRPr/>
            </a:lvl5pPr>
          </a:lstStyle>
          <a:p>
            <a:pPr lvl="0"/>
            <a:r>
              <a:rPr lang="en-US"/>
              <a:t>Click to enter TEXT content ONLY.</a:t>
            </a:r>
            <a:br>
              <a:rPr lang="en-US"/>
            </a:br>
            <a:r>
              <a:rPr lang="en-US"/>
              <a:t>If text content appears too large please reduce the size of the font. </a:t>
            </a:r>
          </a:p>
        </p:txBody>
      </p:sp>
      <p:sp>
        <p:nvSpPr>
          <p:cNvPr id="11" name="Title 1">
            <a:extLst>
              <a:ext uri="{FF2B5EF4-FFF2-40B4-BE49-F238E27FC236}">
                <a16:creationId xmlns:a16="http://schemas.microsoft.com/office/drawing/2014/main" id="{8C40724D-5874-C573-BE68-E74D3056C42C}"/>
              </a:ext>
            </a:extLst>
          </p:cNvPr>
          <p:cNvSpPr>
            <a:spLocks noGrp="1"/>
          </p:cNvSpPr>
          <p:nvPr>
            <p:ph type="title"/>
          </p:nvPr>
        </p:nvSpPr>
        <p:spPr>
          <a:xfrm>
            <a:off x="365125" y="242888"/>
            <a:ext cx="11460163" cy="430887"/>
          </a:xfrm>
        </p:spPr>
        <p:txBody>
          <a:bodyPr/>
          <a:lstStyle/>
          <a:p>
            <a:r>
              <a:rPr lang="en-US"/>
              <a:t>Click to edit Master title style</a:t>
            </a:r>
          </a:p>
        </p:txBody>
      </p:sp>
      <p:sp>
        <p:nvSpPr>
          <p:cNvPr id="12" name="Subtitle 2">
            <a:extLst>
              <a:ext uri="{FF2B5EF4-FFF2-40B4-BE49-F238E27FC236}">
                <a16:creationId xmlns:a16="http://schemas.microsoft.com/office/drawing/2014/main" id="{6DDC75F0-FC33-50C5-4836-14CADF87FA85}"/>
              </a:ext>
            </a:extLst>
          </p:cNvPr>
          <p:cNvSpPr>
            <a:spLocks noGrp="1"/>
          </p:cNvSpPr>
          <p:nvPr>
            <p:ph type="subTitle" idx="1" hasCustomPrompt="1"/>
          </p:nvPr>
        </p:nvSpPr>
        <p:spPr>
          <a:xfrm>
            <a:off x="365125" y="694950"/>
            <a:ext cx="11460164" cy="352800"/>
          </a:xfrm>
          <a:prstGeom prst="rect">
            <a:avLst/>
          </a:prstGeom>
        </p:spPr>
        <p:txBody>
          <a:bodyPr wrap="square" lIns="0" tIns="0" rIns="0" bIns="0" anchor="t" anchorCtr="0">
            <a:noAutofit/>
          </a:bodyPr>
          <a:lstStyle>
            <a:lvl1pPr marL="0" indent="0" algn="l">
              <a:spcBef>
                <a:spcPts val="0"/>
              </a:spcBef>
              <a:spcAft>
                <a:spcPts val="0"/>
              </a:spcAft>
              <a:buNone/>
              <a:defRPr sz="2400"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GB"/>
              <a:t>Click to enter slide subtitle</a:t>
            </a:r>
          </a:p>
        </p:txBody>
      </p:sp>
      <p:sp>
        <p:nvSpPr>
          <p:cNvPr id="16" name="Freeform: Shape 15">
            <a:extLst>
              <a:ext uri="{FF2B5EF4-FFF2-40B4-BE49-F238E27FC236}">
                <a16:creationId xmlns:a16="http://schemas.microsoft.com/office/drawing/2014/main" id="{7ED293B4-51DD-6A15-3268-DC88E0FC951D}"/>
              </a:ext>
            </a:extLst>
          </p:cNvPr>
          <p:cNvSpPr/>
          <p:nvPr/>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Freeform: Shape 1">
            <a:extLst>
              <a:ext uri="{FF2B5EF4-FFF2-40B4-BE49-F238E27FC236}">
                <a16:creationId xmlns:a16="http://schemas.microsoft.com/office/drawing/2014/main" id="{BB8038B8-901B-5BEE-8CE6-19D62D27912A}"/>
              </a:ext>
            </a:extLst>
          </p:cNvPr>
          <p:cNvSpPr/>
          <p:nvPr userDrawn="1"/>
        </p:nvSpPr>
        <p:spPr>
          <a:xfrm>
            <a:off x="0" y="184645"/>
            <a:ext cx="264043" cy="559397"/>
          </a:xfrm>
          <a:custGeom>
            <a:avLst/>
            <a:gdLst>
              <a:gd name="connsiteX0" fmla="*/ 0 w 857257"/>
              <a:gd name="connsiteY0" fmla="*/ 0 h 1816170"/>
              <a:gd name="connsiteX1" fmla="*/ 841477 w 857257"/>
              <a:gd name="connsiteY1" fmla="*/ 890550 h 1816170"/>
              <a:gd name="connsiteX2" fmla="*/ 841477 w 857257"/>
              <a:gd name="connsiteY2" fmla="*/ 925611 h 1816170"/>
              <a:gd name="connsiteX3" fmla="*/ 0 w 857257"/>
              <a:gd name="connsiteY3" fmla="*/ 1816170 h 1816170"/>
              <a:gd name="connsiteX4" fmla="*/ 0 w 857257"/>
              <a:gd name="connsiteY4" fmla="*/ 0 h 1816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7" h="1816170">
                <a:moveTo>
                  <a:pt x="0" y="0"/>
                </a:moveTo>
                <a:cubicBezTo>
                  <a:pt x="0" y="462811"/>
                  <a:pt x="301523" y="743293"/>
                  <a:pt x="841477" y="890550"/>
                </a:cubicBezTo>
                <a:cubicBezTo>
                  <a:pt x="862517" y="897560"/>
                  <a:pt x="862517" y="918601"/>
                  <a:pt x="841477" y="925611"/>
                </a:cubicBezTo>
                <a:cubicBezTo>
                  <a:pt x="301523" y="1072868"/>
                  <a:pt x="0" y="1353360"/>
                  <a:pt x="0" y="181617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custDataLst>
      <p:tags r:id="rId1"/>
    </p:custDataLst>
    <p:extLst>
      <p:ext uri="{BB962C8B-B14F-4D97-AF65-F5344CB8AC3E}">
        <p14:creationId xmlns:p14="http://schemas.microsoft.com/office/powerpoint/2010/main" val="19036168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oleObject" Target="../embeddings/oleObject1.bin"/><Relationship Id="rId40"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2280360-3C6D-A798-8CAC-A26D562C3683}"/>
              </a:ext>
            </a:extLst>
          </p:cNvPr>
          <p:cNvGraphicFramePr>
            <a:graphicFrameLocks noChangeAspect="1"/>
          </p:cNvGraphicFramePr>
          <p:nvPr>
            <p:custDataLst>
              <p:tags r:id="rId35"/>
            </p:custDataLst>
            <p:extLst>
              <p:ext uri="{D42A27DB-BD31-4B8C-83A1-F6EECF244321}">
                <p14:modId xmlns:p14="http://schemas.microsoft.com/office/powerpoint/2010/main" val="966259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425" imgH="424" progId="TCLayout.ActiveDocument.1">
                  <p:embed/>
                </p:oleObj>
              </mc:Choice>
              <mc:Fallback>
                <p:oleObj name="think-cell Slide" r:id="rId37" imgW="425" imgH="424" progId="TCLayout.ActiveDocument.1">
                  <p:embed/>
                  <p:pic>
                    <p:nvPicPr>
                      <p:cNvPr id="3" name="Object 2" hidden="1">
                        <a:extLst>
                          <a:ext uri="{FF2B5EF4-FFF2-40B4-BE49-F238E27FC236}">
                            <a16:creationId xmlns:a16="http://schemas.microsoft.com/office/drawing/2014/main" id="{92280360-3C6D-A798-8CAC-A26D562C3683}"/>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5" name="Footer Placeholder 4"/>
          <p:cNvSpPr>
            <a:spLocks noGrp="1"/>
          </p:cNvSpPr>
          <p:nvPr>
            <p:ph type="ftr" sz="quarter" idx="3"/>
          </p:nvPr>
        </p:nvSpPr>
        <p:spPr>
          <a:xfrm>
            <a:off x="4017963" y="6343650"/>
            <a:ext cx="5600700" cy="269875"/>
          </a:xfrm>
          <a:prstGeom prst="rect">
            <a:avLst/>
          </a:prstGeom>
        </p:spPr>
        <p:txBody>
          <a:bodyPr vert="horz" lIns="0" tIns="0" rIns="0" bIns="0" rtlCol="0" anchor="b" anchorCtr="0">
            <a:noAutofit/>
          </a:bodyPr>
          <a:lstStyle>
            <a:lvl1pPr algn="l">
              <a:defRPr sz="1200">
                <a:solidFill>
                  <a:schemeClr val="tx1"/>
                </a:solidFill>
              </a:defRPr>
            </a:lvl1pPr>
          </a:lstStyle>
          <a:p>
            <a:endParaRPr lang="en-GB"/>
          </a:p>
        </p:txBody>
      </p:sp>
      <p:sp>
        <p:nvSpPr>
          <p:cNvPr id="6" name="Slide Number Placeholder 5"/>
          <p:cNvSpPr>
            <a:spLocks noGrp="1"/>
          </p:cNvSpPr>
          <p:nvPr>
            <p:ph type="sldNum" sz="quarter" idx="4"/>
          </p:nvPr>
        </p:nvSpPr>
        <p:spPr>
          <a:xfrm>
            <a:off x="365125" y="6343650"/>
            <a:ext cx="540000" cy="269875"/>
          </a:xfrm>
          <a:prstGeom prst="rect">
            <a:avLst/>
          </a:prstGeom>
        </p:spPr>
        <p:txBody>
          <a:bodyPr vert="horz" lIns="0" tIns="0" rIns="0" bIns="0" rtlCol="0" anchor="b" anchorCtr="0">
            <a:noAutofit/>
          </a:bodyPr>
          <a:lstStyle>
            <a:lvl1pPr algn="l">
              <a:defRPr sz="1000">
                <a:solidFill>
                  <a:schemeClr val="tx1"/>
                </a:solidFill>
              </a:defRPr>
            </a:lvl1pPr>
          </a:lstStyle>
          <a:p>
            <a:fld id="{9F9F533D-B52E-4A2F-BF72-0ADD2D94BD75}" type="slidenum">
              <a:rPr lang="en-GB" smtClean="0"/>
              <a:pPr/>
              <a:t>‹#›</a:t>
            </a:fld>
            <a:endParaRPr lang="en-GB"/>
          </a:p>
        </p:txBody>
      </p:sp>
      <p:sp>
        <p:nvSpPr>
          <p:cNvPr id="4" name="Title Placeholder 3"/>
          <p:cNvSpPr>
            <a:spLocks noGrp="1"/>
          </p:cNvSpPr>
          <p:nvPr>
            <p:ph type="title"/>
          </p:nvPr>
        </p:nvSpPr>
        <p:spPr>
          <a:xfrm>
            <a:off x="365125" y="242888"/>
            <a:ext cx="11460163" cy="430887"/>
          </a:xfrm>
          <a:prstGeom prst="rect">
            <a:avLst/>
          </a:prstGeom>
        </p:spPr>
        <p:txBody>
          <a:bodyPr vert="horz" lIns="0" tIns="0" rIns="0" bIns="0" rtlCol="0" anchor="b" anchorCtr="0">
            <a:noAutofit/>
          </a:bodyPr>
          <a:lstStyle/>
          <a:p>
            <a:r>
              <a:rPr lang="en-GB"/>
              <a:t>Click to enter slide title</a:t>
            </a:r>
          </a:p>
        </p:txBody>
      </p:sp>
      <p:sp>
        <p:nvSpPr>
          <p:cNvPr id="7" name="Date Placeholder 6"/>
          <p:cNvSpPr>
            <a:spLocks noGrp="1"/>
          </p:cNvSpPr>
          <p:nvPr>
            <p:ph type="dt" sz="half" idx="2"/>
          </p:nvPr>
        </p:nvSpPr>
        <p:spPr>
          <a:xfrm>
            <a:off x="931069" y="6343650"/>
            <a:ext cx="2776537" cy="269875"/>
          </a:xfrm>
          <a:prstGeom prst="rect">
            <a:avLst/>
          </a:prstGeom>
        </p:spPr>
        <p:txBody>
          <a:bodyPr vert="horz" lIns="0" tIns="0" rIns="0" bIns="0" rtlCol="0" anchor="b" anchorCtr="0">
            <a:noAutofit/>
          </a:bodyPr>
          <a:lstStyle>
            <a:lvl1pPr algn="l">
              <a:defRPr sz="1000">
                <a:solidFill>
                  <a:schemeClr val="tx1"/>
                </a:solidFill>
              </a:defRPr>
            </a:lvl1pPr>
          </a:lstStyle>
          <a:p>
            <a:fld id="{346B58B4-0D72-4C8B-9355-854FB5782278}" type="datetime4">
              <a:rPr lang="en-GB" smtClean="0"/>
              <a:pPr/>
              <a:t>27 June 2025</a:t>
            </a:fld>
            <a:endParaRPr lang="en-GB"/>
          </a:p>
        </p:txBody>
      </p:sp>
      <p:sp>
        <p:nvSpPr>
          <p:cNvPr id="8" name="Text Placeholder 2">
            <a:extLst>
              <a:ext uri="{FF2B5EF4-FFF2-40B4-BE49-F238E27FC236}">
                <a16:creationId xmlns:a16="http://schemas.microsoft.com/office/drawing/2014/main" id="{BBC2AD35-7761-4742-BEF1-3D0CAD2E1DED}"/>
              </a:ext>
            </a:extLst>
          </p:cNvPr>
          <p:cNvSpPr>
            <a:spLocks noGrp="1"/>
          </p:cNvSpPr>
          <p:nvPr>
            <p:ph type="body" idx="1"/>
          </p:nvPr>
        </p:nvSpPr>
        <p:spPr>
          <a:xfrm>
            <a:off x="365125" y="1303338"/>
            <a:ext cx="11460163" cy="4787899"/>
          </a:xfrm>
          <a:prstGeom prst="rect">
            <a:avLst/>
          </a:prstGeom>
        </p:spPr>
        <p:txBody>
          <a:bodyPr vert="horz" lIns="36000" tIns="36000" rIns="36000" bIns="36000" rtlCol="0">
            <a:noAutofit/>
          </a:bodyPr>
          <a:lstStyle/>
          <a:p>
            <a:pPr lvl="0"/>
            <a:r>
              <a:rPr lang="en-GB"/>
              <a:t>Click to enter text content.</a:t>
            </a:r>
            <a:br>
              <a:rPr lang="en-GB"/>
            </a:br>
            <a:r>
              <a:rPr lang="en-GB"/>
              <a:t>To increase bullet level, select your text &gt; press ‘Tab’.</a:t>
            </a:r>
            <a:br>
              <a:rPr lang="en-GB"/>
            </a:br>
            <a:r>
              <a:rPr lang="en-GB"/>
              <a:t>To decrease bullet level, select your text &gt; press ‘Shift’ + ‘Tab’.</a:t>
            </a:r>
            <a:br>
              <a:rPr lang="en-GB"/>
            </a:br>
            <a:r>
              <a:rPr lang="en-GB"/>
              <a:t>To remove bullet levels, select your text &gt; right click &gt; press ‘bullets’.</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Eighth level</a:t>
            </a:r>
          </a:p>
          <a:p>
            <a:pPr lvl="8"/>
            <a:r>
              <a:rPr lang="en-GB"/>
              <a:t>Ninth level</a:t>
            </a:r>
          </a:p>
          <a:p>
            <a:pPr lvl="4"/>
            <a:endParaRPr lang="en-GB"/>
          </a:p>
        </p:txBody>
      </p:sp>
      <p:graphicFrame>
        <p:nvGraphicFramePr>
          <p:cNvPr id="2" name="Object 1" hidden="1">
            <a:extLst>
              <a:ext uri="{FF2B5EF4-FFF2-40B4-BE49-F238E27FC236}">
                <a16:creationId xmlns:a16="http://schemas.microsoft.com/office/drawing/2014/main" id="{68282CB4-0FD8-B104-9321-BA11F0350884}"/>
              </a:ext>
            </a:extLst>
          </p:cNvPr>
          <p:cNvGraphicFramePr>
            <a:graphicFrameLocks noChangeAspect="1"/>
          </p:cNvGraphicFramePr>
          <p:nvPr userDrawn="1">
            <p:custDataLst>
              <p:tags r:id="rId36"/>
            </p:custDataLst>
            <p:extLst>
              <p:ext uri="{D42A27DB-BD31-4B8C-83A1-F6EECF244321}">
                <p14:modId xmlns:p14="http://schemas.microsoft.com/office/powerpoint/2010/main" val="966259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425" imgH="424" progId="TCLayout.ActiveDocument.1">
                  <p:embed/>
                </p:oleObj>
              </mc:Choice>
              <mc:Fallback>
                <p:oleObj name="think-cell Slide" r:id="rId37" imgW="425" imgH="424" progId="TCLayout.ActiveDocument.1">
                  <p:embed/>
                  <p:pic>
                    <p:nvPicPr>
                      <p:cNvPr id="2" name="Object 1" hidden="1">
                        <a:extLst>
                          <a:ext uri="{FF2B5EF4-FFF2-40B4-BE49-F238E27FC236}">
                            <a16:creationId xmlns:a16="http://schemas.microsoft.com/office/drawing/2014/main" id="{68282CB4-0FD8-B104-9321-BA11F0350884}"/>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513F435A-26DB-9587-4A92-DAC0283A06EB}"/>
              </a:ext>
            </a:extLst>
          </p:cNvPr>
          <p:cNvPicPr>
            <a:picLocks noChangeAspect="1"/>
          </p:cNvPicPr>
          <p:nvPr userDrawn="1"/>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11004551" y="6354213"/>
            <a:ext cx="820737" cy="247406"/>
          </a:xfrm>
          <a:prstGeom prst="rect">
            <a:avLst/>
          </a:prstGeom>
        </p:spPr>
      </p:pic>
    </p:spTree>
    <p:extLst>
      <p:ext uri="{BB962C8B-B14F-4D97-AF65-F5344CB8AC3E}">
        <p14:creationId xmlns:p14="http://schemas.microsoft.com/office/powerpoint/2010/main" val="344227718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20" r:id="rId31"/>
    <p:sldLayoutId id="2147483821" r:id="rId32"/>
    <p:sldLayoutId id="2147483836" r:id="rId33"/>
  </p:sldLayoutIdLst>
  <p:hf hdr="0" ftr="0"/>
  <p:txStyles>
    <p:titleStyle>
      <a:lvl1pPr algn="l" defTabSz="121917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359991" indent="-359991" algn="l" defTabSz="1219170" rtl="0" eaLnBrk="1" latinLnBrk="0" hangingPunct="1">
        <a:spcBef>
          <a:spcPts val="300"/>
        </a:spcBef>
        <a:spcAft>
          <a:spcPts val="300"/>
        </a:spcAft>
        <a:buClr>
          <a:schemeClr val="tx2"/>
        </a:buClr>
        <a:buSzPct val="110000"/>
        <a:buFont typeface="Arial" panose="020B0604020202020204" pitchFamily="34" charset="0"/>
        <a:buChar char="•"/>
        <a:defRPr sz="2200" kern="1200">
          <a:solidFill>
            <a:schemeClr val="tx1"/>
          </a:solidFill>
          <a:latin typeface="+mn-lt"/>
          <a:ea typeface="+mn-ea"/>
          <a:cs typeface="+mn-cs"/>
        </a:defRPr>
      </a:lvl1pPr>
      <a:lvl2pPr marL="717533" indent="-359991" algn="l" defTabSz="1219170" rtl="0" eaLnBrk="1" latinLnBrk="0" hangingPunct="1">
        <a:spcBef>
          <a:spcPts val="300"/>
        </a:spcBef>
        <a:spcAft>
          <a:spcPts val="300"/>
        </a:spcAft>
        <a:buClr>
          <a:schemeClr val="tx1"/>
        </a:buClr>
        <a:buFont typeface="Arial" panose="020B0604020202020204" pitchFamily="34" charset="0"/>
        <a:buChar char="­"/>
        <a:defRPr sz="2000" kern="1200">
          <a:solidFill>
            <a:schemeClr val="tx1"/>
          </a:solidFill>
          <a:latin typeface="+mn-lt"/>
          <a:ea typeface="+mn-ea"/>
          <a:cs typeface="+mn-cs"/>
        </a:defRPr>
      </a:lvl2pPr>
      <a:lvl3pPr marL="1079973" indent="-359991" algn="l" defTabSz="1219170" rtl="0" eaLnBrk="1" latinLnBrk="0" hangingPunct="1">
        <a:spcBef>
          <a:spcPts val="300"/>
        </a:spcBef>
        <a:spcAft>
          <a:spcPts val="300"/>
        </a:spcAft>
        <a:buClr>
          <a:schemeClr val="tx1"/>
        </a:buClr>
        <a:buFont typeface="Arial" panose="020B0604020202020204" pitchFamily="34" charset="0"/>
        <a:buChar char="­"/>
        <a:defRPr sz="1800" kern="1200">
          <a:solidFill>
            <a:schemeClr val="tx1"/>
          </a:solidFill>
          <a:latin typeface="+mn-lt"/>
          <a:ea typeface="+mn-ea"/>
          <a:cs typeface="+mn-cs"/>
        </a:defRPr>
      </a:lvl3pPr>
      <a:lvl4pPr marL="1441415" indent="-359991" algn="l" defTabSz="1219170" rtl="0" eaLnBrk="1" latinLnBrk="0" hangingPunct="1">
        <a:spcBef>
          <a:spcPts val="300"/>
        </a:spcBef>
        <a:spcAft>
          <a:spcPts val="300"/>
        </a:spcAft>
        <a:buClr>
          <a:schemeClr val="tx1"/>
        </a:buClr>
        <a:buFont typeface="Arial" panose="020B0604020202020204" pitchFamily="34" charset="0"/>
        <a:buChar char="­"/>
        <a:defRPr sz="1600" kern="1200">
          <a:solidFill>
            <a:schemeClr val="tx1"/>
          </a:solidFill>
          <a:latin typeface="+mn-lt"/>
          <a:ea typeface="+mn-ea"/>
          <a:cs typeface="+mn-cs"/>
        </a:defRPr>
      </a:lvl4pPr>
      <a:lvl5pPr marL="1799955" indent="-359991" algn="l" defTabSz="1219170" rtl="0" eaLnBrk="1" latinLnBrk="0" hangingPunct="1">
        <a:spcBef>
          <a:spcPts val="300"/>
        </a:spcBef>
        <a:spcAft>
          <a:spcPts val="300"/>
        </a:spcAft>
        <a:buClr>
          <a:schemeClr val="tx1"/>
        </a:buClr>
        <a:buFont typeface="Arial" panose="020B0604020202020204" pitchFamily="34" charset="0"/>
        <a:buChar char="­"/>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8">
          <p15:clr>
            <a:srgbClr val="A6A6A6"/>
          </p15:clr>
        </p15:guide>
        <p15:guide id="29" pos="7680">
          <p15:clr>
            <a:srgbClr val="A6A6A6"/>
          </p15:clr>
        </p15:guide>
        <p15:guide id="30" pos="230">
          <p15:clr>
            <a:srgbClr val="A6A6A6"/>
          </p15:clr>
        </p15:guide>
        <p15:guide id="31" pos="1301">
          <p15:clr>
            <a:srgbClr val="A6A6A6"/>
          </p15:clr>
        </p15:guide>
        <p15:guide id="32" pos="1461">
          <p15:clr>
            <a:srgbClr val="A6A6A6"/>
          </p15:clr>
        </p15:guide>
        <p15:guide id="33" pos="2531">
          <p15:clr>
            <a:srgbClr val="A6A6A6"/>
          </p15:clr>
        </p15:guide>
        <p15:guide id="34" pos="2690">
          <p15:clr>
            <a:srgbClr val="A6A6A6"/>
          </p15:clr>
        </p15:guide>
        <p15:guide id="35" pos="3759">
          <p15:clr>
            <a:srgbClr val="A6A6A6"/>
          </p15:clr>
        </p15:guide>
        <p15:guide id="36" pos="3920">
          <p15:clr>
            <a:srgbClr val="A6A6A6"/>
          </p15:clr>
        </p15:guide>
        <p15:guide id="37" pos="4989">
          <p15:clr>
            <a:srgbClr val="A6A6A6"/>
          </p15:clr>
        </p15:guide>
        <p15:guide id="38" pos="5148">
          <p15:clr>
            <a:srgbClr val="A6A6A6"/>
          </p15:clr>
        </p15:guide>
        <p15:guide id="39" pos="6218">
          <p15:clr>
            <a:srgbClr val="A6A6A6"/>
          </p15:clr>
        </p15:guide>
        <p15:guide id="40" pos="6378">
          <p15:clr>
            <a:srgbClr val="A6A6A6"/>
          </p15:clr>
        </p15:guide>
        <p15:guide id="41" pos="7449">
          <p15:clr>
            <a:srgbClr val="A6A6A6"/>
          </p15:clr>
        </p15:guide>
        <p15:guide id="42" orient="horz">
          <p15:clr>
            <a:srgbClr val="A6A6A6"/>
          </p15:clr>
        </p15:guide>
        <p15:guide id="43" orient="horz" pos="4315">
          <p15:clr>
            <a:srgbClr val="A6A6A6"/>
          </p15:clr>
        </p15:guide>
        <p15:guide id="44" orient="horz" pos="153">
          <p15:clr>
            <a:srgbClr val="A6A6A6"/>
          </p15:clr>
        </p15:guide>
        <p15:guide id="45" orient="horz" pos="686">
          <p15:clr>
            <a:srgbClr val="A6A6A6"/>
          </p15:clr>
        </p15:guide>
        <p15:guide id="46" orient="horz" pos="821">
          <p15:clr>
            <a:srgbClr val="A6A6A6"/>
          </p15:clr>
        </p15:guide>
        <p15:guide id="47" orient="horz" pos="1323">
          <p15:clr>
            <a:srgbClr val="A6A6A6"/>
          </p15:clr>
        </p15:guide>
        <p15:guide id="48" orient="horz" pos="2330">
          <p15:clr>
            <a:srgbClr val="A6A6A6"/>
          </p15:clr>
        </p15:guide>
        <p15:guide id="49" orient="horz" pos="3335">
          <p15:clr>
            <a:srgbClr val="A6A6A6"/>
          </p15:clr>
        </p15:guide>
        <p15:guide id="50" orient="horz" pos="3837">
          <p15:clr>
            <a:srgbClr val="A6A6A6"/>
          </p15:clr>
        </p15:guide>
        <p15:guide id="51" orient="horz" pos="4166">
          <p15:clr>
            <a:srgbClr val="A6A6A6"/>
          </p15:clr>
        </p15:guide>
        <p15:guide id="52" orient="horz" pos="1827">
          <p15:clr>
            <a:srgbClr val="A4A3A4"/>
          </p15:clr>
        </p15:guide>
        <p15:guide id="53" orient="horz" pos="2832">
          <p15:clr>
            <a:srgbClr val="A4A3A4"/>
          </p15:clr>
        </p15:guide>
        <p15:guide id="54" orient="horz" pos="3996">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6.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1.xml"/><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1.xml"/><Relationship Id="rId5" Type="http://schemas.openxmlformats.org/officeDocument/2006/relationships/image" Target="../media/image100.png"/><Relationship Id="rId4" Type="http://schemas.openxmlformats.org/officeDocument/2006/relationships/image" Target="../media/image99.png"/></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1.xml"/><Relationship Id="rId4" Type="http://schemas.openxmlformats.org/officeDocument/2006/relationships/image" Target="../media/image105.png"/></Relationships>
</file>

<file path=ppt/slides/_rels/slide1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1.xml"/><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1.xml"/><Relationship Id="rId5" Type="http://schemas.openxmlformats.org/officeDocument/2006/relationships/image" Target="../media/image116.png"/><Relationship Id="rId4" Type="http://schemas.openxmlformats.org/officeDocument/2006/relationships/image" Target="../media/image115.png"/></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1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1.xml"/></Relationships>
</file>

<file path=ppt/slides/_rels/slide1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tif"/><Relationship Id="rId2" Type="http://schemas.openxmlformats.org/officeDocument/2006/relationships/image" Target="../media/image107.tif"/><Relationship Id="rId1" Type="http://schemas.openxmlformats.org/officeDocument/2006/relationships/slideLayout" Target="../slideLayouts/slideLayout31.xml"/><Relationship Id="rId4" Type="http://schemas.openxmlformats.org/officeDocument/2006/relationships/image" Target="../media/image127.png"/></Relationships>
</file>

<file path=ppt/slides/_rels/slide116.xml.rels><?xml version="1.0" encoding="UTF-8" standalone="yes"?>
<Relationships xmlns="http://schemas.openxmlformats.org/package/2006/relationships"><Relationship Id="rId3" Type="http://schemas.openxmlformats.org/officeDocument/2006/relationships/image" Target="../media/image110.tif"/><Relationship Id="rId2" Type="http://schemas.openxmlformats.org/officeDocument/2006/relationships/image" Target="../media/image109.tif"/><Relationship Id="rId1" Type="http://schemas.openxmlformats.org/officeDocument/2006/relationships/slideLayout" Target="../slideLayouts/slideLayout31.xml"/><Relationship Id="rId4" Type="http://schemas.openxmlformats.org/officeDocument/2006/relationships/image" Target="../media/image130.png"/></Relationships>
</file>

<file path=ppt/slides/_rels/slide117.xml.rels><?xml version="1.0" encoding="UTF-8" standalone="yes"?>
<Relationships xmlns="http://schemas.openxmlformats.org/package/2006/relationships"><Relationship Id="rId3" Type="http://schemas.openxmlformats.org/officeDocument/2006/relationships/image" Target="../media/image112.tif"/><Relationship Id="rId2" Type="http://schemas.openxmlformats.org/officeDocument/2006/relationships/image" Target="../media/image111.tif"/><Relationship Id="rId1" Type="http://schemas.openxmlformats.org/officeDocument/2006/relationships/slideLayout" Target="../slideLayouts/slideLayout31.xml"/><Relationship Id="rId4" Type="http://schemas.openxmlformats.org/officeDocument/2006/relationships/image" Target="../media/image130.png"/></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13.tif"/><Relationship Id="rId1" Type="http://schemas.openxmlformats.org/officeDocument/2006/relationships/slideLayout" Target="../slideLayouts/slideLayout31.xml"/><Relationship Id="rId5" Type="http://schemas.openxmlformats.org/officeDocument/2006/relationships/image" Target="../media/image70.tif"/><Relationship Id="rId4" Type="http://schemas.openxmlformats.org/officeDocument/2006/relationships/image" Target="../media/image13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7"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fda.gov/media/164555/download"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6.xml"/><Relationship Id="rId5" Type="http://schemas.openxmlformats.org/officeDocument/2006/relationships/image" Target="../media/image18.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2.xml"/><Relationship Id="rId1" Type="http://schemas.openxmlformats.org/officeDocument/2006/relationships/tags" Target="../tags/tag2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2.xml"/><Relationship Id="rId1" Type="http://schemas.openxmlformats.org/officeDocument/2006/relationships/tags" Target="../tags/tag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70.png"/><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FEV1#Forced_expiratory_volume_in_1_second_(FEV1)" TargetMode="External"/><Relationship Id="rId2" Type="http://schemas.openxmlformats.org/officeDocument/2006/relationships/hyperlink" Target="https://en.wikipedia.org/wiki/Chronic_obstructive_pulmonary_disease" TargetMode="Externa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70.tif"/><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31.xml"/><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png"/><Relationship Id="rId1" Type="http://schemas.openxmlformats.org/officeDocument/2006/relationships/slideLayout" Target="../slideLayouts/slideLayout31.xml"/><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16.emf"/><Relationship Id="rId4" Type="http://schemas.openxmlformats.org/officeDocument/2006/relationships/oleObject" Target="../embeddings/oleObject7.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3" Type="http://schemas.openxmlformats.org/officeDocument/2006/relationships/image" Target="../media/image93.tif"/><Relationship Id="rId2" Type="http://schemas.openxmlformats.org/officeDocument/2006/relationships/image" Target="../media/image92.tif"/><Relationship Id="rId1" Type="http://schemas.openxmlformats.org/officeDocument/2006/relationships/slideLayout" Target="../slideLayouts/slideLayout31.xml"/><Relationship Id="rId4" Type="http://schemas.openxmlformats.org/officeDocument/2006/relationships/image" Target="../media/image94.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74D6CAE-2D82-65F4-A235-7BA68290EC62}"/>
              </a:ext>
            </a:extLst>
          </p:cNvPr>
          <p:cNvGraphicFramePr>
            <a:graphicFrameLocks noChangeAspect="1"/>
          </p:cNvGraphicFramePr>
          <p:nvPr>
            <p:custDataLst>
              <p:tags r:id="rId2"/>
            </p:custDataLst>
            <p:extLst>
              <p:ext uri="{D42A27DB-BD31-4B8C-83A1-F6EECF244321}">
                <p14:modId xmlns:p14="http://schemas.microsoft.com/office/powerpoint/2010/main" val="3323762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974D6CAE-2D82-65F4-A235-7BA68290EC6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BB82CEBF-40CD-0D39-038A-E5510FD79849}"/>
              </a:ext>
            </a:extLst>
          </p:cNvPr>
          <p:cNvSpPr>
            <a:spLocks noGrp="1"/>
          </p:cNvSpPr>
          <p:nvPr>
            <p:ph type="ctrTitle"/>
          </p:nvPr>
        </p:nvSpPr>
        <p:spPr>
          <a:xfrm>
            <a:off x="520700" y="3562350"/>
            <a:ext cx="11150600" cy="1173525"/>
          </a:xfrm>
        </p:spPr>
        <p:txBody>
          <a:bodyPr/>
          <a:lstStyle/>
          <a:p>
            <a:br>
              <a:rPr lang="en-GB" sz="3200" b="0" i="0" u="none" strike="noStrike" baseline="0" dirty="0">
                <a:latin typeface="Aptos" panose="020B0004020202020204" pitchFamily="34" charset="0"/>
              </a:rPr>
            </a:br>
            <a:r>
              <a:rPr lang="en-US" sz="3200" b="0" i="0" u="none" strike="noStrike" baseline="0" dirty="0">
                <a:latin typeface="Aptos" panose="020B0004020202020204" pitchFamily="34" charset="0"/>
              </a:rPr>
              <a:t> </a:t>
            </a:r>
            <a:r>
              <a:rPr lang="en-US" sz="3200" b="1" i="0" u="none" strike="noStrike" baseline="0" dirty="0">
                <a:latin typeface="Aptos" panose="020B0004020202020204" pitchFamily="34" charset="0"/>
              </a:rPr>
              <a:t>Statistical Innovations in Dose-Finding and Dose Optimization in Oncology </a:t>
            </a:r>
            <a:endParaRPr lang="en-GB" sz="3200" dirty="0"/>
          </a:p>
        </p:txBody>
      </p:sp>
      <p:sp>
        <p:nvSpPr>
          <p:cNvPr id="17" name="Text Placeholder 16">
            <a:extLst>
              <a:ext uri="{FF2B5EF4-FFF2-40B4-BE49-F238E27FC236}">
                <a16:creationId xmlns:a16="http://schemas.microsoft.com/office/drawing/2014/main" id="{46DF3B7D-DB70-009A-6DC7-08D9DB0C96CF}"/>
              </a:ext>
            </a:extLst>
          </p:cNvPr>
          <p:cNvSpPr>
            <a:spLocks noGrp="1"/>
          </p:cNvSpPr>
          <p:nvPr>
            <p:ph type="body" sz="quarter" idx="11"/>
          </p:nvPr>
        </p:nvSpPr>
        <p:spPr/>
        <p:txBody>
          <a:bodyPr/>
          <a:lstStyle/>
          <a:p>
            <a:endParaRPr lang="en-GB"/>
          </a:p>
        </p:txBody>
      </p:sp>
      <p:sp>
        <p:nvSpPr>
          <p:cNvPr id="4" name="TextBox 3">
            <a:extLst>
              <a:ext uri="{FF2B5EF4-FFF2-40B4-BE49-F238E27FC236}">
                <a16:creationId xmlns:a16="http://schemas.microsoft.com/office/drawing/2014/main" id="{D445D637-2089-F3B3-7A64-237B4BE5098E}"/>
              </a:ext>
            </a:extLst>
          </p:cNvPr>
          <p:cNvSpPr txBox="1"/>
          <p:nvPr/>
        </p:nvSpPr>
        <p:spPr>
          <a:xfrm>
            <a:off x="2595562" y="5143500"/>
            <a:ext cx="7000875" cy="514350"/>
          </a:xfrm>
          <a:prstGeom prst="rect">
            <a:avLst/>
          </a:prstGeom>
          <a:noFill/>
        </p:spPr>
        <p:txBody>
          <a:bodyPr wrap="square" lIns="36000" tIns="36000" rIns="36000" bIns="36000" rtlCol="0">
            <a:noAutofit/>
          </a:bodyPr>
          <a:lstStyle/>
          <a:p>
            <a:pPr algn="ctr">
              <a:spcBef>
                <a:spcPts val="300"/>
              </a:spcBef>
              <a:spcAft>
                <a:spcPts val="300"/>
              </a:spcAft>
              <a:buClr>
                <a:schemeClr val="tx2"/>
              </a:buClr>
              <a:buSzPct val="110000"/>
            </a:pPr>
            <a:r>
              <a:rPr lang="en-US" sz="2600" b="1" dirty="0"/>
              <a:t>Adetayo Kasim</a:t>
            </a:r>
            <a:endParaRPr lang="en-GB" sz="2600" b="1" dirty="0" err="1"/>
          </a:p>
        </p:txBody>
      </p:sp>
      <p:sp>
        <p:nvSpPr>
          <p:cNvPr id="2" name="Date Placeholder 1">
            <a:extLst>
              <a:ext uri="{FF2B5EF4-FFF2-40B4-BE49-F238E27FC236}">
                <a16:creationId xmlns:a16="http://schemas.microsoft.com/office/drawing/2014/main" id="{0412B34A-2B37-AC9C-4053-9DBE8C826969}"/>
              </a:ext>
            </a:extLst>
          </p:cNvPr>
          <p:cNvSpPr txBox="1">
            <a:spLocks/>
          </p:cNvSpPr>
          <p:nvPr/>
        </p:nvSpPr>
        <p:spPr>
          <a:xfrm>
            <a:off x="931069" y="6343650"/>
            <a:ext cx="2776537" cy="269875"/>
          </a:xfrm>
          <a:prstGeom prst="rect">
            <a:avLst/>
          </a:prstGeom>
        </p:spPr>
        <p:txBody>
          <a:bodyPr anchor="b">
            <a:normAutofit fontScale="55000" lnSpcReduction="20000"/>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spcAft>
                <a:spcPts val="600"/>
              </a:spcAft>
            </a:pPr>
            <a:fld id="{02542794-638D-4328-B0BC-C610FB243ADC}" type="datetime4">
              <a:rPr lang="en-GB" smtClean="0">
                <a:solidFill>
                  <a:schemeClr val="bg1"/>
                </a:solidFill>
              </a:rPr>
              <a:pPr>
                <a:spcAft>
                  <a:spcPts val="600"/>
                </a:spcAft>
              </a:pPr>
              <a:t>27 June 2025</a:t>
            </a:fld>
            <a:endParaRPr lang="en-GB" dirty="0">
              <a:solidFill>
                <a:schemeClr val="bg1"/>
              </a:solidFill>
            </a:endParaRPr>
          </a:p>
        </p:txBody>
      </p:sp>
    </p:spTree>
    <p:custDataLst>
      <p:tags r:id="rId1"/>
    </p:custDataLst>
    <p:extLst>
      <p:ext uri="{BB962C8B-B14F-4D97-AF65-F5344CB8AC3E}">
        <p14:creationId xmlns:p14="http://schemas.microsoft.com/office/powerpoint/2010/main" val="1972642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554EF4-67BB-E4A0-DA2D-8F9A30DE2886}"/>
              </a:ext>
            </a:extLst>
          </p:cNvPr>
          <p:cNvSpPr>
            <a:spLocks noGrp="1"/>
          </p:cNvSpPr>
          <p:nvPr>
            <p:ph type="sldNum" sz="quarter" idx="21"/>
          </p:nvPr>
        </p:nvSpPr>
        <p:spPr/>
        <p:txBody>
          <a:bodyPr/>
          <a:lstStyle/>
          <a:p>
            <a:fld id="{9F9F533D-B52E-4A2F-BF72-0ADD2D94BD75}" type="slidenum">
              <a:rPr lang="en-GB" smtClean="0"/>
              <a:pPr/>
              <a:t>10</a:t>
            </a:fld>
            <a:endParaRPr lang="en-GB"/>
          </a:p>
        </p:txBody>
      </p:sp>
      <p:sp>
        <p:nvSpPr>
          <p:cNvPr id="6" name="Title 5">
            <a:extLst>
              <a:ext uri="{FF2B5EF4-FFF2-40B4-BE49-F238E27FC236}">
                <a16:creationId xmlns:a16="http://schemas.microsoft.com/office/drawing/2014/main" id="{C60FF13A-95AC-7828-73D2-38ABCAC90AF1}"/>
              </a:ext>
            </a:extLst>
          </p:cNvPr>
          <p:cNvSpPr>
            <a:spLocks noGrp="1"/>
          </p:cNvSpPr>
          <p:nvPr>
            <p:ph type="title"/>
          </p:nvPr>
        </p:nvSpPr>
        <p:spPr/>
        <p:txBody>
          <a:bodyPr/>
          <a:lstStyle/>
          <a:p>
            <a:r>
              <a:rPr lang="en-US" dirty="0"/>
              <a:t>Dose escalation methods</a:t>
            </a:r>
            <a:endParaRPr lang="fr-BE" dirty="0"/>
          </a:p>
        </p:txBody>
      </p:sp>
      <p:grpSp>
        <p:nvGrpSpPr>
          <p:cNvPr id="29" name="Group 28">
            <a:extLst>
              <a:ext uri="{FF2B5EF4-FFF2-40B4-BE49-F238E27FC236}">
                <a16:creationId xmlns:a16="http://schemas.microsoft.com/office/drawing/2014/main" id="{FF2B599F-29B7-1BDC-7312-D4DEAFD0D232}"/>
              </a:ext>
            </a:extLst>
          </p:cNvPr>
          <p:cNvGrpSpPr/>
          <p:nvPr/>
        </p:nvGrpSpPr>
        <p:grpSpPr>
          <a:xfrm>
            <a:off x="1294445" y="1100710"/>
            <a:ext cx="9994270" cy="4816004"/>
            <a:chOff x="475295" y="1190624"/>
            <a:chExt cx="9994270" cy="4816004"/>
          </a:xfrm>
        </p:grpSpPr>
        <p:grpSp>
          <p:nvGrpSpPr>
            <p:cNvPr id="24" name="Group 23">
              <a:extLst>
                <a:ext uri="{FF2B5EF4-FFF2-40B4-BE49-F238E27FC236}">
                  <a16:creationId xmlns:a16="http://schemas.microsoft.com/office/drawing/2014/main" id="{85BD1BDB-244F-E9CF-5F14-72A560F1F49C}"/>
                </a:ext>
              </a:extLst>
            </p:cNvPr>
            <p:cNvGrpSpPr/>
            <p:nvPr/>
          </p:nvGrpSpPr>
          <p:grpSpPr>
            <a:xfrm>
              <a:off x="475295" y="1190624"/>
              <a:ext cx="3181350" cy="4816004"/>
              <a:chOff x="224290" y="1190625"/>
              <a:chExt cx="3181350" cy="4816004"/>
            </a:xfrm>
          </p:grpSpPr>
          <p:sp>
            <p:nvSpPr>
              <p:cNvPr id="2" name="Rectangle 1">
                <a:extLst>
                  <a:ext uri="{FF2B5EF4-FFF2-40B4-BE49-F238E27FC236}">
                    <a16:creationId xmlns:a16="http://schemas.microsoft.com/office/drawing/2014/main" id="{62CA128C-5B82-583F-7101-8767BC863B33}"/>
                  </a:ext>
                </a:extLst>
              </p:cNvPr>
              <p:cNvSpPr/>
              <p:nvPr/>
            </p:nvSpPr>
            <p:spPr bwMode="auto">
              <a:xfrm>
                <a:off x="224290" y="1190625"/>
                <a:ext cx="3181350" cy="4816004"/>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pic>
            <p:nvPicPr>
              <p:cNvPr id="14" name="Picture 13" descr="A cartoon cat holding a sign&#10;&#10;AI-generated content may be incorrect.">
                <a:extLst>
                  <a:ext uri="{FF2B5EF4-FFF2-40B4-BE49-F238E27FC236}">
                    <a16:creationId xmlns:a16="http://schemas.microsoft.com/office/drawing/2014/main" id="{AD802765-5C46-84D1-2DA2-8AE04FB0B49D}"/>
                  </a:ext>
                </a:extLst>
              </p:cNvPr>
              <p:cNvPicPr>
                <a:picLocks noChangeAspect="1"/>
              </p:cNvPicPr>
              <p:nvPr/>
            </p:nvPicPr>
            <p:blipFill>
              <a:blip r:embed="rId2"/>
              <a:stretch>
                <a:fillRect/>
              </a:stretch>
            </p:blipFill>
            <p:spPr>
              <a:xfrm>
                <a:off x="849620" y="4602314"/>
                <a:ext cx="1290810" cy="1299991"/>
              </a:xfrm>
              <a:prstGeom prst="rect">
                <a:avLst/>
              </a:prstGeom>
            </p:spPr>
          </p:pic>
          <p:sp>
            <p:nvSpPr>
              <p:cNvPr id="10" name="TextBox 9">
                <a:extLst>
                  <a:ext uri="{FF2B5EF4-FFF2-40B4-BE49-F238E27FC236}">
                    <a16:creationId xmlns:a16="http://schemas.microsoft.com/office/drawing/2014/main" id="{B240C779-8114-6827-6366-08FA3541A59D}"/>
                  </a:ext>
                </a:extLst>
              </p:cNvPr>
              <p:cNvSpPr txBox="1"/>
              <p:nvPr/>
            </p:nvSpPr>
            <p:spPr>
              <a:xfrm>
                <a:off x="450811" y="1824367"/>
                <a:ext cx="2533650" cy="2440925"/>
              </a:xfrm>
              <a:prstGeom prst="rect">
                <a:avLst/>
              </a:prstGeom>
              <a:noFill/>
            </p:spPr>
            <p:txBody>
              <a:bodyPr wrap="square">
                <a:spAutoFit/>
              </a:bodyPr>
              <a:lstStyle/>
              <a:p>
                <a:pPr>
                  <a:lnSpc>
                    <a:spcPct val="125000"/>
                  </a:lnSpc>
                  <a:spcBef>
                    <a:spcPts val="600"/>
                  </a:spcBef>
                  <a:spcAft>
                    <a:spcPts val="600"/>
                  </a:spcAft>
                </a:pPr>
                <a:r>
                  <a:rPr lang="en-US" sz="1800" dirty="0"/>
                  <a:t>3+3 design, rolling-six. </a:t>
                </a:r>
              </a:p>
              <a:p>
                <a:pPr marL="342900" lvl="2" indent="-342900">
                  <a:lnSpc>
                    <a:spcPct val="125000"/>
                  </a:lnSpc>
                  <a:spcBef>
                    <a:spcPts val="600"/>
                  </a:spcBef>
                  <a:spcAft>
                    <a:spcPts val="600"/>
                  </a:spcAft>
                  <a:buClr>
                    <a:schemeClr val="tx2"/>
                  </a:buClr>
                  <a:buFont typeface="Wingdings" panose="05000000000000000000" pitchFamily="2" charset="2"/>
                  <a:buChar char="Ø"/>
                </a:pPr>
                <a:r>
                  <a:rPr lang="en-US" sz="1800" dirty="0"/>
                  <a:t>Targets </a:t>
                </a:r>
                <a:r>
                  <a:rPr lang="en-US" sz="1800" b="1" dirty="0"/>
                  <a:t>observed</a:t>
                </a:r>
                <a:r>
                  <a:rPr lang="en-US" sz="1800" dirty="0"/>
                  <a:t> toxicity rate of 33%</a:t>
                </a:r>
              </a:p>
              <a:p>
                <a:pPr marL="342900" lvl="2" indent="-342900">
                  <a:lnSpc>
                    <a:spcPct val="125000"/>
                  </a:lnSpc>
                  <a:spcBef>
                    <a:spcPts val="600"/>
                  </a:spcBef>
                  <a:spcAft>
                    <a:spcPts val="600"/>
                  </a:spcAft>
                  <a:buClr>
                    <a:schemeClr val="tx2"/>
                  </a:buClr>
                  <a:buFont typeface="Wingdings" panose="05000000000000000000" pitchFamily="2" charset="2"/>
                  <a:buChar char="Ø"/>
                </a:pPr>
                <a:r>
                  <a:rPr lang="en-US" sz="1800" dirty="0"/>
                  <a:t>Simple but rigid, inefficient at finding the MTD </a:t>
                </a:r>
              </a:p>
            </p:txBody>
          </p:sp>
          <p:sp>
            <p:nvSpPr>
              <p:cNvPr id="12" name="TextBox 11">
                <a:extLst>
                  <a:ext uri="{FF2B5EF4-FFF2-40B4-BE49-F238E27FC236}">
                    <a16:creationId xmlns:a16="http://schemas.microsoft.com/office/drawing/2014/main" id="{324C424B-4F29-EBB7-C9B0-FE9EB046CD24}"/>
                  </a:ext>
                </a:extLst>
              </p:cNvPr>
              <p:cNvSpPr txBox="1"/>
              <p:nvPr/>
            </p:nvSpPr>
            <p:spPr>
              <a:xfrm>
                <a:off x="622071" y="1273002"/>
                <a:ext cx="2047875" cy="461665"/>
              </a:xfrm>
              <a:prstGeom prst="rect">
                <a:avLst/>
              </a:prstGeom>
              <a:noFill/>
            </p:spPr>
            <p:txBody>
              <a:bodyPr wrap="square">
                <a:spAutoFit/>
              </a:bodyPr>
              <a:lstStyle/>
              <a:p>
                <a:r>
                  <a:rPr lang="en-US" b="1" dirty="0"/>
                  <a:t>Rule-based</a:t>
                </a:r>
              </a:p>
            </p:txBody>
          </p:sp>
        </p:grpSp>
        <p:grpSp>
          <p:nvGrpSpPr>
            <p:cNvPr id="28" name="Group 27">
              <a:extLst>
                <a:ext uri="{FF2B5EF4-FFF2-40B4-BE49-F238E27FC236}">
                  <a16:creationId xmlns:a16="http://schemas.microsoft.com/office/drawing/2014/main" id="{63B69F45-6FF0-D7A6-97BD-681CF2E27E3E}"/>
                </a:ext>
              </a:extLst>
            </p:cNvPr>
            <p:cNvGrpSpPr/>
            <p:nvPr/>
          </p:nvGrpSpPr>
          <p:grpSpPr>
            <a:xfrm>
              <a:off x="3906850" y="1190624"/>
              <a:ext cx="3181350" cy="4816004"/>
              <a:chOff x="3821116" y="1222140"/>
              <a:chExt cx="3181350" cy="4816004"/>
            </a:xfrm>
          </p:grpSpPr>
          <p:sp>
            <p:nvSpPr>
              <p:cNvPr id="13" name="Rectangle 12">
                <a:extLst>
                  <a:ext uri="{FF2B5EF4-FFF2-40B4-BE49-F238E27FC236}">
                    <a16:creationId xmlns:a16="http://schemas.microsoft.com/office/drawing/2014/main" id="{BB707B35-B3F2-F49B-0FC2-96470C51EC17}"/>
                  </a:ext>
                </a:extLst>
              </p:cNvPr>
              <p:cNvSpPr/>
              <p:nvPr/>
            </p:nvSpPr>
            <p:spPr bwMode="auto">
              <a:xfrm>
                <a:off x="3821116" y="1222140"/>
                <a:ext cx="3181350" cy="4816004"/>
              </a:xfrm>
              <a:prstGeom prst="rect">
                <a:avLst/>
              </a:prstGeom>
              <a:solidFill>
                <a:schemeClr val="tx2">
                  <a:lumMod val="20000"/>
                  <a:lumOff val="8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6" name="TextBox 15">
                <a:extLst>
                  <a:ext uri="{FF2B5EF4-FFF2-40B4-BE49-F238E27FC236}">
                    <a16:creationId xmlns:a16="http://schemas.microsoft.com/office/drawing/2014/main" id="{C9049313-5347-D218-402B-10E3D52C6106}"/>
                  </a:ext>
                </a:extLst>
              </p:cNvPr>
              <p:cNvSpPr txBox="1"/>
              <p:nvPr/>
            </p:nvSpPr>
            <p:spPr>
              <a:xfrm>
                <a:off x="3887791" y="1904649"/>
                <a:ext cx="3048000" cy="3525837"/>
              </a:xfrm>
              <a:prstGeom prst="rect">
                <a:avLst/>
              </a:prstGeom>
              <a:noFill/>
            </p:spPr>
            <p:txBody>
              <a:bodyPr wrap="square">
                <a:spAutoFit/>
              </a:bodyPr>
              <a:lstStyle/>
              <a:p>
                <a:pPr>
                  <a:spcBef>
                    <a:spcPts val="300"/>
                  </a:spcBef>
                  <a:spcAft>
                    <a:spcPts val="300"/>
                  </a:spcAft>
                  <a:buClr>
                    <a:srgbClr val="F36633"/>
                  </a:buClr>
                </a:pPr>
                <a:r>
                  <a:rPr lang="fr-BE" sz="1800" dirty="0"/>
                  <a:t>CRM, EWOC, BLRM</a:t>
                </a:r>
              </a:p>
              <a:p>
                <a:pPr marL="342900" lvl="2" indent="-342900">
                  <a:lnSpc>
                    <a:spcPct val="125000"/>
                  </a:lnSpc>
                  <a:spcBef>
                    <a:spcPts val="600"/>
                  </a:spcBef>
                  <a:spcAft>
                    <a:spcPts val="600"/>
                  </a:spcAft>
                  <a:buClr>
                    <a:schemeClr val="tx2"/>
                  </a:buClr>
                  <a:buFont typeface="Wingdings" panose="05000000000000000000" pitchFamily="2" charset="2"/>
                  <a:buChar char="Ø"/>
                </a:pPr>
                <a:r>
                  <a:rPr lang="en-US" sz="1800" dirty="0"/>
                  <a:t>1 or 2 parameter model</a:t>
                </a:r>
              </a:p>
              <a:p>
                <a:pPr marL="342900" lvl="2" indent="-342900">
                  <a:lnSpc>
                    <a:spcPct val="125000"/>
                  </a:lnSpc>
                  <a:spcBef>
                    <a:spcPts val="600"/>
                  </a:spcBef>
                  <a:spcAft>
                    <a:spcPts val="600"/>
                  </a:spcAft>
                  <a:buClr>
                    <a:schemeClr val="tx2"/>
                  </a:buClr>
                  <a:buFont typeface="Wingdings" panose="05000000000000000000" pitchFamily="2" charset="2"/>
                  <a:buChar char="Ø"/>
                </a:pPr>
                <a:r>
                  <a:rPr lang="en-US" sz="1800" dirty="0"/>
                  <a:t>Targets highest dose with Prob(DLT rate) &lt;= </a:t>
                </a:r>
                <a:r>
                  <a:rPr lang="el-GR" sz="1800" dirty="0"/>
                  <a:t> Φ </a:t>
                </a:r>
                <a:r>
                  <a:rPr lang="en-US" sz="1800" dirty="0"/>
                  <a:t>(typically 25-30%)</a:t>
                </a:r>
              </a:p>
              <a:p>
                <a:pPr marL="342900" lvl="2" indent="-342900">
                  <a:lnSpc>
                    <a:spcPct val="125000"/>
                  </a:lnSpc>
                  <a:spcBef>
                    <a:spcPts val="600"/>
                  </a:spcBef>
                  <a:spcAft>
                    <a:spcPts val="600"/>
                  </a:spcAft>
                  <a:buClr>
                    <a:schemeClr val="tx2"/>
                  </a:buClr>
                  <a:buFont typeface="Wingdings" panose="05000000000000000000" pitchFamily="2" charset="2"/>
                  <a:buChar char="Ø"/>
                </a:pPr>
                <a:r>
                  <a:rPr lang="en-US" sz="1800" dirty="0"/>
                  <a:t>Next dose is dose with highest posterior probability of being near the target</a:t>
                </a:r>
              </a:p>
            </p:txBody>
          </p:sp>
        </p:grpSp>
        <p:grpSp>
          <p:nvGrpSpPr>
            <p:cNvPr id="27" name="Group 26">
              <a:extLst>
                <a:ext uri="{FF2B5EF4-FFF2-40B4-BE49-F238E27FC236}">
                  <a16:creationId xmlns:a16="http://schemas.microsoft.com/office/drawing/2014/main" id="{8E8174F5-F976-B484-9E8E-554E61EB02DF}"/>
                </a:ext>
              </a:extLst>
            </p:cNvPr>
            <p:cNvGrpSpPr/>
            <p:nvPr/>
          </p:nvGrpSpPr>
          <p:grpSpPr>
            <a:xfrm>
              <a:off x="7288215" y="1190624"/>
              <a:ext cx="3181350" cy="4816004"/>
              <a:chOff x="7147887" y="1190625"/>
              <a:chExt cx="3181350" cy="4816004"/>
            </a:xfrm>
          </p:grpSpPr>
          <p:sp>
            <p:nvSpPr>
              <p:cNvPr id="19" name="Rectangle 18">
                <a:extLst>
                  <a:ext uri="{FF2B5EF4-FFF2-40B4-BE49-F238E27FC236}">
                    <a16:creationId xmlns:a16="http://schemas.microsoft.com/office/drawing/2014/main" id="{A22058E5-D12D-5CCE-6207-0EAE54BFCE3B}"/>
                  </a:ext>
                </a:extLst>
              </p:cNvPr>
              <p:cNvSpPr/>
              <p:nvPr/>
            </p:nvSpPr>
            <p:spPr bwMode="auto">
              <a:xfrm>
                <a:off x="7147887" y="1190625"/>
                <a:ext cx="3181350" cy="4816004"/>
              </a:xfrm>
              <a:prstGeom prst="rect">
                <a:avLst/>
              </a:prstGeom>
              <a:solidFill>
                <a:schemeClr val="accent3">
                  <a:lumMod val="20000"/>
                  <a:lumOff val="8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1" name="TextBox 20">
                <a:extLst>
                  <a:ext uri="{FF2B5EF4-FFF2-40B4-BE49-F238E27FC236}">
                    <a16:creationId xmlns:a16="http://schemas.microsoft.com/office/drawing/2014/main" id="{8D7681FF-91B0-2CB0-E52A-E1385A30DADA}"/>
                  </a:ext>
                </a:extLst>
              </p:cNvPr>
              <p:cNvSpPr txBox="1"/>
              <p:nvPr/>
            </p:nvSpPr>
            <p:spPr>
              <a:xfrm>
                <a:off x="7244483" y="1819274"/>
                <a:ext cx="2988157" cy="3633559"/>
              </a:xfrm>
              <a:prstGeom prst="rect">
                <a:avLst/>
              </a:prstGeom>
              <a:noFill/>
            </p:spPr>
            <p:txBody>
              <a:bodyPr wrap="square">
                <a:spAutoFit/>
              </a:bodyPr>
              <a:lstStyle/>
              <a:p>
                <a:pPr>
                  <a:lnSpc>
                    <a:spcPct val="125000"/>
                  </a:lnSpc>
                  <a:spcBef>
                    <a:spcPts val="600"/>
                  </a:spcBef>
                  <a:spcAft>
                    <a:spcPts val="600"/>
                  </a:spcAft>
                  <a:buClr>
                    <a:srgbClr val="F36633"/>
                  </a:buClr>
                </a:pPr>
                <a:r>
                  <a:rPr lang="en-US" sz="1800" dirty="0"/>
                  <a:t>BOIN, </a:t>
                </a:r>
                <a:r>
                  <a:rPr lang="en-US" sz="1800" dirty="0" err="1"/>
                  <a:t>mTPI</a:t>
                </a:r>
                <a:r>
                  <a:rPr lang="en-US" sz="1800" dirty="0"/>
                  <a:t>, mTPI-2</a:t>
                </a:r>
              </a:p>
              <a:p>
                <a:pPr marL="342900" lvl="2" indent="-342900">
                  <a:lnSpc>
                    <a:spcPct val="125000"/>
                  </a:lnSpc>
                  <a:spcBef>
                    <a:spcPts val="600"/>
                  </a:spcBef>
                  <a:spcAft>
                    <a:spcPts val="600"/>
                  </a:spcAft>
                  <a:buClr>
                    <a:schemeClr val="tx2"/>
                  </a:buClr>
                  <a:buFont typeface="Wingdings" panose="05000000000000000000" pitchFamily="2" charset="2"/>
                  <a:buChar char="Ø"/>
                </a:pPr>
                <a:r>
                  <a:rPr lang="en-US" sz="1800" dirty="0"/>
                  <a:t>simplicity of algorithmic designs with efficiency of model-based designs</a:t>
                </a:r>
              </a:p>
              <a:p>
                <a:pPr marL="342900" lvl="2" indent="-342900">
                  <a:lnSpc>
                    <a:spcPct val="125000"/>
                  </a:lnSpc>
                  <a:spcBef>
                    <a:spcPts val="600"/>
                  </a:spcBef>
                  <a:spcAft>
                    <a:spcPts val="600"/>
                  </a:spcAft>
                  <a:buClr>
                    <a:schemeClr val="tx2"/>
                  </a:buClr>
                  <a:buFont typeface="Wingdings" panose="05000000000000000000" pitchFamily="2" charset="2"/>
                  <a:buChar char="Ø"/>
                </a:pPr>
                <a:r>
                  <a:rPr lang="en-US" sz="1800" dirty="0"/>
                  <a:t>Targets highest dose with Prob(DLT)&lt;= </a:t>
                </a:r>
                <a:r>
                  <a:rPr lang="el-GR" sz="1800" dirty="0"/>
                  <a:t> Φ</a:t>
                </a:r>
                <a:r>
                  <a:rPr lang="en-US" sz="1800" dirty="0"/>
                  <a:t>( typically 25-30%)</a:t>
                </a:r>
              </a:p>
              <a:p>
                <a:pPr marL="342900" lvl="2" indent="-342900">
                  <a:lnSpc>
                    <a:spcPct val="125000"/>
                  </a:lnSpc>
                  <a:spcBef>
                    <a:spcPts val="600"/>
                  </a:spcBef>
                  <a:spcAft>
                    <a:spcPts val="600"/>
                  </a:spcAft>
                  <a:buClr>
                    <a:schemeClr val="tx2"/>
                  </a:buClr>
                  <a:buFont typeface="Wingdings" panose="05000000000000000000" pitchFamily="2" charset="2"/>
                  <a:buChar char="Ø"/>
                </a:pPr>
                <a:r>
                  <a:rPr lang="en-US" sz="1800" dirty="0"/>
                  <a:t>Decision can be pre-tabulated</a:t>
                </a:r>
              </a:p>
            </p:txBody>
          </p:sp>
          <p:sp>
            <p:nvSpPr>
              <p:cNvPr id="26" name="TextBox 25">
                <a:extLst>
                  <a:ext uri="{FF2B5EF4-FFF2-40B4-BE49-F238E27FC236}">
                    <a16:creationId xmlns:a16="http://schemas.microsoft.com/office/drawing/2014/main" id="{98D7FFC1-97DB-AE16-DDB0-C332C8701C33}"/>
                  </a:ext>
                </a:extLst>
              </p:cNvPr>
              <p:cNvSpPr txBox="1"/>
              <p:nvPr/>
            </p:nvSpPr>
            <p:spPr>
              <a:xfrm>
                <a:off x="7409824" y="1274117"/>
                <a:ext cx="2447925" cy="461665"/>
              </a:xfrm>
              <a:prstGeom prst="rect">
                <a:avLst/>
              </a:prstGeom>
              <a:noFill/>
            </p:spPr>
            <p:txBody>
              <a:bodyPr wrap="square">
                <a:spAutoFit/>
              </a:bodyPr>
              <a:lstStyle/>
              <a:p>
                <a:pPr>
                  <a:buClr>
                    <a:srgbClr val="F36633"/>
                  </a:buClr>
                </a:pPr>
                <a:r>
                  <a:rPr lang="en-US" b="1" dirty="0"/>
                  <a:t>Model-informed </a:t>
                </a:r>
                <a:endParaRPr lang="en-US" b="1" dirty="0">
                  <a:solidFill>
                    <a:schemeClr val="tx2"/>
                  </a:solidFill>
                </a:endParaRPr>
              </a:p>
            </p:txBody>
          </p:sp>
        </p:grpSp>
      </p:grpSp>
      <p:sp>
        <p:nvSpPr>
          <p:cNvPr id="18" name="TextBox 17">
            <a:extLst>
              <a:ext uri="{FF2B5EF4-FFF2-40B4-BE49-F238E27FC236}">
                <a16:creationId xmlns:a16="http://schemas.microsoft.com/office/drawing/2014/main" id="{D73F1A71-738A-45D4-A6D4-A8EEB07D47C1}"/>
              </a:ext>
            </a:extLst>
          </p:cNvPr>
          <p:cNvSpPr txBox="1"/>
          <p:nvPr/>
        </p:nvSpPr>
        <p:spPr>
          <a:xfrm>
            <a:off x="4840290" y="1196973"/>
            <a:ext cx="3267075" cy="461665"/>
          </a:xfrm>
          <a:prstGeom prst="rect">
            <a:avLst/>
          </a:prstGeom>
          <a:noFill/>
        </p:spPr>
        <p:txBody>
          <a:bodyPr wrap="square">
            <a:spAutoFit/>
          </a:bodyPr>
          <a:lstStyle/>
          <a:p>
            <a:pPr>
              <a:spcBef>
                <a:spcPts val="300"/>
              </a:spcBef>
              <a:spcAft>
                <a:spcPts val="300"/>
              </a:spcAft>
              <a:buClr>
                <a:srgbClr val="F36633"/>
              </a:buClr>
            </a:pPr>
            <a:r>
              <a:rPr lang="fr-BE" sz="2400" b="1" dirty="0"/>
              <a:t>Model-</a:t>
            </a:r>
            <a:r>
              <a:rPr lang="fr-BE" sz="2400" b="1" dirty="0" err="1"/>
              <a:t>based</a:t>
            </a:r>
            <a:endParaRPr lang="fr-BE" sz="2400" b="1" dirty="0"/>
          </a:p>
        </p:txBody>
      </p:sp>
    </p:spTree>
    <p:extLst>
      <p:ext uri="{BB962C8B-B14F-4D97-AF65-F5344CB8AC3E}">
        <p14:creationId xmlns:p14="http://schemas.microsoft.com/office/powerpoint/2010/main" val="3478107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DEE7D-8E77-0029-6CCE-2608DC5A57AA}"/>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018A51E5-66FA-5D19-B082-02D6A7E4200E}"/>
              </a:ext>
            </a:extLst>
          </p:cNvPr>
          <p:cNvSpPr>
            <a:spLocks noGrp="1"/>
          </p:cNvSpPr>
          <p:nvPr>
            <p:ph type="title"/>
          </p:nvPr>
        </p:nvSpPr>
        <p:spPr>
          <a:xfrm>
            <a:off x="365125" y="242888"/>
            <a:ext cx="11460163" cy="430887"/>
          </a:xfrm>
        </p:spPr>
        <p:txBody>
          <a:bodyPr anchor="ctr">
            <a:normAutofit/>
          </a:bodyPr>
          <a:lstStyle/>
          <a:p>
            <a:r>
              <a:rPr lang="en-US" dirty="0"/>
              <a:t>Case Study</a:t>
            </a:r>
            <a:endParaRPr lang="en-GB" dirty="0"/>
          </a:p>
        </p:txBody>
      </p:sp>
      <p:graphicFrame>
        <p:nvGraphicFramePr>
          <p:cNvPr id="4" name="Table 3">
            <a:extLst>
              <a:ext uri="{FF2B5EF4-FFF2-40B4-BE49-F238E27FC236}">
                <a16:creationId xmlns:a16="http://schemas.microsoft.com/office/drawing/2014/main" id="{480B49FB-AF98-A667-520C-9FD715887F1B}"/>
              </a:ext>
            </a:extLst>
          </p:cNvPr>
          <p:cNvGraphicFramePr>
            <a:graphicFrameLocks noGrp="1"/>
          </p:cNvGraphicFramePr>
          <p:nvPr>
            <p:extLst>
              <p:ext uri="{D42A27DB-BD31-4B8C-83A1-F6EECF244321}">
                <p14:modId xmlns:p14="http://schemas.microsoft.com/office/powerpoint/2010/main" val="4072261169"/>
              </p:ext>
            </p:extLst>
          </p:nvPr>
        </p:nvGraphicFramePr>
        <p:xfrm>
          <a:off x="7068006" y="2316599"/>
          <a:ext cx="4417987" cy="89116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4122085812"/>
                    </a:ext>
                  </a:extLst>
                </a:gridCol>
                <a:gridCol w="765993">
                  <a:extLst>
                    <a:ext uri="{9D8B030D-6E8A-4147-A177-3AD203B41FA5}">
                      <a16:colId xmlns:a16="http://schemas.microsoft.com/office/drawing/2014/main" val="1395721210"/>
                    </a:ext>
                  </a:extLst>
                </a:gridCol>
                <a:gridCol w="713840">
                  <a:extLst>
                    <a:ext uri="{9D8B030D-6E8A-4147-A177-3AD203B41FA5}">
                      <a16:colId xmlns:a16="http://schemas.microsoft.com/office/drawing/2014/main" val="42871505"/>
                    </a:ext>
                  </a:extLst>
                </a:gridCol>
                <a:gridCol w="714493">
                  <a:extLst>
                    <a:ext uri="{9D8B030D-6E8A-4147-A177-3AD203B41FA5}">
                      <a16:colId xmlns:a16="http://schemas.microsoft.com/office/drawing/2014/main" val="3751963505"/>
                    </a:ext>
                  </a:extLst>
                </a:gridCol>
                <a:gridCol w="715144">
                  <a:extLst>
                    <a:ext uri="{9D8B030D-6E8A-4147-A177-3AD203B41FA5}">
                      <a16:colId xmlns:a16="http://schemas.microsoft.com/office/drawing/2014/main" val="994749956"/>
                    </a:ext>
                  </a:extLst>
                </a:gridCol>
                <a:gridCol w="715144">
                  <a:extLst>
                    <a:ext uri="{9D8B030D-6E8A-4147-A177-3AD203B41FA5}">
                      <a16:colId xmlns:a16="http://schemas.microsoft.com/office/drawing/2014/main" val="454891004"/>
                    </a:ext>
                  </a:extLst>
                </a:gridCol>
              </a:tblGrid>
              <a:tr h="227079">
                <a:tc>
                  <a:txBody>
                    <a:bodyPr/>
                    <a:lstStyle/>
                    <a:p>
                      <a:pPr algn="ctr">
                        <a:lnSpc>
                          <a:spcPct val="107000"/>
                        </a:lnSpc>
                        <a:spcAft>
                          <a:spcPts val="800"/>
                        </a:spcAft>
                      </a:pPr>
                      <a:r>
                        <a:rPr lang="en-US" sz="1500">
                          <a:effectLst/>
                        </a:rPr>
                        <a:t>Dose</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500" dirty="0">
                          <a:effectLst/>
                        </a:rPr>
                        <a:t>0</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GB" sz="1500" dirty="0">
                          <a:effectLst/>
                        </a:rPr>
                        <a:t>0.05</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500">
                          <a:effectLst/>
                        </a:rPr>
                        <a:t>0.20</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500" dirty="0">
                          <a:effectLst/>
                        </a:rPr>
                        <a:t>0.60</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500">
                          <a:effectLst/>
                        </a:rPr>
                        <a:t>1</a:t>
                      </a:r>
                      <a:endParaRPr lang="en-GB" sz="15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98639570"/>
                  </a:ext>
                </a:extLst>
              </a:tr>
              <a:tr h="394779">
                <a:tc>
                  <a:txBody>
                    <a:bodyPr/>
                    <a:lstStyle/>
                    <a:p>
                      <a:pPr algn="ctr">
                        <a:lnSpc>
                          <a:spcPct val="107000"/>
                        </a:lnSpc>
                        <a:spcAft>
                          <a:spcPts val="800"/>
                        </a:spcAft>
                      </a:pPr>
                      <a:r>
                        <a:rPr lang="en-US" sz="1500" dirty="0">
                          <a:effectLst/>
                        </a:rPr>
                        <a:t># of arrays</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500" dirty="0">
                          <a:effectLst/>
                        </a:rPr>
                        <a:t>20</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500" dirty="0">
                          <a:effectLst/>
                        </a:rPr>
                        <a:t>20</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500" dirty="0">
                          <a:effectLst/>
                        </a:rPr>
                        <a:t>20</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20</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lnSpc>
                          <a:spcPct val="107000"/>
                        </a:lnSpc>
                        <a:spcAft>
                          <a:spcPts val="800"/>
                        </a:spcAft>
                      </a:pPr>
                      <a:r>
                        <a:rPr lang="en-US" sz="1500" dirty="0">
                          <a:effectLst/>
                        </a:rPr>
                        <a:t> 20</a:t>
                      </a:r>
                      <a:endParaRPr lang="en-GB"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505821699"/>
                  </a:ext>
                </a:extLst>
              </a:tr>
            </a:tbl>
          </a:graphicData>
        </a:graphic>
      </p:graphicFrame>
      <p:sp>
        <p:nvSpPr>
          <p:cNvPr id="5" name="TextBox 4">
            <a:extLst>
              <a:ext uri="{FF2B5EF4-FFF2-40B4-BE49-F238E27FC236}">
                <a16:creationId xmlns:a16="http://schemas.microsoft.com/office/drawing/2014/main" id="{865FD7EC-BF50-8518-4556-87E5916D42A4}"/>
              </a:ext>
            </a:extLst>
          </p:cNvPr>
          <p:cNvSpPr txBox="1"/>
          <p:nvPr/>
        </p:nvSpPr>
        <p:spPr>
          <a:xfrm>
            <a:off x="479425" y="1026456"/>
            <a:ext cx="9322191" cy="287323"/>
          </a:xfrm>
          <a:prstGeom prst="rect">
            <a:avLst/>
          </a:prstGeom>
        </p:spPr>
        <p:txBody>
          <a:bodyPr vert="horz" wrap="square" lIns="0" tIns="0" rIns="0" bIns="0" rtlCol="0">
            <a:spAutoFit/>
          </a:bodyPr>
          <a:lstStyle/>
          <a:p>
            <a:r>
              <a:rPr lang="en-GB" sz="1867" dirty="0">
                <a:solidFill>
                  <a:schemeClr val="bg2">
                    <a:lumMod val="10000"/>
                  </a:schemeClr>
                </a:solidFill>
              </a:rPr>
              <a:t>Randomised controlled trial containing four active dose group and a place group  </a:t>
            </a:r>
          </a:p>
        </p:txBody>
      </p:sp>
      <p:pic>
        <p:nvPicPr>
          <p:cNvPr id="10" name="Picture 9">
            <a:extLst>
              <a:ext uri="{FF2B5EF4-FFF2-40B4-BE49-F238E27FC236}">
                <a16:creationId xmlns:a16="http://schemas.microsoft.com/office/drawing/2014/main" id="{5780B47C-DB3A-410E-4CF0-C16D657A8DE9}"/>
              </a:ext>
            </a:extLst>
          </p:cNvPr>
          <p:cNvPicPr>
            <a:picLocks noChangeAspect="1"/>
          </p:cNvPicPr>
          <p:nvPr/>
        </p:nvPicPr>
        <p:blipFill>
          <a:blip r:embed="rId2"/>
          <a:stretch>
            <a:fillRect/>
          </a:stretch>
        </p:blipFill>
        <p:spPr>
          <a:xfrm>
            <a:off x="479425" y="1313779"/>
            <a:ext cx="6286500" cy="4800600"/>
          </a:xfrm>
          <a:prstGeom prst="rect">
            <a:avLst/>
          </a:prstGeom>
        </p:spPr>
      </p:pic>
      <p:sp>
        <p:nvSpPr>
          <p:cNvPr id="11" name="TextBox 10">
            <a:extLst>
              <a:ext uri="{FF2B5EF4-FFF2-40B4-BE49-F238E27FC236}">
                <a16:creationId xmlns:a16="http://schemas.microsoft.com/office/drawing/2014/main" id="{567E3610-8302-46F2-CA2A-B15CB4AABD67}"/>
              </a:ext>
            </a:extLst>
          </p:cNvPr>
          <p:cNvSpPr txBox="1"/>
          <p:nvPr/>
        </p:nvSpPr>
        <p:spPr>
          <a:xfrm>
            <a:off x="7304869" y="3923256"/>
            <a:ext cx="4520419" cy="287323"/>
          </a:xfrm>
          <a:prstGeom prst="rect">
            <a:avLst/>
          </a:prstGeom>
        </p:spPr>
        <p:txBody>
          <a:bodyPr vert="horz" wrap="square" lIns="0" tIns="0" rIns="0" bIns="0" rtlCol="0">
            <a:spAutoFit/>
          </a:bodyPr>
          <a:lstStyle/>
          <a:p>
            <a:pPr marL="380990" indent="-380990">
              <a:buClr>
                <a:schemeClr val="tx2"/>
              </a:buClr>
              <a:buFont typeface="Wingdings" panose="05000000000000000000" pitchFamily="2" charset="2"/>
              <a:buChar char="Ø"/>
            </a:pPr>
            <a:r>
              <a:rPr lang="en-GB" sz="1867" dirty="0" err="1"/>
              <a:t>PoC</a:t>
            </a:r>
            <a:r>
              <a:rPr lang="en-GB" sz="1867" dirty="0"/>
              <a:t> decision criteria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FCE117-E793-B9DF-38B6-E65914DD8340}"/>
                  </a:ext>
                </a:extLst>
              </p:cNvPr>
              <p:cNvSpPr txBox="1"/>
              <p:nvPr/>
            </p:nvSpPr>
            <p:spPr>
              <a:xfrm>
                <a:off x="8259158" y="4745255"/>
                <a:ext cx="2035685" cy="287323"/>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67" i="1">
                          <a:solidFill>
                            <a:schemeClr val="bg2">
                              <a:lumMod val="10000"/>
                            </a:schemeClr>
                          </a:solidFill>
                          <a:latin typeface="Cambria Math" panose="02040503050406030204" pitchFamily="18" charset="0"/>
                        </a:rPr>
                        <m:t>𝑃</m:t>
                      </m:r>
                      <m:d>
                        <m:dPr>
                          <m:ctrlPr>
                            <a:rPr lang="en-GB" sz="1867" i="1">
                              <a:solidFill>
                                <a:schemeClr val="bg2">
                                  <a:lumMod val="10000"/>
                                </a:schemeClr>
                              </a:solidFill>
                              <a:latin typeface="Cambria Math" panose="02040503050406030204" pitchFamily="18" charset="0"/>
                            </a:rPr>
                          </m:ctrlPr>
                        </m:dPr>
                        <m:e>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rPr>
                                <m:t>𝑔</m:t>
                              </m:r>
                            </m:e>
                            <m:sub>
                              <m:r>
                                <a:rPr lang="en-GB" sz="1867" i="1">
                                  <a:solidFill>
                                    <a:schemeClr val="bg2">
                                      <a:lumMod val="10000"/>
                                    </a:schemeClr>
                                  </a:solidFill>
                                  <a:latin typeface="Cambria Math" panose="02040503050406030204" pitchFamily="18" charset="0"/>
                                </a:rPr>
                                <m:t>𝑜</m:t>
                              </m:r>
                            </m:sub>
                          </m:sSub>
                        </m:e>
                        <m:e>
                          <m:r>
                            <a:rPr lang="en-GB" sz="1867" i="1">
                              <a:solidFill>
                                <a:schemeClr val="bg2">
                                  <a:lumMod val="10000"/>
                                </a:schemeClr>
                              </a:solidFill>
                              <a:latin typeface="Cambria Math" panose="02040503050406030204" pitchFamily="18" charset="0"/>
                            </a:rPr>
                            <m:t>𝐷𝑎𝑡𝑎</m:t>
                          </m:r>
                        </m:e>
                      </m:d>
                      <m:r>
                        <a:rPr lang="en-GB" sz="1867" i="1">
                          <a:solidFill>
                            <a:schemeClr val="bg2">
                              <a:lumMod val="10000"/>
                            </a:schemeClr>
                          </a:solidFill>
                          <a:latin typeface="Cambria Math" panose="02040503050406030204" pitchFamily="18" charset="0"/>
                        </a:rPr>
                        <m:t>&lt;0.05</m:t>
                      </m:r>
                    </m:oMath>
                  </m:oMathPara>
                </a14:m>
                <a:endParaRPr lang="en-GB" sz="1867" dirty="0">
                  <a:solidFill>
                    <a:schemeClr val="bg2">
                      <a:lumMod val="10000"/>
                    </a:schemeClr>
                  </a:solidFill>
                </a:endParaRPr>
              </a:p>
            </p:txBody>
          </p:sp>
        </mc:Choice>
        <mc:Fallback xmlns="">
          <p:sp>
            <p:nvSpPr>
              <p:cNvPr id="16" name="TextBox 15">
                <a:extLst>
                  <a:ext uri="{FF2B5EF4-FFF2-40B4-BE49-F238E27FC236}">
                    <a16:creationId xmlns:a16="http://schemas.microsoft.com/office/drawing/2014/main" id="{DDFCE117-E793-B9DF-38B6-E65914DD8340}"/>
                  </a:ext>
                </a:extLst>
              </p:cNvPr>
              <p:cNvSpPr txBox="1">
                <a:spLocks noRot="1" noChangeAspect="1" noMove="1" noResize="1" noEditPoints="1" noAdjustHandles="1" noChangeArrowheads="1" noChangeShapeType="1" noTextEdit="1"/>
              </p:cNvSpPr>
              <p:nvPr/>
            </p:nvSpPr>
            <p:spPr>
              <a:xfrm>
                <a:off x="8259158" y="4745255"/>
                <a:ext cx="2035685" cy="287323"/>
              </a:xfrm>
              <a:prstGeom prst="rect">
                <a:avLst/>
              </a:prstGeom>
              <a:blipFill>
                <a:blip r:embed="rId4"/>
                <a:stretch>
                  <a:fillRect l="-2395" r="-2395" b="-25000"/>
                </a:stretch>
              </a:blipFill>
            </p:spPr>
            <p:txBody>
              <a:bodyPr/>
              <a:lstStyle/>
              <a:p>
                <a:r>
                  <a:rPr lang="en-GB">
                    <a:noFill/>
                  </a:rPr>
                  <a:t> </a:t>
                </a:r>
              </a:p>
            </p:txBody>
          </p:sp>
        </mc:Fallback>
      </mc:AlternateContent>
    </p:spTree>
    <p:extLst>
      <p:ext uri="{BB962C8B-B14F-4D97-AF65-F5344CB8AC3E}">
        <p14:creationId xmlns:p14="http://schemas.microsoft.com/office/powerpoint/2010/main" val="119314664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2C52D-F1C7-2E1F-0A53-6EB4878941D3}"/>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9B4ABBFA-10A1-B89E-529F-F2365CACA64A}"/>
              </a:ext>
            </a:extLst>
          </p:cNvPr>
          <p:cNvSpPr>
            <a:spLocks noGrp="1"/>
          </p:cNvSpPr>
          <p:nvPr>
            <p:ph type="title"/>
          </p:nvPr>
        </p:nvSpPr>
        <p:spPr>
          <a:xfrm>
            <a:off x="365125" y="242888"/>
            <a:ext cx="11460163" cy="430887"/>
          </a:xfrm>
        </p:spPr>
        <p:txBody>
          <a:bodyPr anchor="b">
            <a:normAutofit/>
          </a:bodyPr>
          <a:lstStyle/>
          <a:p>
            <a:r>
              <a:rPr lang="en-GB" dirty="0"/>
              <a:t>Method</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F22B1A9-5023-32B8-0BF9-18DD827BBFE5}"/>
                  </a:ext>
                </a:extLst>
              </p:cNvPr>
              <p:cNvSpPr txBox="1"/>
              <p:nvPr/>
            </p:nvSpPr>
            <p:spPr>
              <a:xfrm>
                <a:off x="514349" y="1066800"/>
                <a:ext cx="10410825" cy="838200"/>
              </a:xfrm>
              <a:prstGeom prst="rect">
                <a:avLst/>
              </a:prstGeom>
              <a:noFill/>
            </p:spPr>
            <p:txBody>
              <a:bodyPr wrap="square" lIns="36000" tIns="36000" rIns="36000" bIns="36000" rtlCol="0">
                <a:noAutofit/>
              </a:bodyPr>
              <a:lstStyle/>
              <a:p>
                <a:pPr algn="l">
                  <a:lnSpc>
                    <a:spcPct val="125000"/>
                  </a:lnSpc>
                  <a:spcBef>
                    <a:spcPts val="600"/>
                  </a:spcBef>
                  <a:spcAft>
                    <a:spcPts val="600"/>
                  </a:spcAft>
                  <a:buClr>
                    <a:schemeClr val="tx2"/>
                  </a:buClr>
                  <a:buSzPct val="110000"/>
                </a:pPr>
                <a:r>
                  <a:rPr lang="en-US" sz="2000" dirty="0">
                    <a:latin typeface="+mj-lt"/>
                  </a:rPr>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𝑘</m:t>
                        </m:r>
                      </m:sub>
                    </m:sSub>
                  </m:oMath>
                </a14:m>
                <a:r>
                  <a:rPr lang="en-GB" sz="2000" dirty="0">
                    <a:latin typeface="+mj-lt"/>
                  </a:rPr>
                  <a:t> denotes the K doses in a trial with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m:t>
                    </m:r>
                  </m:oMath>
                </a14:m>
                <a:r>
                  <a:rPr lang="en-GB" sz="2000" dirty="0">
                    <a:latin typeface="+mj-lt"/>
                  </a:rPr>
                  <a:t> representing the control dose or standard of care. The responses of patients in the trial can be expressed as</a:t>
                </a:r>
              </a:p>
            </p:txBody>
          </p:sp>
        </mc:Choice>
        <mc:Fallback xmlns="">
          <p:sp>
            <p:nvSpPr>
              <p:cNvPr id="2" name="TextBox 1">
                <a:extLst>
                  <a:ext uri="{FF2B5EF4-FFF2-40B4-BE49-F238E27FC236}">
                    <a16:creationId xmlns:a16="http://schemas.microsoft.com/office/drawing/2014/main" id="{1F22B1A9-5023-32B8-0BF9-18DD827BBFE5}"/>
                  </a:ext>
                </a:extLst>
              </p:cNvPr>
              <p:cNvSpPr txBox="1">
                <a:spLocks noRot="1" noChangeAspect="1" noMove="1" noResize="1" noEditPoints="1" noAdjustHandles="1" noChangeArrowheads="1" noChangeShapeType="1" noTextEdit="1"/>
              </p:cNvSpPr>
              <p:nvPr/>
            </p:nvSpPr>
            <p:spPr>
              <a:xfrm>
                <a:off x="514349" y="1066800"/>
                <a:ext cx="10410825" cy="838200"/>
              </a:xfrm>
              <a:prstGeom prst="rect">
                <a:avLst/>
              </a:prstGeom>
              <a:blipFill>
                <a:blip r:embed="rId2"/>
                <a:stretch>
                  <a:fillRect l="-1112" t="-725" b="-79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744A9B-4C22-EA08-5670-3673BD0DA73D}"/>
                  </a:ext>
                </a:extLst>
              </p:cNvPr>
              <p:cNvSpPr txBox="1"/>
              <p:nvPr/>
            </p:nvSpPr>
            <p:spPr>
              <a:xfrm>
                <a:off x="4676775" y="2486025"/>
                <a:ext cx="2171700" cy="390525"/>
              </a:xfrm>
              <a:prstGeom prst="rect">
                <a:avLst/>
              </a:prstGeom>
              <a:noFill/>
            </p:spPr>
            <p:txBody>
              <a:bodyPr wrap="none" lIns="0" tIns="0" rIns="0" bIns="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𝑖𝑗</m:t>
                          </m:r>
                        </m:sub>
                      </m:sSub>
                    </m:oMath>
                  </m:oMathPara>
                </a14:m>
                <a:endParaRPr lang="en-GB" dirty="0" err="1">
                  <a:latin typeface="+mj-lt"/>
                </a:endParaRPr>
              </a:p>
            </p:txBody>
          </p:sp>
        </mc:Choice>
        <mc:Fallback xmlns="">
          <p:sp>
            <p:nvSpPr>
              <p:cNvPr id="7" name="TextBox 6">
                <a:extLst>
                  <a:ext uri="{FF2B5EF4-FFF2-40B4-BE49-F238E27FC236}">
                    <a16:creationId xmlns:a16="http://schemas.microsoft.com/office/drawing/2014/main" id="{84744A9B-4C22-EA08-5670-3673BD0DA73D}"/>
                  </a:ext>
                </a:extLst>
              </p:cNvPr>
              <p:cNvSpPr txBox="1">
                <a:spLocks noRot="1" noChangeAspect="1" noMove="1" noResize="1" noEditPoints="1" noAdjustHandles="1" noChangeArrowheads="1" noChangeShapeType="1" noTextEdit="1"/>
              </p:cNvSpPr>
              <p:nvPr/>
            </p:nvSpPr>
            <p:spPr>
              <a:xfrm>
                <a:off x="4676775" y="2486025"/>
                <a:ext cx="2171700" cy="390525"/>
              </a:xfrm>
              <a:prstGeom prst="rect">
                <a:avLst/>
              </a:prstGeom>
              <a:blipFill>
                <a:blip r:embed="rId3"/>
                <a:stretch>
                  <a:fillRect r="-8427" b="-31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F948F17-8135-0AF6-8F0F-8B7690C399E6}"/>
                  </a:ext>
                </a:extLst>
              </p:cNvPr>
              <p:cNvSpPr txBox="1"/>
              <p:nvPr/>
            </p:nvSpPr>
            <p:spPr>
              <a:xfrm>
                <a:off x="4514850" y="3179572"/>
                <a:ext cx="2495550"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𝑖𝑗</m:t>
                          </m:r>
                        </m:sub>
                      </m:sSub>
                      <m:r>
                        <a:rPr lang="en-US" i="1">
                          <a:latin typeface="Cambria Math" panose="02040503050406030204" pitchFamily="18" charset="0"/>
                        </a:rPr>
                        <m:t> </m:t>
                      </m:r>
                      <m:r>
                        <a:rPr lang="en-GB" i="1" dirty="0" smtClean="0">
                          <a:latin typeface="Cambria Math" panose="02040503050406030204" pitchFamily="18" charset="0"/>
                        </a:rPr>
                        <m:t>~</m:t>
                      </m:r>
                      <m:r>
                        <a:rPr lang="en-GB" i="1" dirty="0" smtClean="0">
                          <a:latin typeface="Cambria Math" panose="02040503050406030204" pitchFamily="18" charset="0"/>
                        </a:rPr>
                        <m:t>𝑁</m:t>
                      </m:r>
                      <m:r>
                        <a:rPr lang="en-GB" i="1" dirty="0" smtClean="0">
                          <a:latin typeface="Cambria Math" panose="02040503050406030204" pitchFamily="18" charset="0"/>
                        </a:rPr>
                        <m:t>(0,</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rPr>
                            <m:t>2</m:t>
                          </m:r>
                        </m:sup>
                      </m:sSup>
                      <m:r>
                        <a:rPr lang="en-GB" i="1" dirty="0" smtClean="0">
                          <a:latin typeface="Cambria Math" panose="02040503050406030204" pitchFamily="18" charset="0"/>
                        </a:rPr>
                        <m:t>)</m:t>
                      </m:r>
                    </m:oMath>
                  </m:oMathPara>
                </a14:m>
                <a:endParaRPr lang="en-GB" dirty="0">
                  <a:latin typeface="+mj-lt"/>
                </a:endParaRPr>
              </a:p>
            </p:txBody>
          </p:sp>
        </mc:Choice>
        <mc:Fallback xmlns="">
          <p:sp>
            <p:nvSpPr>
              <p:cNvPr id="11" name="TextBox 10">
                <a:extLst>
                  <a:ext uri="{FF2B5EF4-FFF2-40B4-BE49-F238E27FC236}">
                    <a16:creationId xmlns:a16="http://schemas.microsoft.com/office/drawing/2014/main" id="{6F948F17-8135-0AF6-8F0F-8B7690C399E6}"/>
                  </a:ext>
                </a:extLst>
              </p:cNvPr>
              <p:cNvSpPr txBox="1">
                <a:spLocks noRot="1" noChangeAspect="1" noMove="1" noResize="1" noEditPoints="1" noAdjustHandles="1" noChangeArrowheads="1" noChangeShapeType="1" noTextEdit="1"/>
              </p:cNvSpPr>
              <p:nvPr/>
            </p:nvSpPr>
            <p:spPr>
              <a:xfrm>
                <a:off x="4514850" y="3179572"/>
                <a:ext cx="2495550" cy="51353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7276E5-21E6-E740-DB0A-003650547BE4}"/>
                  </a:ext>
                </a:extLst>
              </p:cNvPr>
              <p:cNvSpPr txBox="1"/>
              <p:nvPr/>
            </p:nvSpPr>
            <p:spPr>
              <a:xfrm>
                <a:off x="790575" y="4267201"/>
                <a:ext cx="9582150" cy="2113934"/>
              </a:xfrm>
              <a:prstGeom prst="rect">
                <a:avLst/>
              </a:prstGeom>
              <a:noFill/>
            </p:spPr>
            <p:txBody>
              <a:bodyPr wrap="square" lIns="36000" tIns="36000" rIns="36000" bIns="36000" rtlCol="0">
                <a:noAutofit/>
              </a:bodyPr>
              <a:lstStyle/>
              <a:p>
                <a:pPr marL="285750" indent="-285750">
                  <a:spcBef>
                    <a:spcPts val="300"/>
                  </a:spcBef>
                  <a:spcAft>
                    <a:spcPts val="300"/>
                  </a:spcAft>
                  <a:buClr>
                    <a:schemeClr val="tx2"/>
                  </a:buClr>
                  <a:buSzPct val="110000"/>
                  <a:buFont typeface="Wingdings" panose="05000000000000000000" pitchFamily="2" charset="2"/>
                  <a:buChar char="Ø"/>
                </a:pP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=1,…,</m:t>
                    </m:r>
                    <m:r>
                      <a:rPr lang="en-US" sz="2000" b="0" i="1" smtClean="0">
                        <a:latin typeface="Cambria Math" panose="02040503050406030204" pitchFamily="18" charset="0"/>
                      </a:rPr>
                      <m:t>𝑘</m:t>
                    </m:r>
                  </m:oMath>
                </a14:m>
                <a:r>
                  <a:rPr lang="en-GB" sz="2000" dirty="0">
                    <a:latin typeface="+mj-lt"/>
                  </a:rPr>
                  <a:t> and </a:t>
                </a:r>
                <a14:m>
                  <m:oMath xmlns:m="http://schemas.openxmlformats.org/officeDocument/2006/math">
                    <m:r>
                      <a:rPr lang="en-US" sz="2000" b="0" i="1" smtClean="0">
                        <a:latin typeface="Cambria Math" panose="02040503050406030204" pitchFamily="18" charset="0"/>
                      </a:rPr>
                      <m:t>𝑗</m:t>
                    </m:r>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m:t>
                        </m:r>
                      </m:sub>
                    </m:sSub>
                  </m:oMath>
                </a14:m>
                <a:r>
                  <a:rPr lang="en-GB" sz="2000" dirty="0">
                    <a:latin typeface="+mj-lt"/>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m:t>
                        </m:r>
                      </m:sub>
                    </m:sSub>
                  </m:oMath>
                </a14:m>
                <a:r>
                  <a:rPr lang="en-GB" sz="2000" dirty="0">
                    <a:latin typeface="+mj-lt"/>
                  </a:rPr>
                  <a:t> denotes the number of patients allocated to dose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𝑖</m:t>
                        </m:r>
                      </m:sub>
                    </m:sSub>
                  </m:oMath>
                </a14:m>
                <a:endParaRPr lang="en-US" sz="2000" dirty="0">
                  <a:latin typeface="+mj-lt"/>
                </a:endParaRPr>
              </a:p>
              <a:p>
                <a:pPr marL="285750" indent="-285750">
                  <a:spcBef>
                    <a:spcPts val="300"/>
                  </a:spcBef>
                  <a:spcAft>
                    <a:spcPts val="300"/>
                  </a:spcAft>
                  <a:buClr>
                    <a:schemeClr val="tx2"/>
                  </a:buClr>
                  <a:buSzPct val="110000"/>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𝜖</m:t>
                        </m:r>
                      </m:e>
                      <m:sub>
                        <m:r>
                          <a:rPr lang="en-US" sz="2000" i="1">
                            <a:latin typeface="Cambria Math" panose="02040503050406030204" pitchFamily="18" charset="0"/>
                          </a:rPr>
                          <m:t>𝑖𝑗</m:t>
                        </m:r>
                      </m:sub>
                    </m:sSub>
                  </m:oMath>
                </a14:m>
                <a:r>
                  <a:rPr lang="en-US" sz="2000" dirty="0">
                    <a:latin typeface="+mj-lt"/>
                  </a:rPr>
                  <a:t> is independent with </a:t>
                </a:r>
                <a14:m>
                  <m:oMath xmlns:m="http://schemas.openxmlformats.org/officeDocument/2006/math">
                    <m:sSup>
                      <m:sSupPr>
                        <m:ctrlPr>
                          <a:rPr lang="en-GB" sz="2000" i="1" dirty="0">
                            <a:latin typeface="Cambria Math" panose="02040503050406030204" pitchFamily="18" charset="0"/>
                          </a:rPr>
                        </m:ctrlPr>
                      </m:sSupPr>
                      <m:e>
                        <m:r>
                          <a:rPr lang="en-GB" sz="2000" i="1" dirty="0">
                            <a:latin typeface="Cambria Math" panose="02040503050406030204" pitchFamily="18" charset="0"/>
                            <a:ea typeface="Cambria Math" panose="02040503050406030204" pitchFamily="18" charset="0"/>
                          </a:rPr>
                          <m:t>𝜎</m:t>
                        </m:r>
                      </m:e>
                      <m:sup>
                        <m:r>
                          <a:rPr lang="en-US" sz="2000" i="1" dirty="0">
                            <a:latin typeface="Cambria Math" panose="02040503050406030204" pitchFamily="18" charset="0"/>
                          </a:rPr>
                          <m:t>2</m:t>
                        </m:r>
                      </m:sup>
                    </m:sSup>
                  </m:oMath>
                </a14:m>
                <a:r>
                  <a:rPr lang="en-US" sz="2000" dirty="0">
                    <a:latin typeface="+mj-lt"/>
                  </a:rPr>
                  <a:t> an unknown residual variance parameter.</a:t>
                </a:r>
              </a:p>
              <a:p>
                <a:pPr marL="285750" indent="-285750">
                  <a:spcBef>
                    <a:spcPts val="300"/>
                  </a:spcBef>
                  <a:spcAft>
                    <a:spcPts val="300"/>
                  </a:spcAft>
                  <a:buClr>
                    <a:schemeClr val="tx2"/>
                  </a:buClr>
                  <a:buSzPct val="110000"/>
                  <a:buFont typeface="Wingdings" panose="05000000000000000000" pitchFamily="2" charset="2"/>
                  <a:buChar char="Ø"/>
                </a:pPr>
                <a:r>
                  <a:rPr lang="en-US" sz="2000" dirty="0">
                    <a:latin typeface="+mj-lt"/>
                  </a:rPr>
                  <a:t>The function f depends on dose and unknown </a:t>
                </a:r>
                <a14:m>
                  <m:oMath xmlns:m="http://schemas.openxmlformats.org/officeDocument/2006/math">
                    <m:r>
                      <a:rPr lang="en-US" sz="2000" b="1" i="1">
                        <a:latin typeface="Cambria Math" panose="02040503050406030204" pitchFamily="18" charset="0"/>
                        <a:ea typeface="Cambria Math" panose="02040503050406030204" pitchFamily="18" charset="0"/>
                      </a:rPr>
                      <m:t>𝜽</m:t>
                    </m:r>
                  </m:oMath>
                </a14:m>
                <a:endParaRPr lang="en-US" sz="2000" b="1" dirty="0">
                  <a:latin typeface="+mj-lt"/>
                  <a:ea typeface="Cambria Math" panose="02040503050406030204" pitchFamily="18" charset="0"/>
                </a:endParaRPr>
              </a:p>
              <a:p>
                <a:pPr marL="285750" indent="-285750">
                  <a:spcBef>
                    <a:spcPts val="300"/>
                  </a:spcBef>
                  <a:spcAft>
                    <a:spcPts val="300"/>
                  </a:spcAft>
                  <a:buClr>
                    <a:schemeClr val="tx2"/>
                  </a:buClr>
                  <a:buSzPct val="110000"/>
                  <a:buFont typeface="Wingdings" panose="05000000000000000000" pitchFamily="2" charset="2"/>
                  <a:buChar char="Ø"/>
                </a:pPr>
                <a:r>
                  <a:rPr lang="en-US" sz="2000" dirty="0">
                    <a:latin typeface="+mj-lt"/>
                  </a:rPr>
                  <a:t>The mean dose response at each dose level is denoted by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𝜇</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𝑘</m:t>
                            </m:r>
                          </m:sub>
                        </m:sSub>
                      </m:e>
                    </m:d>
                  </m:oMath>
                </a14:m>
                <a:r>
                  <a:rPr lang="en-US" sz="2000" dirty="0">
                    <a:latin typeface="+mj-lt"/>
                  </a:rPr>
                  <a:t> </a:t>
                </a:r>
              </a:p>
              <a:p>
                <a:pPr marL="285750" indent="-285750">
                  <a:spcBef>
                    <a:spcPts val="300"/>
                  </a:spcBef>
                  <a:spcAft>
                    <a:spcPts val="300"/>
                  </a:spcAft>
                  <a:buClr>
                    <a:schemeClr val="tx2"/>
                  </a:buClr>
                  <a:buSzPct val="110000"/>
                  <a:buFont typeface="Wingdings" panose="05000000000000000000" pitchFamily="2" charset="2"/>
                  <a:buChar char="Ø"/>
                </a:pPr>
                <a:r>
                  <a:rPr lang="en-US" sz="2000" dirty="0">
                    <a:latin typeface="+mj-lt"/>
                  </a:rPr>
                  <a:t>The sample means are denoted by </a:t>
                </a:r>
                <a14:m>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𝑌</m:t>
                            </m:r>
                          </m:e>
                        </m:acc>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oMath>
                </a14:m>
                <a:r>
                  <a:rPr lang="en-US" sz="2000" dirty="0">
                    <a:latin typeface="+mj-lt"/>
                    <a:ea typeface="Cambria Math" panose="02040503050406030204" pitchFamily="18" charset="0"/>
                  </a:rPr>
                  <a:t> </a:t>
                </a:r>
                <a14:m>
                  <m:oMath xmlns:m="http://schemas.openxmlformats.org/officeDocument/2006/math">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acc>
                              <m:accPr>
                                <m:chr m:val="̅"/>
                                <m:ctrlPr>
                                  <a:rPr lang="en-US" sz="200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b="0" i="1" smtClean="0">
                                <a:latin typeface="Cambria Math" panose="02040503050406030204" pitchFamily="18" charset="0"/>
                                <a:ea typeface="Cambria Math" panose="02040503050406030204" pitchFamily="18" charset="0"/>
                              </a:rPr>
                              <m:t>𝑘</m:t>
                            </m:r>
                          </m:sub>
                        </m:sSub>
                      </m:e>
                    </m:d>
                  </m:oMath>
                </a14:m>
                <a:r>
                  <a:rPr lang="en-US" sz="2000" dirty="0">
                    <a:latin typeface="+mj-lt"/>
                  </a:rPr>
                  <a:t> </a:t>
                </a:r>
              </a:p>
            </p:txBody>
          </p:sp>
        </mc:Choice>
        <mc:Fallback xmlns="">
          <p:sp>
            <p:nvSpPr>
              <p:cNvPr id="12" name="TextBox 11">
                <a:extLst>
                  <a:ext uri="{FF2B5EF4-FFF2-40B4-BE49-F238E27FC236}">
                    <a16:creationId xmlns:a16="http://schemas.microsoft.com/office/drawing/2014/main" id="{DA7276E5-21E6-E740-DB0A-003650547BE4}"/>
                  </a:ext>
                </a:extLst>
              </p:cNvPr>
              <p:cNvSpPr txBox="1">
                <a:spLocks noRot="1" noChangeAspect="1" noMove="1" noResize="1" noEditPoints="1" noAdjustHandles="1" noChangeArrowheads="1" noChangeShapeType="1" noTextEdit="1"/>
              </p:cNvSpPr>
              <p:nvPr/>
            </p:nvSpPr>
            <p:spPr>
              <a:xfrm>
                <a:off x="790575" y="4267201"/>
                <a:ext cx="9582150" cy="2113934"/>
              </a:xfrm>
              <a:prstGeom prst="rect">
                <a:avLst/>
              </a:prstGeom>
              <a:blipFill>
                <a:blip r:embed="rId5"/>
                <a:stretch>
                  <a:fillRect l="-1272" t="-2017"/>
                </a:stretch>
              </a:blipFill>
            </p:spPr>
            <p:txBody>
              <a:bodyPr/>
              <a:lstStyle/>
              <a:p>
                <a:r>
                  <a:rPr lang="en-GB">
                    <a:noFill/>
                  </a:rPr>
                  <a:t> </a:t>
                </a:r>
              </a:p>
            </p:txBody>
          </p:sp>
        </mc:Fallback>
      </mc:AlternateContent>
    </p:spTree>
    <p:extLst>
      <p:ext uri="{BB962C8B-B14F-4D97-AF65-F5344CB8AC3E}">
        <p14:creationId xmlns:p14="http://schemas.microsoft.com/office/powerpoint/2010/main" val="8633918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C88E5-8D2C-8398-E863-97D14B8BB8B8}"/>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C4C75541-E729-4A0B-D26D-BBA9888BB113}"/>
              </a:ext>
            </a:extLst>
          </p:cNvPr>
          <p:cNvSpPr>
            <a:spLocks noGrp="1"/>
          </p:cNvSpPr>
          <p:nvPr>
            <p:ph type="title"/>
          </p:nvPr>
        </p:nvSpPr>
        <p:spPr>
          <a:xfrm>
            <a:off x="365125" y="242888"/>
            <a:ext cx="11460163" cy="430887"/>
          </a:xfrm>
        </p:spPr>
        <p:txBody>
          <a:bodyPr anchor="ctr">
            <a:normAutofit/>
          </a:bodyPr>
          <a:lstStyle/>
          <a:p>
            <a:r>
              <a:rPr lang="en-US" dirty="0"/>
              <a:t>Methods</a:t>
            </a:r>
            <a:endParaRPr lang="en-GB" dirty="0"/>
          </a:p>
        </p:txBody>
      </p:sp>
      <p:sp>
        <p:nvSpPr>
          <p:cNvPr id="4" name="Rectangle 3">
            <a:extLst>
              <a:ext uri="{FF2B5EF4-FFF2-40B4-BE49-F238E27FC236}">
                <a16:creationId xmlns:a16="http://schemas.microsoft.com/office/drawing/2014/main" id="{B4291346-C5BA-B5EF-1284-DE9B4C2DFFDE}"/>
              </a:ext>
            </a:extLst>
          </p:cNvPr>
          <p:cNvSpPr/>
          <p:nvPr/>
        </p:nvSpPr>
        <p:spPr>
          <a:xfrm>
            <a:off x="288925" y="978420"/>
            <a:ext cx="11197648" cy="4901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80990" indent="-38099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Pairwise comparisons</a:t>
            </a:r>
          </a:p>
          <a:p>
            <a:pPr marL="990575" lvl="1" indent="-38099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No assumption required about the nature of the dose-response relationship</a:t>
            </a:r>
          </a:p>
          <a:p>
            <a:pPr marL="990575" lvl="1" indent="-38099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Inference restricted to the set of dose under investigation and multiplicity correction is required</a:t>
            </a:r>
          </a:p>
          <a:p>
            <a:pPr marL="380990" indent="-38099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Model-based approach</a:t>
            </a:r>
          </a:p>
          <a:p>
            <a:pPr marL="990575" lvl="1" indent="-38099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Assumes a functional relationship between response and dose</a:t>
            </a:r>
          </a:p>
          <a:p>
            <a:pPr marL="990575" lvl="1" indent="-38099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Requires set of candidate parametric models, mostly non-linear models</a:t>
            </a:r>
          </a:p>
          <a:p>
            <a:pPr marL="380990" indent="-38099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Model selection</a:t>
            </a:r>
          </a:p>
          <a:p>
            <a:pPr marL="990575" lvl="1" indent="-38099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To determine the best model for estimating minimum effective dose.</a:t>
            </a:r>
          </a:p>
        </p:txBody>
      </p:sp>
      <p:sp>
        <p:nvSpPr>
          <p:cNvPr id="5" name="Rectangle 4">
            <a:extLst>
              <a:ext uri="{FF2B5EF4-FFF2-40B4-BE49-F238E27FC236}">
                <a16:creationId xmlns:a16="http://schemas.microsoft.com/office/drawing/2014/main" id="{0CF72071-9E22-AB01-64C9-064C36606BBC}"/>
              </a:ext>
            </a:extLst>
          </p:cNvPr>
          <p:cNvSpPr/>
          <p:nvPr/>
        </p:nvSpPr>
        <p:spPr>
          <a:xfrm>
            <a:off x="7409775" y="5879580"/>
            <a:ext cx="3474028" cy="369332"/>
          </a:xfrm>
          <a:prstGeom prst="rect">
            <a:avLst/>
          </a:prstGeom>
        </p:spPr>
        <p:txBody>
          <a:bodyPr wrap="none">
            <a:spAutoFit/>
          </a:bodyPr>
          <a:lstStyle/>
          <a:p>
            <a:r>
              <a:rPr lang="en-GB" sz="1800" dirty="0">
                <a:solidFill>
                  <a:schemeClr val="bg2">
                    <a:lumMod val="10000"/>
                  </a:schemeClr>
                </a:solidFill>
              </a:rPr>
              <a:t>(</a:t>
            </a:r>
            <a:r>
              <a:rPr lang="en-GB" sz="1800" dirty="0" err="1">
                <a:solidFill>
                  <a:schemeClr val="bg2">
                    <a:lumMod val="10000"/>
                  </a:schemeClr>
                </a:solidFill>
              </a:rPr>
              <a:t>Bretz</a:t>
            </a:r>
            <a:r>
              <a:rPr lang="en-GB" sz="1800" dirty="0">
                <a:solidFill>
                  <a:schemeClr val="bg2">
                    <a:lumMod val="10000"/>
                  </a:schemeClr>
                </a:solidFill>
              </a:rPr>
              <a:t> et al. 2005, Lin </a:t>
            </a:r>
            <a:r>
              <a:rPr lang="en-GB" sz="1800" i="1" dirty="0">
                <a:solidFill>
                  <a:schemeClr val="bg2">
                    <a:lumMod val="10000"/>
                  </a:schemeClr>
                </a:solidFill>
              </a:rPr>
              <a:t>et al.</a:t>
            </a:r>
            <a:r>
              <a:rPr lang="en-GB" sz="1800" dirty="0">
                <a:solidFill>
                  <a:schemeClr val="bg2">
                    <a:lumMod val="10000"/>
                  </a:schemeClr>
                </a:solidFill>
              </a:rPr>
              <a:t> 2012)</a:t>
            </a:r>
            <a:endParaRPr lang="en-GB" sz="1800" dirty="0"/>
          </a:p>
        </p:txBody>
      </p:sp>
    </p:spTree>
    <p:extLst>
      <p:ext uri="{BB962C8B-B14F-4D97-AF65-F5344CB8AC3E}">
        <p14:creationId xmlns:p14="http://schemas.microsoft.com/office/powerpoint/2010/main" val="50475715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D3660-5EF4-F361-628A-F06138E92DAE}"/>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AEF4E6D3-F5B7-E8BF-1A3E-73EB6561CA36}"/>
              </a:ext>
            </a:extLst>
          </p:cNvPr>
          <p:cNvSpPr>
            <a:spLocks noGrp="1"/>
          </p:cNvSpPr>
          <p:nvPr>
            <p:ph type="title"/>
          </p:nvPr>
        </p:nvSpPr>
        <p:spPr>
          <a:xfrm>
            <a:off x="365125" y="242888"/>
            <a:ext cx="11460163" cy="430887"/>
          </a:xfrm>
        </p:spPr>
        <p:txBody>
          <a:bodyPr anchor="ctr">
            <a:normAutofit/>
          </a:bodyPr>
          <a:lstStyle/>
          <a:p>
            <a:r>
              <a:rPr lang="en-US" dirty="0"/>
              <a:t>Frequentist approach</a:t>
            </a:r>
            <a:endParaRPr lang="en-GB" dirty="0"/>
          </a:p>
        </p:txBody>
      </p:sp>
      <p:sp>
        <p:nvSpPr>
          <p:cNvPr id="2" name="TextBox 1">
            <a:extLst>
              <a:ext uri="{FF2B5EF4-FFF2-40B4-BE49-F238E27FC236}">
                <a16:creationId xmlns:a16="http://schemas.microsoft.com/office/drawing/2014/main" id="{73BB8345-B30C-B629-CA12-B67EEDFF2382}"/>
              </a:ext>
            </a:extLst>
          </p:cNvPr>
          <p:cNvSpPr txBox="1"/>
          <p:nvPr/>
        </p:nvSpPr>
        <p:spPr>
          <a:xfrm>
            <a:off x="322080" y="1059557"/>
            <a:ext cx="11546251" cy="820994"/>
          </a:xfrm>
          <a:prstGeom prst="rect">
            <a:avLst/>
          </a:prstGeom>
          <a:noFill/>
        </p:spPr>
        <p:txBody>
          <a:bodyPr wrap="square" rtlCol="0">
            <a:spAutoFit/>
          </a:bodyPr>
          <a:lstStyle/>
          <a:p>
            <a:pPr>
              <a:lnSpc>
                <a:spcPct val="125000"/>
              </a:lnSpc>
            </a:pPr>
            <a:r>
              <a:rPr lang="en-US" sz="2000" dirty="0">
                <a:solidFill>
                  <a:schemeClr val="bg2">
                    <a:lumMod val="10000"/>
                  </a:schemeClr>
                </a:solidFill>
              </a:rPr>
              <a:t>Assuming unknown functional form, dose-response data can be </a:t>
            </a:r>
            <a:r>
              <a:rPr lang="en-US" sz="2000" dirty="0" err="1">
                <a:solidFill>
                  <a:schemeClr val="bg2">
                    <a:lumMod val="10000"/>
                  </a:schemeClr>
                </a:solidFill>
              </a:rPr>
              <a:t>analysed</a:t>
            </a:r>
            <a:r>
              <a:rPr lang="en-US" sz="2000" dirty="0">
                <a:solidFill>
                  <a:schemeClr val="bg2">
                    <a:lumMod val="10000"/>
                  </a:schemeClr>
                </a:solidFill>
              </a:rPr>
              <a:t> using One-way ANOVA under simple order restrictions.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7E18B5-8644-DFC3-84A9-D67971934590}"/>
                  </a:ext>
                </a:extLst>
              </p:cNvPr>
              <p:cNvSpPr txBox="1"/>
              <p:nvPr/>
            </p:nvSpPr>
            <p:spPr>
              <a:xfrm>
                <a:off x="581661" y="3885947"/>
                <a:ext cx="10218420" cy="369332"/>
              </a:xfrm>
              <a:prstGeom prst="rect">
                <a:avLst/>
              </a:prstGeom>
            </p:spPr>
            <p:txBody>
              <a:bodyPr vert="horz" wrap="square" lIns="0" tIns="0" rIns="0" bIns="0" rtlCol="0">
                <a:spAutoFit/>
              </a:bodyPr>
              <a:lstStyle/>
              <a:p>
                <a:r>
                  <a:rPr lang="en-GB" dirty="0">
                    <a:solidFill>
                      <a:schemeClr val="bg2">
                        <a:lumMod val="10000"/>
                      </a:schemeClr>
                    </a:solidFill>
                    <a:latin typeface="+mj-lt"/>
                    <a:cs typeface="Calibri" panose="020F0502020204030204" pitchFamily="34" charset="0"/>
                  </a:rPr>
                  <a:t>Where dosed-specific means (</a:t>
                </a:r>
                <a14:m>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𝑖</m:t>
                        </m:r>
                      </m:sub>
                    </m:sSub>
                  </m:oMath>
                </a14:m>
                <a:r>
                  <a:rPr lang="en-GB" dirty="0">
                    <a:solidFill>
                      <a:schemeClr val="bg2">
                        <a:lumMod val="10000"/>
                      </a:schemeClr>
                    </a:solidFill>
                    <a:latin typeface="+mj-lt"/>
                    <a:cs typeface="Calibri" panose="020F0502020204030204" pitchFamily="34" charset="0"/>
                  </a:rPr>
                  <a:t>) are constrained to be monotone</a:t>
                </a:r>
              </a:p>
            </p:txBody>
          </p:sp>
        </mc:Choice>
        <mc:Fallback xmlns="">
          <p:sp>
            <p:nvSpPr>
              <p:cNvPr id="3" name="TextBox 2">
                <a:extLst>
                  <a:ext uri="{FF2B5EF4-FFF2-40B4-BE49-F238E27FC236}">
                    <a16:creationId xmlns:a16="http://schemas.microsoft.com/office/drawing/2014/main" id="{EF7E18B5-8644-DFC3-84A9-D67971934590}"/>
                  </a:ext>
                </a:extLst>
              </p:cNvPr>
              <p:cNvSpPr txBox="1">
                <a:spLocks noRot="1" noChangeAspect="1" noMove="1" noResize="1" noEditPoints="1" noAdjustHandles="1" noChangeArrowheads="1" noChangeShapeType="1" noTextEdit="1"/>
              </p:cNvSpPr>
              <p:nvPr/>
            </p:nvSpPr>
            <p:spPr>
              <a:xfrm>
                <a:off x="581661" y="3885947"/>
                <a:ext cx="10218420" cy="369332"/>
              </a:xfrm>
              <a:prstGeom prst="rect">
                <a:avLst/>
              </a:prstGeom>
              <a:blipFill>
                <a:blip r:embed="rId2"/>
                <a:stretch>
                  <a:fillRect l="-1789" t="-24590" b="-491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883130-4CC6-8780-1CA1-906F1D45A93B}"/>
                  </a:ext>
                </a:extLst>
              </p:cNvPr>
              <p:cNvSpPr txBox="1"/>
              <p:nvPr/>
            </p:nvSpPr>
            <p:spPr>
              <a:xfrm>
                <a:off x="322080" y="5518761"/>
                <a:ext cx="11610339" cy="307777"/>
              </a:xfrm>
              <a:prstGeom prst="rect">
                <a:avLst/>
              </a:prstGeom>
            </p:spPr>
            <p:txBody>
              <a:bodyPr vert="horz" wrap="square" lIns="0" tIns="0" rIns="0" bIns="0" rtlCol="0">
                <a:spAutoFit/>
              </a:bodyPr>
              <a:lstStyle/>
              <a:p>
                <a14:m>
                  <m:oMath xmlns:m="http://schemas.openxmlformats.org/officeDocument/2006/math">
                    <m:r>
                      <a:rPr lang="en-GB" sz="2000" i="1" dirty="0">
                        <a:solidFill>
                          <a:schemeClr val="bg2">
                            <a:lumMod val="10000"/>
                          </a:schemeClr>
                        </a:solidFill>
                        <a:latin typeface="Cambria Math" panose="02040503050406030204" pitchFamily="18" charset="0"/>
                      </a:rPr>
                      <m:t>𝑖</m:t>
                    </m:r>
                    <m:r>
                      <a:rPr lang="en-GB" sz="2000" i="1" dirty="0">
                        <a:solidFill>
                          <a:schemeClr val="bg2">
                            <a:lumMod val="10000"/>
                          </a:schemeClr>
                        </a:solidFill>
                        <a:latin typeface="Cambria Math" panose="02040503050406030204" pitchFamily="18" charset="0"/>
                      </a:rPr>
                      <m:t> =0,…,</m:t>
                    </m:r>
                    <m:r>
                      <a:rPr lang="en-GB" sz="2000" i="1" dirty="0">
                        <a:solidFill>
                          <a:schemeClr val="bg2">
                            <a:lumMod val="10000"/>
                          </a:schemeClr>
                        </a:solidFill>
                        <a:latin typeface="Cambria Math" panose="02040503050406030204" pitchFamily="18" charset="0"/>
                      </a:rPr>
                      <m:t>𝐾</m:t>
                    </m:r>
                    <m:r>
                      <a:rPr lang="en-GB" sz="2000" i="1" dirty="0">
                        <a:solidFill>
                          <a:schemeClr val="bg2">
                            <a:lumMod val="10000"/>
                          </a:schemeClr>
                        </a:solidFill>
                        <a:latin typeface="Cambria Math" panose="02040503050406030204" pitchFamily="18" charset="0"/>
                      </a:rPr>
                      <m:t>−1 </m:t>
                    </m:r>
                  </m:oMath>
                </a14:m>
                <a:r>
                  <a:rPr lang="en-GB" sz="2000" dirty="0">
                    <a:solidFill>
                      <a:schemeClr val="bg2">
                        <a:lumMod val="10000"/>
                      </a:schemeClr>
                    </a:solidFill>
                    <a:latin typeface="+mj-lt"/>
                    <a:cs typeface="Calibri" panose="020F0502020204030204" pitchFamily="34" charset="0"/>
                  </a:rPr>
                  <a:t>denotes dose and </a:t>
                </a:r>
                <a14:m>
                  <m:oMath xmlns:m="http://schemas.openxmlformats.org/officeDocument/2006/math">
                    <m:r>
                      <a:rPr lang="en-GB" sz="2000" i="1" dirty="0">
                        <a:solidFill>
                          <a:schemeClr val="bg2">
                            <a:lumMod val="10000"/>
                          </a:schemeClr>
                        </a:solidFill>
                        <a:latin typeface="Cambria Math" panose="02040503050406030204" pitchFamily="18" charset="0"/>
                      </a:rPr>
                      <m:t>𝑗</m:t>
                    </m:r>
                    <m:r>
                      <a:rPr lang="en-GB" sz="2000" i="1" dirty="0">
                        <a:solidFill>
                          <a:schemeClr val="bg2">
                            <a:lumMod val="10000"/>
                          </a:schemeClr>
                        </a:solidFill>
                        <a:latin typeface="Cambria Math" panose="02040503050406030204" pitchFamily="18" charset="0"/>
                      </a:rPr>
                      <m:t> = 1, …, </m:t>
                    </m:r>
                    <m:sSub>
                      <m:sSubPr>
                        <m:ctrlPr>
                          <a:rPr lang="en-GB" sz="2000" i="1" dirty="0">
                            <a:solidFill>
                              <a:schemeClr val="bg2">
                                <a:lumMod val="10000"/>
                              </a:schemeClr>
                            </a:solidFill>
                            <a:latin typeface="Cambria Math" panose="02040503050406030204" pitchFamily="18" charset="0"/>
                          </a:rPr>
                        </m:ctrlPr>
                      </m:sSubPr>
                      <m:e>
                        <m:r>
                          <a:rPr lang="en-GB" sz="2000" i="1" dirty="0">
                            <a:solidFill>
                              <a:schemeClr val="bg2">
                                <a:lumMod val="10000"/>
                              </a:schemeClr>
                            </a:solidFill>
                            <a:latin typeface="Cambria Math" panose="02040503050406030204" pitchFamily="18" charset="0"/>
                          </a:rPr>
                          <m:t>𝑛</m:t>
                        </m:r>
                      </m:e>
                      <m:sub>
                        <m:r>
                          <a:rPr lang="en-GB" sz="2000" i="1" dirty="0">
                            <a:solidFill>
                              <a:schemeClr val="bg2">
                                <a:lumMod val="10000"/>
                              </a:schemeClr>
                            </a:solidFill>
                            <a:latin typeface="Cambria Math" panose="02040503050406030204" pitchFamily="18" charset="0"/>
                          </a:rPr>
                          <m:t>𝑖</m:t>
                        </m:r>
                      </m:sub>
                    </m:sSub>
                    <m:r>
                      <a:rPr lang="en-GB" sz="2000" i="1" dirty="0">
                        <a:solidFill>
                          <a:schemeClr val="bg2">
                            <a:lumMod val="10000"/>
                          </a:schemeClr>
                        </a:solidFill>
                        <a:latin typeface="Cambria Math" panose="02040503050406030204" pitchFamily="18" charset="0"/>
                      </a:rPr>
                      <m:t> </m:t>
                    </m:r>
                  </m:oMath>
                </a14:m>
                <a:r>
                  <a:rPr lang="en-GB" sz="2000" dirty="0">
                    <a:solidFill>
                      <a:schemeClr val="bg2">
                        <a:lumMod val="10000"/>
                      </a:schemeClr>
                    </a:solidFill>
                    <a:latin typeface="+mj-lt"/>
                    <a:cs typeface="Calibri" panose="020F0502020204030204" pitchFamily="34" charset="0"/>
                  </a:rPr>
                  <a:t>denotes observation per dose. </a:t>
                </a:r>
                <a14:m>
                  <m:oMath xmlns:m="http://schemas.openxmlformats.org/officeDocument/2006/math">
                    <m:r>
                      <a:rPr lang="en-GB" sz="2000" i="1" dirty="0">
                        <a:solidFill>
                          <a:schemeClr val="bg2">
                            <a:lumMod val="10000"/>
                          </a:schemeClr>
                        </a:solidFill>
                        <a:latin typeface="Cambria Math" panose="02040503050406030204" pitchFamily="18" charset="0"/>
                      </a:rPr>
                      <m:t>𝐾</m:t>
                    </m:r>
                  </m:oMath>
                </a14:m>
                <a:r>
                  <a:rPr lang="en-GB" sz="2000" dirty="0">
                    <a:solidFill>
                      <a:schemeClr val="bg2">
                        <a:lumMod val="10000"/>
                      </a:schemeClr>
                    </a:solidFill>
                    <a:latin typeface="+mj-lt"/>
                    <a:cs typeface="Calibri" panose="020F0502020204030204" pitchFamily="34" charset="0"/>
                  </a:rPr>
                  <a:t> is the number of dose.</a:t>
                </a:r>
              </a:p>
            </p:txBody>
          </p:sp>
        </mc:Choice>
        <mc:Fallback xmlns="">
          <p:sp>
            <p:nvSpPr>
              <p:cNvPr id="6" name="TextBox 5">
                <a:extLst>
                  <a:ext uri="{FF2B5EF4-FFF2-40B4-BE49-F238E27FC236}">
                    <a16:creationId xmlns:a16="http://schemas.microsoft.com/office/drawing/2014/main" id="{DC883130-4CC6-8780-1CA1-906F1D45A93B}"/>
                  </a:ext>
                </a:extLst>
              </p:cNvPr>
              <p:cNvSpPr txBox="1">
                <a:spLocks noRot="1" noChangeAspect="1" noMove="1" noResize="1" noEditPoints="1" noAdjustHandles="1" noChangeArrowheads="1" noChangeShapeType="1" noTextEdit="1"/>
              </p:cNvSpPr>
              <p:nvPr/>
            </p:nvSpPr>
            <p:spPr>
              <a:xfrm>
                <a:off x="322080" y="5518761"/>
                <a:ext cx="11610339" cy="307777"/>
              </a:xfrm>
              <a:prstGeom prst="rect">
                <a:avLst/>
              </a:prstGeom>
              <a:blipFill>
                <a:blip r:embed="rId3"/>
                <a:stretch>
                  <a:fillRect l="-788" t="-25490" b="-490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0214FB-6D1F-97F1-C965-87ADA9F68558}"/>
                  </a:ext>
                </a:extLst>
              </p:cNvPr>
              <p:cNvSpPr txBox="1"/>
              <p:nvPr/>
            </p:nvSpPr>
            <p:spPr>
              <a:xfrm>
                <a:off x="3728721" y="2896929"/>
                <a:ext cx="2705676" cy="541943"/>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a:solidFill>
                                <a:schemeClr val="bg2">
                                  <a:lumMod val="10000"/>
                                </a:schemeClr>
                              </a:solidFill>
                              <a:latin typeface="Cambria Math" panose="02040503050406030204" pitchFamily="18" charset="0"/>
                            </a:rPr>
                          </m:ctrlPr>
                        </m:sSubPr>
                        <m:e>
                          <m:r>
                            <a:rPr lang="en-GB" sz="3200" i="1">
                              <a:solidFill>
                                <a:schemeClr val="bg2">
                                  <a:lumMod val="10000"/>
                                </a:schemeClr>
                              </a:solidFill>
                              <a:latin typeface="Cambria Math" panose="02040503050406030204" pitchFamily="18" charset="0"/>
                            </a:rPr>
                            <m:t>𝑌</m:t>
                          </m:r>
                        </m:e>
                        <m:sub>
                          <m:r>
                            <a:rPr lang="en-GB" sz="3200" i="1">
                              <a:solidFill>
                                <a:schemeClr val="bg2">
                                  <a:lumMod val="10000"/>
                                </a:schemeClr>
                              </a:solidFill>
                              <a:latin typeface="Cambria Math" panose="02040503050406030204" pitchFamily="18" charset="0"/>
                            </a:rPr>
                            <m:t>𝑖𝑗</m:t>
                          </m:r>
                        </m:sub>
                      </m:sSub>
                      <m:r>
                        <a:rPr lang="en-GB" sz="3200" i="1">
                          <a:solidFill>
                            <a:schemeClr val="bg2">
                              <a:lumMod val="10000"/>
                            </a:schemeClr>
                          </a:solidFill>
                          <a:latin typeface="Cambria Math" panose="02040503050406030204" pitchFamily="18" charset="0"/>
                        </a:rPr>
                        <m:t>=</m:t>
                      </m:r>
                      <m:r>
                        <a:rPr lang="en-GB" sz="3200" i="1">
                          <a:solidFill>
                            <a:schemeClr val="bg2">
                              <a:lumMod val="10000"/>
                            </a:schemeClr>
                          </a:solidFill>
                          <a:latin typeface="Cambria Math" panose="02040503050406030204" pitchFamily="18" charset="0"/>
                        </a:rPr>
                        <m:t>𝑁</m:t>
                      </m:r>
                      <m:r>
                        <a:rPr lang="en-GB" sz="3200" i="1">
                          <a:solidFill>
                            <a:schemeClr val="bg2">
                              <a:lumMod val="10000"/>
                            </a:schemeClr>
                          </a:solidFill>
                          <a:latin typeface="Cambria Math" panose="02040503050406030204" pitchFamily="18" charset="0"/>
                        </a:rPr>
                        <m:t>(</m:t>
                      </m:r>
                      <m:sSub>
                        <m:sSubPr>
                          <m:ctrlPr>
                            <a:rPr lang="en-GB" sz="3200" i="1">
                              <a:solidFill>
                                <a:schemeClr val="bg2">
                                  <a:lumMod val="10000"/>
                                </a:schemeClr>
                              </a:solidFill>
                              <a:latin typeface="Cambria Math" panose="02040503050406030204" pitchFamily="18" charset="0"/>
                            </a:rPr>
                          </m:ctrlPr>
                        </m:sSubPr>
                        <m:e>
                          <m:r>
                            <a:rPr lang="en-GB" sz="3200" i="1">
                              <a:solidFill>
                                <a:schemeClr val="bg2">
                                  <a:lumMod val="10000"/>
                                </a:schemeClr>
                              </a:solidFill>
                              <a:latin typeface="Cambria Math" panose="02040503050406030204" pitchFamily="18" charset="0"/>
                              <a:ea typeface="Cambria Math" panose="02040503050406030204" pitchFamily="18" charset="0"/>
                            </a:rPr>
                            <m:t>𝜇</m:t>
                          </m:r>
                        </m:e>
                        <m:sub>
                          <m:r>
                            <a:rPr lang="en-GB" sz="3200" i="1">
                              <a:solidFill>
                                <a:schemeClr val="bg2">
                                  <a:lumMod val="10000"/>
                                </a:schemeClr>
                              </a:solidFill>
                              <a:latin typeface="Cambria Math" panose="02040503050406030204" pitchFamily="18" charset="0"/>
                            </a:rPr>
                            <m:t>𝑖</m:t>
                          </m:r>
                        </m:sub>
                      </m:sSub>
                      <m:r>
                        <a:rPr lang="en-GB" sz="3200" i="1">
                          <a:solidFill>
                            <a:schemeClr val="bg2">
                              <a:lumMod val="10000"/>
                            </a:schemeClr>
                          </a:solidFill>
                          <a:latin typeface="Cambria Math" panose="02040503050406030204" pitchFamily="18" charset="0"/>
                        </a:rPr>
                        <m:t>,</m:t>
                      </m:r>
                      <m:sSup>
                        <m:sSupPr>
                          <m:ctrlPr>
                            <a:rPr lang="en-GB" sz="3200" i="1">
                              <a:solidFill>
                                <a:schemeClr val="bg2">
                                  <a:lumMod val="10000"/>
                                </a:schemeClr>
                              </a:solidFill>
                              <a:latin typeface="Cambria Math" panose="02040503050406030204" pitchFamily="18" charset="0"/>
                            </a:rPr>
                          </m:ctrlPr>
                        </m:sSupPr>
                        <m:e>
                          <m:r>
                            <a:rPr lang="en-GB" sz="3200" i="1">
                              <a:solidFill>
                                <a:schemeClr val="bg2">
                                  <a:lumMod val="10000"/>
                                </a:schemeClr>
                              </a:solidFill>
                              <a:latin typeface="Cambria Math" panose="02040503050406030204" pitchFamily="18" charset="0"/>
                              <a:ea typeface="Cambria Math" panose="02040503050406030204" pitchFamily="18" charset="0"/>
                            </a:rPr>
                            <m:t>𝜎</m:t>
                          </m:r>
                        </m:e>
                        <m:sup>
                          <m:r>
                            <a:rPr lang="en-GB" sz="3200" i="1">
                              <a:solidFill>
                                <a:schemeClr val="bg2">
                                  <a:lumMod val="10000"/>
                                </a:schemeClr>
                              </a:solidFill>
                              <a:latin typeface="Cambria Math" panose="02040503050406030204" pitchFamily="18" charset="0"/>
                            </a:rPr>
                            <m:t>2</m:t>
                          </m:r>
                        </m:sup>
                      </m:sSup>
                      <m:r>
                        <a:rPr lang="en-GB" sz="3200" i="1">
                          <a:solidFill>
                            <a:schemeClr val="bg2">
                              <a:lumMod val="10000"/>
                            </a:schemeClr>
                          </a:solidFill>
                          <a:latin typeface="Cambria Math" panose="02040503050406030204" pitchFamily="18" charset="0"/>
                        </a:rPr>
                        <m:t>)</m:t>
                      </m:r>
                    </m:oMath>
                  </m:oMathPara>
                </a14:m>
                <a:endParaRPr lang="en-GB" sz="3200" dirty="0">
                  <a:solidFill>
                    <a:schemeClr val="bg2">
                      <a:lumMod val="10000"/>
                    </a:schemeClr>
                  </a:solidFill>
                </a:endParaRPr>
              </a:p>
            </p:txBody>
          </p:sp>
        </mc:Choice>
        <mc:Fallback xmlns="">
          <p:sp>
            <p:nvSpPr>
              <p:cNvPr id="7" name="TextBox 6">
                <a:extLst>
                  <a:ext uri="{FF2B5EF4-FFF2-40B4-BE49-F238E27FC236}">
                    <a16:creationId xmlns:a16="http://schemas.microsoft.com/office/drawing/2014/main" id="{B70214FB-6D1F-97F1-C965-87ADA9F68558}"/>
                  </a:ext>
                </a:extLst>
              </p:cNvPr>
              <p:cNvSpPr txBox="1">
                <a:spLocks noRot="1" noChangeAspect="1" noMove="1" noResize="1" noEditPoints="1" noAdjustHandles="1" noChangeArrowheads="1" noChangeShapeType="1" noTextEdit="1"/>
              </p:cNvSpPr>
              <p:nvPr/>
            </p:nvSpPr>
            <p:spPr>
              <a:xfrm>
                <a:off x="3728721" y="2896929"/>
                <a:ext cx="2705676" cy="5419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1FBFEB9-C558-AD4C-8295-99B994E61E68}"/>
                  </a:ext>
                </a:extLst>
              </p:cNvPr>
              <p:cNvSpPr txBox="1"/>
              <p:nvPr/>
            </p:nvSpPr>
            <p:spPr>
              <a:xfrm>
                <a:off x="3830383" y="4702354"/>
                <a:ext cx="2502352" cy="369332"/>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0</m:t>
                          </m:r>
                        </m:sub>
                      </m:sSub>
                      <m:r>
                        <a:rPr lang="en-GB" i="1">
                          <a:solidFill>
                            <a:schemeClr val="bg2">
                              <a:lumMod val="10000"/>
                            </a:schemeClr>
                          </a:solidFill>
                          <a:latin typeface="Cambria Math" panose="02040503050406030204" pitchFamily="18" charset="0"/>
                          <a:ea typeface="Cambria Math" panose="02040503050406030204" pitchFamily="18" charset="0"/>
                        </a:rPr>
                        <m:t>≤</m:t>
                      </m:r>
                      <m:sSub>
                        <m:sSubPr>
                          <m:ctrlPr>
                            <a:rPr lang="en-GB" i="1">
                              <a:solidFill>
                                <a:schemeClr val="bg2">
                                  <a:lumMod val="10000"/>
                                </a:schemeClr>
                              </a:solidFill>
                              <a:latin typeface="Cambria Math" panose="02040503050406030204" pitchFamily="18" charset="0"/>
                              <a:ea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ea typeface="Cambria Math" panose="02040503050406030204" pitchFamily="18" charset="0"/>
                            </a:rPr>
                            <m:t>1</m:t>
                          </m:r>
                        </m:sub>
                      </m:sSub>
                      <m:r>
                        <a:rPr lang="en-GB" i="1">
                          <a:solidFill>
                            <a:schemeClr val="bg2">
                              <a:lumMod val="10000"/>
                            </a:schemeClr>
                          </a:solidFill>
                          <a:latin typeface="Cambria Math" panose="02040503050406030204" pitchFamily="18" charset="0"/>
                          <a:ea typeface="Cambria Math" panose="02040503050406030204" pitchFamily="18" charset="0"/>
                        </a:rPr>
                        <m:t>≤⋯≤</m:t>
                      </m:r>
                      <m:sSub>
                        <m:sSubPr>
                          <m:ctrlPr>
                            <a:rPr lang="en-GB" i="1">
                              <a:solidFill>
                                <a:schemeClr val="bg2">
                                  <a:lumMod val="10000"/>
                                </a:schemeClr>
                              </a:solidFill>
                              <a:latin typeface="Cambria Math" panose="02040503050406030204" pitchFamily="18" charset="0"/>
                              <a:ea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ea typeface="Cambria Math" panose="02040503050406030204" pitchFamily="18" charset="0"/>
                            </a:rPr>
                            <m:t>𝐾</m:t>
                          </m:r>
                        </m:sub>
                      </m:sSub>
                    </m:oMath>
                  </m:oMathPara>
                </a14:m>
                <a:endParaRPr lang="en-GB" dirty="0">
                  <a:solidFill>
                    <a:schemeClr val="bg2">
                      <a:lumMod val="10000"/>
                    </a:schemeClr>
                  </a:solidFill>
                  <a:latin typeface="+mj-lt"/>
                </a:endParaRPr>
              </a:p>
            </p:txBody>
          </p:sp>
        </mc:Choice>
        <mc:Fallback xmlns="">
          <p:sp>
            <p:nvSpPr>
              <p:cNvPr id="8" name="TextBox 7">
                <a:extLst>
                  <a:ext uri="{FF2B5EF4-FFF2-40B4-BE49-F238E27FC236}">
                    <a16:creationId xmlns:a16="http://schemas.microsoft.com/office/drawing/2014/main" id="{A1FBFEB9-C558-AD4C-8295-99B994E61E68}"/>
                  </a:ext>
                </a:extLst>
              </p:cNvPr>
              <p:cNvSpPr txBox="1">
                <a:spLocks noRot="1" noChangeAspect="1" noMove="1" noResize="1" noEditPoints="1" noAdjustHandles="1" noChangeArrowheads="1" noChangeShapeType="1" noTextEdit="1"/>
              </p:cNvSpPr>
              <p:nvPr/>
            </p:nvSpPr>
            <p:spPr>
              <a:xfrm>
                <a:off x="3830383" y="4702354"/>
                <a:ext cx="2502352" cy="369332"/>
              </a:xfrm>
              <a:prstGeom prst="rect">
                <a:avLst/>
              </a:prstGeom>
              <a:blipFill>
                <a:blip r:embed="rId5"/>
                <a:stretch>
                  <a:fillRect l="-2190" r="-243" b="-26230"/>
                </a:stretch>
              </a:blipFill>
            </p:spPr>
            <p:txBody>
              <a:bodyPr/>
              <a:lstStyle/>
              <a:p>
                <a:r>
                  <a:rPr lang="en-GB">
                    <a:noFill/>
                  </a:rPr>
                  <a:t> </a:t>
                </a:r>
              </a:p>
            </p:txBody>
          </p:sp>
        </mc:Fallback>
      </mc:AlternateContent>
    </p:spTree>
    <p:extLst>
      <p:ext uri="{BB962C8B-B14F-4D97-AF65-F5344CB8AC3E}">
        <p14:creationId xmlns:p14="http://schemas.microsoft.com/office/powerpoint/2010/main" val="275854591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BAE76-0E3E-EF8E-045D-AA64AAF62BB6}"/>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9B7F33E9-F5BC-C03F-8351-6A24F71B38F0}"/>
              </a:ext>
            </a:extLst>
          </p:cNvPr>
          <p:cNvSpPr>
            <a:spLocks noGrp="1"/>
          </p:cNvSpPr>
          <p:nvPr>
            <p:ph type="title"/>
          </p:nvPr>
        </p:nvSpPr>
        <p:spPr>
          <a:xfrm>
            <a:off x="365125" y="242888"/>
            <a:ext cx="11460163" cy="430887"/>
          </a:xfrm>
        </p:spPr>
        <p:txBody>
          <a:bodyPr anchor="ctr">
            <a:normAutofit/>
          </a:bodyPr>
          <a:lstStyle/>
          <a:p>
            <a:r>
              <a:rPr lang="en-US" dirty="0"/>
              <a:t>Frequentist approach</a:t>
            </a:r>
            <a:endParaRPr lang="en-GB" dirty="0"/>
          </a:p>
        </p:txBody>
      </p:sp>
      <p:sp>
        <p:nvSpPr>
          <p:cNvPr id="4" name="TextBox 3">
            <a:extLst>
              <a:ext uri="{FF2B5EF4-FFF2-40B4-BE49-F238E27FC236}">
                <a16:creationId xmlns:a16="http://schemas.microsoft.com/office/drawing/2014/main" id="{E0346005-FB8F-A3AF-47CF-E8E9363EE7FA}"/>
              </a:ext>
            </a:extLst>
          </p:cNvPr>
          <p:cNvSpPr txBox="1"/>
          <p:nvPr/>
        </p:nvSpPr>
        <p:spPr>
          <a:xfrm>
            <a:off x="582295" y="1302627"/>
            <a:ext cx="10596880" cy="307777"/>
          </a:xfrm>
          <a:prstGeom prst="rect">
            <a:avLst/>
          </a:prstGeom>
        </p:spPr>
        <p:txBody>
          <a:bodyPr vert="horz" wrap="square" lIns="0" tIns="0" rIns="0" bIns="0" rtlCol="0">
            <a:spAutoFit/>
          </a:bodyPr>
          <a:lstStyle/>
          <a:p>
            <a:r>
              <a:rPr lang="en-GB" sz="2000" dirty="0">
                <a:solidFill>
                  <a:schemeClr val="bg2">
                    <a:lumMod val="10000"/>
                  </a:schemeClr>
                </a:solidFill>
              </a:rPr>
              <a:t>Establishing dose-response signal reduces to testing two hypothesis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910CE8-563E-E56C-EF4D-9139D8119427}"/>
                  </a:ext>
                </a:extLst>
              </p:cNvPr>
              <p:cNvSpPr txBox="1"/>
              <p:nvPr/>
            </p:nvSpPr>
            <p:spPr>
              <a:xfrm>
                <a:off x="3201470" y="2329314"/>
                <a:ext cx="3252493" cy="369332"/>
              </a:xfrm>
              <a:prstGeom prst="rect">
                <a:avLst/>
              </a:prstGeom>
            </p:spPr>
            <p:txBody>
              <a:bodyPr vert="horz" wrap="none" lIns="0" tIns="0" rIns="0" bIns="0" rtlCol="0">
                <a:spAutoFit/>
              </a:bodyPr>
              <a:lstStyle/>
              <a:p>
                <a14:m>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𝐻</m:t>
                        </m:r>
                      </m:e>
                      <m:sub>
                        <m:r>
                          <a:rPr lang="en-GB" i="1">
                            <a:solidFill>
                              <a:schemeClr val="bg2">
                                <a:lumMod val="10000"/>
                              </a:schemeClr>
                            </a:solidFill>
                            <a:latin typeface="Cambria Math" panose="02040503050406030204" pitchFamily="18" charset="0"/>
                          </a:rPr>
                          <m:t>0</m:t>
                        </m:r>
                      </m:sub>
                    </m:sSub>
                    <m:r>
                      <a:rPr lang="en-GB" i="1">
                        <a:solidFill>
                          <a:schemeClr val="bg2">
                            <a:lumMod val="10000"/>
                          </a:schemeClr>
                        </a:solidFill>
                        <a:latin typeface="Cambria Math" panose="02040503050406030204" pitchFamily="18" charset="0"/>
                      </a:rPr>
                      <m:t>: </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0</m:t>
                        </m:r>
                      </m:sub>
                    </m:sSub>
                    <m:r>
                      <a:rPr lang="en-GB" i="1">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ea typeface="Cambria Math" panose="02040503050406030204" pitchFamily="18" charset="0"/>
                          </a:rPr>
                          <m:t>1</m:t>
                        </m:r>
                      </m:sub>
                    </m:sSub>
                  </m:oMath>
                </a14:m>
                <a:r>
                  <a:rPr lang="en-GB" dirty="0">
                    <a:solidFill>
                      <a:schemeClr val="bg2">
                        <a:lumMod val="10000"/>
                      </a:schemeClr>
                    </a:solidFill>
                  </a:rPr>
                  <a:t>= </a:t>
                </a:r>
                <a14:m>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ea typeface="Cambria Math" panose="02040503050406030204" pitchFamily="18" charset="0"/>
                          </a:rPr>
                          <m:t>2</m:t>
                        </m:r>
                      </m:sub>
                    </m:sSub>
                    <m:r>
                      <a:rPr lang="en-GB" i="1">
                        <a:solidFill>
                          <a:schemeClr val="bg2">
                            <a:lumMod val="10000"/>
                          </a:schemeClr>
                        </a:solidFill>
                        <a:latin typeface="Cambria Math" panose="02040503050406030204" pitchFamily="18" charset="0"/>
                      </a:rPr>
                      <m:t> </m:t>
                    </m:r>
                  </m:oMath>
                </a14:m>
                <a:r>
                  <a:rPr lang="en-GB" dirty="0">
                    <a:solidFill>
                      <a:schemeClr val="bg2">
                        <a:lumMod val="10000"/>
                      </a:schemeClr>
                    </a:solidFill>
                  </a:rPr>
                  <a:t>=…= </a:t>
                </a:r>
                <a14:m>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ea typeface="Cambria Math" panose="02040503050406030204" pitchFamily="18" charset="0"/>
                          </a:rPr>
                          <m:t>𝐾</m:t>
                        </m:r>
                      </m:sub>
                    </m:sSub>
                  </m:oMath>
                </a14:m>
                <a:endParaRPr lang="en-GB" dirty="0">
                  <a:solidFill>
                    <a:schemeClr val="bg2">
                      <a:lumMod val="10000"/>
                    </a:schemeClr>
                  </a:solidFill>
                </a:endParaRPr>
              </a:p>
            </p:txBody>
          </p:sp>
        </mc:Choice>
        <mc:Fallback xmlns="">
          <p:sp>
            <p:nvSpPr>
              <p:cNvPr id="5" name="TextBox 4">
                <a:extLst>
                  <a:ext uri="{FF2B5EF4-FFF2-40B4-BE49-F238E27FC236}">
                    <a16:creationId xmlns:a16="http://schemas.microsoft.com/office/drawing/2014/main" id="{F5910CE8-563E-E56C-EF4D-9139D8119427}"/>
                  </a:ext>
                </a:extLst>
              </p:cNvPr>
              <p:cNvSpPr txBox="1">
                <a:spLocks noRot="1" noChangeAspect="1" noMove="1" noResize="1" noEditPoints="1" noAdjustHandles="1" noChangeArrowheads="1" noChangeShapeType="1" noTextEdit="1"/>
              </p:cNvSpPr>
              <p:nvPr/>
            </p:nvSpPr>
            <p:spPr>
              <a:xfrm>
                <a:off x="3201470" y="2329314"/>
                <a:ext cx="3252493" cy="369332"/>
              </a:xfrm>
              <a:prstGeom prst="rect">
                <a:avLst/>
              </a:prstGeom>
              <a:blipFill>
                <a:blip r:embed="rId2"/>
                <a:stretch>
                  <a:fillRect l="-3184" t="-24590" r="-562" b="-49180"/>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A14D1AEA-C38F-62BE-9B8B-858D03098A04}"/>
              </a:ext>
            </a:extLst>
          </p:cNvPr>
          <p:cNvSpPr txBox="1"/>
          <p:nvPr/>
        </p:nvSpPr>
        <p:spPr>
          <a:xfrm>
            <a:off x="3666471" y="3102885"/>
            <a:ext cx="2590800" cy="287323"/>
          </a:xfrm>
          <a:prstGeom prst="rect">
            <a:avLst/>
          </a:prstGeom>
        </p:spPr>
        <p:txBody>
          <a:bodyPr vert="horz" wrap="square" lIns="0" tIns="0" rIns="0" bIns="0" rtlCol="0">
            <a:spAutoFit/>
          </a:bodyPr>
          <a:lstStyle/>
          <a:p>
            <a:pPr algn="ctr"/>
            <a:r>
              <a:rPr lang="en-GB" sz="1867" dirty="0">
                <a:solidFill>
                  <a:schemeClr val="bg2">
                    <a:lumMod val="10000"/>
                  </a:schemeClr>
                </a:solidFill>
              </a:rPr>
              <a:t>versus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92E3951-6FA8-F0DA-B11E-72B46FE111AA}"/>
                  </a:ext>
                </a:extLst>
              </p:cNvPr>
              <p:cNvSpPr txBox="1"/>
              <p:nvPr/>
            </p:nvSpPr>
            <p:spPr>
              <a:xfrm>
                <a:off x="3201470" y="3856379"/>
                <a:ext cx="3754297" cy="369332"/>
              </a:xfrm>
              <a:prstGeom prst="rect">
                <a:avLst/>
              </a:prstGeom>
            </p:spPr>
            <p:txBody>
              <a:bodyPr vert="horz" wrap="none" lIns="0" tIns="0" rIns="0" bIns="0" rtlCol="0">
                <a:spAutoFit/>
              </a:bodyPr>
              <a:lstStyle/>
              <a:p>
                <a14:m>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𝐻</m:t>
                        </m:r>
                      </m:e>
                      <m:sub>
                        <m:r>
                          <a:rPr lang="en-GB" i="1">
                            <a:solidFill>
                              <a:schemeClr val="bg2">
                                <a:lumMod val="10000"/>
                              </a:schemeClr>
                            </a:solidFill>
                            <a:latin typeface="Cambria Math" panose="02040503050406030204" pitchFamily="18" charset="0"/>
                          </a:rPr>
                          <m:t>𝑎</m:t>
                        </m:r>
                      </m:sub>
                    </m:sSub>
                    <m:r>
                      <a:rPr lang="en-GB" i="1">
                        <a:solidFill>
                          <a:schemeClr val="bg2">
                            <a:lumMod val="10000"/>
                          </a:schemeClr>
                        </a:solidFill>
                        <a:latin typeface="Cambria Math" panose="02040503050406030204" pitchFamily="18" charset="0"/>
                      </a:rPr>
                      <m:t>: </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0</m:t>
                        </m:r>
                      </m:sub>
                    </m:sSub>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m:t>
                        </m:r>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ea typeface="Cambria Math" panose="02040503050406030204" pitchFamily="18" charset="0"/>
                          </a:rPr>
                          <m:t>1</m:t>
                        </m:r>
                      </m:sub>
                    </m:sSub>
                  </m:oMath>
                </a14:m>
                <a:r>
                  <a:rPr lang="en-GB" dirty="0">
                    <a:solidFill>
                      <a:schemeClr val="bg2">
                        <a:lumMod val="10000"/>
                      </a:schemeClr>
                    </a:solidFill>
                    <a:ea typeface="Cambria Math" panose="02040503050406030204" pitchFamily="18" charset="0"/>
                  </a:rPr>
                  <a:t> </a:t>
                </a:r>
                <a14:m>
                  <m:oMath xmlns:m="http://schemas.openxmlformats.org/officeDocument/2006/math">
                    <m:r>
                      <a:rPr lang="en-GB" i="1">
                        <a:solidFill>
                          <a:schemeClr val="bg2">
                            <a:lumMod val="10000"/>
                          </a:schemeClr>
                        </a:solidFill>
                        <a:latin typeface="Cambria Math" panose="02040503050406030204" pitchFamily="18" charset="0"/>
                        <a:ea typeface="Cambria Math" panose="02040503050406030204" pitchFamily="18" charset="0"/>
                      </a:rPr>
                      <m:t>≤ </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ea typeface="Cambria Math" panose="02040503050406030204" pitchFamily="18" charset="0"/>
                          </a:rPr>
                          <m:t>2</m:t>
                        </m:r>
                      </m:sub>
                    </m:sSub>
                    <m:r>
                      <a:rPr lang="en-GB" i="1">
                        <a:solidFill>
                          <a:schemeClr val="bg2">
                            <a:lumMod val="10000"/>
                          </a:schemeClr>
                        </a:solidFill>
                        <a:latin typeface="Cambria Math" panose="02040503050406030204" pitchFamily="18" charset="0"/>
                      </a:rPr>
                      <m:t> </m:t>
                    </m:r>
                    <m:r>
                      <a:rPr lang="en-GB" i="1">
                        <a:solidFill>
                          <a:schemeClr val="bg2">
                            <a:lumMod val="10000"/>
                          </a:schemeClr>
                        </a:solidFill>
                        <a:latin typeface="Cambria Math" panose="02040503050406030204" pitchFamily="18" charset="0"/>
                        <a:ea typeface="Cambria Math" panose="02040503050406030204" pitchFamily="18" charset="0"/>
                      </a:rPr>
                      <m:t>≤ </m:t>
                    </m:r>
                  </m:oMath>
                </a14:m>
                <a:r>
                  <a:rPr lang="en-GB" dirty="0">
                    <a:solidFill>
                      <a:schemeClr val="bg2">
                        <a:lumMod val="10000"/>
                      </a:schemeClr>
                    </a:solidFill>
                  </a:rPr>
                  <a:t>…</a:t>
                </a:r>
                <a:r>
                  <a:rPr lang="en-GB" dirty="0">
                    <a:solidFill>
                      <a:schemeClr val="bg2">
                        <a:lumMod val="10000"/>
                      </a:schemeClr>
                    </a:solidFill>
                    <a:ea typeface="Cambria Math" panose="02040503050406030204" pitchFamily="18" charset="0"/>
                  </a:rPr>
                  <a:t> </a:t>
                </a:r>
                <a14:m>
                  <m:oMath xmlns:m="http://schemas.openxmlformats.org/officeDocument/2006/math">
                    <m:r>
                      <a:rPr lang="en-GB" i="1">
                        <a:solidFill>
                          <a:schemeClr val="bg2">
                            <a:lumMod val="10000"/>
                          </a:schemeClr>
                        </a:solidFill>
                        <a:latin typeface="Cambria Math" panose="02040503050406030204" pitchFamily="18" charset="0"/>
                        <a:ea typeface="Cambria Math" panose="02040503050406030204" pitchFamily="18" charset="0"/>
                      </a:rPr>
                      <m:t>≤</m:t>
                    </m:r>
                  </m:oMath>
                </a14:m>
                <a:r>
                  <a:rPr lang="en-GB" dirty="0">
                    <a:solidFill>
                      <a:schemeClr val="bg2">
                        <a:lumMod val="10000"/>
                      </a:schemeClr>
                    </a:solidFill>
                  </a:rPr>
                  <a:t> </a:t>
                </a:r>
                <a14:m>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ea typeface="Cambria Math" panose="02040503050406030204" pitchFamily="18" charset="0"/>
                          </a:rPr>
                          <m:t>𝐾</m:t>
                        </m:r>
                      </m:sub>
                    </m:sSub>
                  </m:oMath>
                </a14:m>
                <a:endParaRPr lang="en-GB" dirty="0">
                  <a:solidFill>
                    <a:schemeClr val="bg2">
                      <a:lumMod val="10000"/>
                    </a:schemeClr>
                  </a:solidFill>
                </a:endParaRPr>
              </a:p>
            </p:txBody>
          </p:sp>
        </mc:Choice>
        <mc:Fallback xmlns="">
          <p:sp>
            <p:nvSpPr>
              <p:cNvPr id="11" name="TextBox 10">
                <a:extLst>
                  <a:ext uri="{FF2B5EF4-FFF2-40B4-BE49-F238E27FC236}">
                    <a16:creationId xmlns:a16="http://schemas.microsoft.com/office/drawing/2014/main" id="{A92E3951-6FA8-F0DA-B11E-72B46FE111AA}"/>
                  </a:ext>
                </a:extLst>
              </p:cNvPr>
              <p:cNvSpPr txBox="1">
                <a:spLocks noRot="1" noChangeAspect="1" noMove="1" noResize="1" noEditPoints="1" noAdjustHandles="1" noChangeArrowheads="1" noChangeShapeType="1" noTextEdit="1"/>
              </p:cNvSpPr>
              <p:nvPr/>
            </p:nvSpPr>
            <p:spPr>
              <a:xfrm>
                <a:off x="3201470" y="3856379"/>
                <a:ext cx="3754297" cy="369332"/>
              </a:xfrm>
              <a:prstGeom prst="rect">
                <a:avLst/>
              </a:prstGeom>
              <a:blipFill>
                <a:blip r:embed="rId3"/>
                <a:stretch>
                  <a:fillRect l="-2760" t="-26667" r="-487" b="-50000"/>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03B03756-8D2F-B6EA-3EA7-60CDB657B462}"/>
              </a:ext>
            </a:extLst>
          </p:cNvPr>
          <p:cNvSpPr txBox="1"/>
          <p:nvPr/>
        </p:nvSpPr>
        <p:spPr>
          <a:xfrm>
            <a:off x="3201470" y="4790732"/>
            <a:ext cx="4764224" cy="307777"/>
          </a:xfrm>
          <a:prstGeom prst="rect">
            <a:avLst/>
          </a:prstGeom>
        </p:spPr>
        <p:txBody>
          <a:bodyPr vert="horz" wrap="square" lIns="0" tIns="0" rIns="0" bIns="0" rtlCol="0">
            <a:spAutoFit/>
          </a:bodyPr>
          <a:lstStyle/>
          <a:p>
            <a:r>
              <a:rPr lang="en-GB" sz="2000" dirty="0">
                <a:solidFill>
                  <a:schemeClr val="bg2">
                    <a:lumMod val="10000"/>
                  </a:schemeClr>
                </a:solidFill>
              </a:rPr>
              <a:t>With at least one strict inequality.</a:t>
            </a:r>
          </a:p>
        </p:txBody>
      </p:sp>
    </p:spTree>
    <p:extLst>
      <p:ext uri="{BB962C8B-B14F-4D97-AF65-F5344CB8AC3E}">
        <p14:creationId xmlns:p14="http://schemas.microsoft.com/office/powerpoint/2010/main" val="2351685381"/>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5CCC5-C4C0-686A-D1D0-719501D0FE0E}"/>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88E37FC1-3620-563C-86DE-EE0E61368CB4}"/>
              </a:ext>
            </a:extLst>
          </p:cNvPr>
          <p:cNvSpPr>
            <a:spLocks noGrp="1"/>
          </p:cNvSpPr>
          <p:nvPr>
            <p:ph type="title"/>
          </p:nvPr>
        </p:nvSpPr>
        <p:spPr>
          <a:xfrm>
            <a:off x="365125" y="242888"/>
            <a:ext cx="11460163" cy="430887"/>
          </a:xfrm>
        </p:spPr>
        <p:txBody>
          <a:bodyPr anchor="ctr">
            <a:normAutofit/>
          </a:bodyPr>
          <a:lstStyle/>
          <a:p>
            <a:r>
              <a:rPr lang="en-US" dirty="0"/>
              <a:t>Frequentist approach</a:t>
            </a:r>
            <a:endParaRPr lang="en-GB" dirty="0"/>
          </a:p>
        </p:txBody>
      </p:sp>
      <p:sp>
        <p:nvSpPr>
          <p:cNvPr id="2" name="TextBox 1">
            <a:extLst>
              <a:ext uri="{FF2B5EF4-FFF2-40B4-BE49-F238E27FC236}">
                <a16:creationId xmlns:a16="http://schemas.microsoft.com/office/drawing/2014/main" id="{F9934B02-904B-42DE-D96B-BEFE6D100A8D}"/>
              </a:ext>
            </a:extLst>
          </p:cNvPr>
          <p:cNvSpPr txBox="1"/>
          <p:nvPr/>
        </p:nvSpPr>
        <p:spPr>
          <a:xfrm>
            <a:off x="639118" y="1509932"/>
            <a:ext cx="10268960" cy="4037259"/>
          </a:xfrm>
          <a:prstGeom prst="rect">
            <a:avLst/>
          </a:prstGeom>
        </p:spPr>
        <p:txBody>
          <a:bodyPr vert="horz" wrap="square" lIns="0" tIns="0" rIns="0" bIns="0" rtlCol="0">
            <a:spAutoFit/>
          </a:bodyPr>
          <a:lstStyle/>
          <a:p>
            <a:pPr marL="342900" indent="-342900">
              <a:lnSpc>
                <a:spcPct val="125000"/>
              </a:lnSpc>
              <a:spcBef>
                <a:spcPts val="600"/>
              </a:spcBef>
              <a:spcAft>
                <a:spcPts val="600"/>
              </a:spcAft>
              <a:buClr>
                <a:schemeClr val="tx2"/>
              </a:buClr>
              <a:buFont typeface="Wingdings" panose="05000000000000000000" pitchFamily="2" charset="2"/>
              <a:buChar char="Ø"/>
            </a:pPr>
            <a:r>
              <a:rPr lang="en-GB" dirty="0">
                <a:solidFill>
                  <a:schemeClr val="bg2">
                    <a:lumMod val="10000"/>
                  </a:schemeClr>
                </a:solidFill>
              </a:rPr>
              <a:t>Isotonic Regression</a:t>
            </a:r>
          </a:p>
          <a:p>
            <a:pPr marL="952485" lvl="1" indent="-34290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The average response per dose constrained to be monotone using Pool Adjacent Violator Algorithm (PAVA, Robertson </a:t>
            </a:r>
            <a:r>
              <a:rPr lang="en-GB" sz="2000" i="1" dirty="0">
                <a:solidFill>
                  <a:schemeClr val="bg2">
                    <a:lumMod val="10000"/>
                  </a:schemeClr>
                </a:solidFill>
              </a:rPr>
              <a:t>et al</a:t>
            </a:r>
            <a:r>
              <a:rPr lang="en-GB" sz="2000" dirty="0">
                <a:solidFill>
                  <a:schemeClr val="bg2">
                    <a:lumMod val="10000"/>
                  </a:schemeClr>
                </a:solidFill>
              </a:rPr>
              <a:t>., 1988 )</a:t>
            </a:r>
          </a:p>
          <a:p>
            <a:pPr marL="342900" indent="-342900">
              <a:lnSpc>
                <a:spcPct val="125000"/>
              </a:lnSpc>
              <a:spcBef>
                <a:spcPts val="600"/>
              </a:spcBef>
              <a:spcAft>
                <a:spcPts val="600"/>
              </a:spcAft>
              <a:buClr>
                <a:schemeClr val="tx2"/>
              </a:buClr>
              <a:buFont typeface="Wingdings" panose="05000000000000000000" pitchFamily="2" charset="2"/>
              <a:buChar char="Ø"/>
            </a:pPr>
            <a:r>
              <a:rPr lang="en-GB" dirty="0">
                <a:solidFill>
                  <a:schemeClr val="bg2">
                    <a:lumMod val="10000"/>
                  </a:schemeClr>
                </a:solidFill>
              </a:rPr>
              <a:t>Likelihood Ratio Test (Barlow, 1972)</a:t>
            </a:r>
          </a:p>
          <a:p>
            <a:pPr marL="952485" lvl="1" indent="-34290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Compare unconstrained and order restricted trends based on isotonic means</a:t>
            </a:r>
          </a:p>
          <a:p>
            <a:pPr marL="342900" indent="-34290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 </a:t>
            </a:r>
            <a:r>
              <a:rPr lang="en-GB" dirty="0">
                <a:solidFill>
                  <a:schemeClr val="bg2">
                    <a:lumMod val="10000"/>
                  </a:schemeClr>
                </a:solidFill>
              </a:rPr>
              <a:t>Multiple Contrast Test (MCT: </a:t>
            </a:r>
            <a:r>
              <a:rPr lang="en-GB" dirty="0" err="1">
                <a:solidFill>
                  <a:schemeClr val="bg2">
                    <a:lumMod val="10000"/>
                  </a:schemeClr>
                </a:solidFill>
              </a:rPr>
              <a:t>Murkerjee</a:t>
            </a:r>
            <a:r>
              <a:rPr lang="en-GB" dirty="0">
                <a:solidFill>
                  <a:schemeClr val="bg2">
                    <a:lumMod val="10000"/>
                  </a:schemeClr>
                </a:solidFill>
              </a:rPr>
              <a:t> et al., 1987)</a:t>
            </a:r>
          </a:p>
          <a:p>
            <a:pPr marL="952485" lvl="1" indent="-342900">
              <a:lnSpc>
                <a:spcPct val="125000"/>
              </a:lnSpc>
              <a:spcBef>
                <a:spcPts val="600"/>
              </a:spcBef>
              <a:spcAft>
                <a:spcPts val="600"/>
              </a:spcAft>
              <a:buClr>
                <a:schemeClr val="tx2"/>
              </a:buClr>
              <a:buFont typeface="Wingdings" panose="05000000000000000000" pitchFamily="2" charset="2"/>
              <a:buChar char="Ø"/>
            </a:pPr>
            <a:r>
              <a:rPr lang="en-GB" sz="2000" dirty="0">
                <a:solidFill>
                  <a:schemeClr val="bg2">
                    <a:lumMod val="10000"/>
                  </a:schemeClr>
                </a:solidFill>
              </a:rPr>
              <a:t>Compare active dose and control dose using contrast tests (Williams 1971, 1972; Marcus 1976)</a:t>
            </a:r>
          </a:p>
        </p:txBody>
      </p:sp>
    </p:spTree>
    <p:extLst>
      <p:ext uri="{BB962C8B-B14F-4D97-AF65-F5344CB8AC3E}">
        <p14:creationId xmlns:p14="http://schemas.microsoft.com/office/powerpoint/2010/main" val="17878114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7DE40-789E-7D64-496C-B99A9D158AC4}"/>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EF4AFA91-5FC2-5DB6-C410-D2D4D77E87B2}"/>
              </a:ext>
            </a:extLst>
          </p:cNvPr>
          <p:cNvSpPr>
            <a:spLocks noGrp="1"/>
          </p:cNvSpPr>
          <p:nvPr>
            <p:ph type="title"/>
          </p:nvPr>
        </p:nvSpPr>
        <p:spPr>
          <a:xfrm>
            <a:off x="365125" y="242888"/>
            <a:ext cx="11460163" cy="430887"/>
          </a:xfrm>
        </p:spPr>
        <p:txBody>
          <a:bodyPr anchor="ctr">
            <a:normAutofit/>
          </a:bodyPr>
          <a:lstStyle/>
          <a:p>
            <a:r>
              <a:rPr lang="en-US" dirty="0"/>
              <a:t>Frequentist approach</a:t>
            </a:r>
            <a:endParaRPr lang="en-GB" dirty="0"/>
          </a:p>
        </p:txBody>
      </p:sp>
      <p:sp>
        <p:nvSpPr>
          <p:cNvPr id="3" name="TextBox 2">
            <a:extLst>
              <a:ext uri="{FF2B5EF4-FFF2-40B4-BE49-F238E27FC236}">
                <a16:creationId xmlns:a16="http://schemas.microsoft.com/office/drawing/2014/main" id="{903A37D6-0251-8B2D-0E1D-FBF93411633C}"/>
              </a:ext>
            </a:extLst>
          </p:cNvPr>
          <p:cNvSpPr txBox="1"/>
          <p:nvPr/>
        </p:nvSpPr>
        <p:spPr>
          <a:xfrm>
            <a:off x="446714" y="1293207"/>
            <a:ext cx="11088793" cy="728661"/>
          </a:xfrm>
          <a:prstGeom prst="rect">
            <a:avLst/>
          </a:prstGeom>
        </p:spPr>
        <p:txBody>
          <a:bodyPr vert="horz" wrap="square" lIns="0" tIns="0" rIns="0" bIns="0" rtlCol="0">
            <a:spAutoFit/>
          </a:bodyPr>
          <a:lstStyle/>
          <a:p>
            <a:pPr>
              <a:lnSpc>
                <a:spcPct val="125000"/>
              </a:lnSpc>
            </a:pPr>
            <a:r>
              <a:rPr lang="en-GB" sz="2000" dirty="0">
                <a:solidFill>
                  <a:schemeClr val="bg2">
                    <a:lumMod val="10000"/>
                  </a:schemeClr>
                </a:solidFill>
              </a:rPr>
              <a:t>Model selection approach to simultaneously establish dose-response relationship and to determine the minimum effect dose (MED)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F0F022-5DA7-75B6-8BB2-666E3E3CAD2D}"/>
                  </a:ext>
                </a:extLst>
              </p:cNvPr>
              <p:cNvSpPr txBox="1"/>
              <p:nvPr/>
            </p:nvSpPr>
            <p:spPr>
              <a:xfrm>
                <a:off x="989815" y="3339069"/>
                <a:ext cx="3719801" cy="410433"/>
              </a:xfrm>
              <a:prstGeom prst="rect">
                <a:avLst/>
              </a:prstGeom>
            </p:spPr>
            <p:txBody>
              <a:bodyPr vert="horz" wrap="none" lIns="0" tIns="0" rIns="0" bIns="0" rtlCol="0">
                <a:spAutoFit/>
              </a:bodyPr>
              <a:lstStyle/>
              <a:p>
                <a14:m>
                  <m:oMath xmlns:m="http://schemas.openxmlformats.org/officeDocument/2006/math">
                    <m:sSub>
                      <m:sSubPr>
                        <m:ctrlPr>
                          <a:rPr lang="en-GB" sz="2667" i="1">
                            <a:solidFill>
                              <a:schemeClr val="bg2">
                                <a:lumMod val="10000"/>
                              </a:schemeClr>
                            </a:solidFill>
                            <a:latin typeface="Cambria Math" panose="02040503050406030204" pitchFamily="18" charset="0"/>
                            <a:ea typeface="Cambria Math" panose="02040503050406030204" pitchFamily="18" charset="0"/>
                          </a:rPr>
                        </m:ctrlPr>
                      </m:sSubPr>
                      <m:e>
                        <m:r>
                          <a:rPr lang="en-GB" sz="2667" i="1">
                            <a:solidFill>
                              <a:schemeClr val="bg2">
                                <a:lumMod val="10000"/>
                              </a:schemeClr>
                            </a:solidFill>
                            <a:latin typeface="Cambria Math" panose="02040503050406030204" pitchFamily="18" charset="0"/>
                            <a:ea typeface="Cambria Math" panose="02040503050406030204" pitchFamily="18" charset="0"/>
                          </a:rPr>
                          <m:t>𝐻</m:t>
                        </m:r>
                      </m:e>
                      <m:sub>
                        <m:r>
                          <a:rPr lang="en-GB" sz="2667" i="1">
                            <a:solidFill>
                              <a:schemeClr val="bg2">
                                <a:lumMod val="10000"/>
                              </a:schemeClr>
                            </a:solidFill>
                            <a:latin typeface="Cambria Math" panose="02040503050406030204" pitchFamily="18" charset="0"/>
                            <a:ea typeface="Cambria Math" panose="02040503050406030204" pitchFamily="18" charset="0"/>
                          </a:rPr>
                          <m:t>0</m:t>
                        </m:r>
                      </m:sub>
                    </m:sSub>
                    <m:r>
                      <a:rPr lang="en-GB" sz="2667" i="1">
                        <a:solidFill>
                          <a:schemeClr val="bg2">
                            <a:lumMod val="10000"/>
                          </a:schemeClr>
                        </a:solidFill>
                        <a:latin typeface="Cambria Math" panose="02040503050406030204" pitchFamily="18" charset="0"/>
                        <a:ea typeface="Cambria Math" panose="02040503050406030204" pitchFamily="18" charset="0"/>
                      </a:rPr>
                      <m:t>: </m:t>
                    </m:r>
                    <m:sSub>
                      <m:sSubPr>
                        <m:ctrlPr>
                          <a:rPr lang="en-GB" sz="2667" i="1">
                            <a:solidFill>
                              <a:schemeClr val="bg2">
                                <a:lumMod val="10000"/>
                              </a:schemeClr>
                            </a:solidFill>
                            <a:latin typeface="Cambria Math" panose="02040503050406030204" pitchFamily="18" charset="0"/>
                            <a:ea typeface="Cambria Math" panose="02040503050406030204" pitchFamily="18" charset="0"/>
                          </a:rPr>
                        </m:ctrlPr>
                      </m:sSubPr>
                      <m:e>
                        <m:r>
                          <a:rPr lang="en-GB" sz="2667" i="1">
                            <a:solidFill>
                              <a:schemeClr val="bg2">
                                <a:lumMod val="10000"/>
                              </a:schemeClr>
                            </a:solidFill>
                            <a:latin typeface="Cambria Math" panose="02040503050406030204" pitchFamily="18" charset="0"/>
                            <a:ea typeface="Cambria Math" panose="02040503050406030204" pitchFamily="18" charset="0"/>
                          </a:rPr>
                          <m:t>𝜇</m:t>
                        </m:r>
                      </m:e>
                      <m:sub>
                        <m:r>
                          <a:rPr lang="en-GB" sz="2667" i="1">
                            <a:solidFill>
                              <a:schemeClr val="bg2">
                                <a:lumMod val="10000"/>
                              </a:schemeClr>
                            </a:solidFill>
                            <a:latin typeface="Cambria Math" panose="02040503050406030204" pitchFamily="18" charset="0"/>
                            <a:ea typeface="Cambria Math" panose="02040503050406030204" pitchFamily="18" charset="0"/>
                          </a:rPr>
                          <m:t>0</m:t>
                        </m:r>
                      </m:sub>
                    </m:sSub>
                    <m:r>
                      <a:rPr lang="en-GB" sz="2667" i="1">
                        <a:solidFill>
                          <a:schemeClr val="bg2">
                            <a:lumMod val="10000"/>
                          </a:schemeClr>
                        </a:solidFill>
                        <a:latin typeface="Cambria Math" panose="02040503050406030204" pitchFamily="18" charset="0"/>
                        <a:ea typeface="Cambria Math" panose="02040503050406030204" pitchFamily="18" charset="0"/>
                      </a:rPr>
                      <m:t>=</m:t>
                    </m:r>
                    <m:sSub>
                      <m:sSubPr>
                        <m:ctrlPr>
                          <a:rPr lang="en-GB" sz="2667" i="1">
                            <a:solidFill>
                              <a:schemeClr val="bg2">
                                <a:lumMod val="10000"/>
                              </a:schemeClr>
                            </a:solidFill>
                            <a:latin typeface="Cambria Math" panose="02040503050406030204" pitchFamily="18" charset="0"/>
                            <a:ea typeface="Cambria Math" panose="02040503050406030204" pitchFamily="18" charset="0"/>
                          </a:rPr>
                        </m:ctrlPr>
                      </m:sSubPr>
                      <m:e>
                        <m:r>
                          <a:rPr lang="en-GB" sz="2667" i="1">
                            <a:solidFill>
                              <a:schemeClr val="bg2">
                                <a:lumMod val="10000"/>
                              </a:schemeClr>
                            </a:solidFill>
                            <a:latin typeface="Cambria Math" panose="02040503050406030204" pitchFamily="18" charset="0"/>
                            <a:ea typeface="Cambria Math" panose="02040503050406030204" pitchFamily="18" charset="0"/>
                          </a:rPr>
                          <m:t>𝜇</m:t>
                        </m:r>
                      </m:e>
                      <m:sub>
                        <m:r>
                          <a:rPr lang="en-GB" sz="2667" i="1">
                            <a:solidFill>
                              <a:schemeClr val="bg2">
                                <a:lumMod val="10000"/>
                              </a:schemeClr>
                            </a:solidFill>
                            <a:latin typeface="Cambria Math" panose="02040503050406030204" pitchFamily="18" charset="0"/>
                            <a:ea typeface="Cambria Math" panose="02040503050406030204" pitchFamily="18" charset="0"/>
                          </a:rPr>
                          <m:t>1</m:t>
                        </m:r>
                      </m:sub>
                    </m:sSub>
                  </m:oMath>
                </a14:m>
                <a:r>
                  <a:rPr lang="en-GB" sz="2667" dirty="0">
                    <a:solidFill>
                      <a:schemeClr val="bg2">
                        <a:lumMod val="10000"/>
                      </a:schemeClr>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GB" sz="2667" i="1">
                            <a:solidFill>
                              <a:schemeClr val="bg2">
                                <a:lumMod val="10000"/>
                              </a:schemeClr>
                            </a:solidFill>
                            <a:latin typeface="Cambria Math" panose="02040503050406030204" pitchFamily="18" charset="0"/>
                            <a:ea typeface="Cambria Math" panose="02040503050406030204" pitchFamily="18" charset="0"/>
                          </a:rPr>
                        </m:ctrlPr>
                      </m:sSubPr>
                      <m:e>
                        <m:r>
                          <a:rPr lang="en-GB" sz="2667" i="1">
                            <a:solidFill>
                              <a:schemeClr val="bg2">
                                <a:lumMod val="10000"/>
                              </a:schemeClr>
                            </a:solidFill>
                            <a:latin typeface="Cambria Math" panose="02040503050406030204" pitchFamily="18" charset="0"/>
                            <a:ea typeface="Cambria Math" panose="02040503050406030204" pitchFamily="18" charset="0"/>
                          </a:rPr>
                          <m:t>𝜇</m:t>
                        </m:r>
                      </m:e>
                      <m:sub>
                        <m:r>
                          <a:rPr lang="en-GB" sz="2667" i="1">
                            <a:solidFill>
                              <a:schemeClr val="bg2">
                                <a:lumMod val="10000"/>
                              </a:schemeClr>
                            </a:solidFill>
                            <a:latin typeface="Cambria Math" panose="02040503050406030204" pitchFamily="18" charset="0"/>
                            <a:ea typeface="Cambria Math" panose="02040503050406030204" pitchFamily="18" charset="0"/>
                          </a:rPr>
                          <m:t>2</m:t>
                        </m:r>
                      </m:sub>
                    </m:sSub>
                    <m:r>
                      <a:rPr lang="en-GB" sz="2667" i="1">
                        <a:solidFill>
                          <a:schemeClr val="bg2">
                            <a:lumMod val="10000"/>
                          </a:schemeClr>
                        </a:solidFill>
                        <a:latin typeface="Cambria Math" panose="02040503050406030204" pitchFamily="18" charset="0"/>
                        <a:ea typeface="Cambria Math" panose="02040503050406030204" pitchFamily="18" charset="0"/>
                      </a:rPr>
                      <m:t> </m:t>
                    </m:r>
                  </m:oMath>
                </a14:m>
                <a:r>
                  <a:rPr lang="en-GB" sz="2667" dirty="0">
                    <a:solidFill>
                      <a:schemeClr val="bg2">
                        <a:lumMod val="10000"/>
                      </a:schemeClr>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GB" sz="2667" i="1">
                            <a:solidFill>
                              <a:schemeClr val="bg2">
                                <a:lumMod val="10000"/>
                              </a:schemeClr>
                            </a:solidFill>
                            <a:latin typeface="Cambria Math" panose="02040503050406030204" pitchFamily="18" charset="0"/>
                            <a:ea typeface="Cambria Math" panose="02040503050406030204" pitchFamily="18" charset="0"/>
                          </a:rPr>
                        </m:ctrlPr>
                      </m:sSubPr>
                      <m:e>
                        <m:r>
                          <a:rPr lang="en-GB" sz="2667" i="1">
                            <a:solidFill>
                              <a:schemeClr val="bg2">
                                <a:lumMod val="10000"/>
                              </a:schemeClr>
                            </a:solidFill>
                            <a:latin typeface="Cambria Math" panose="02040503050406030204" pitchFamily="18" charset="0"/>
                            <a:ea typeface="Cambria Math" panose="02040503050406030204" pitchFamily="18" charset="0"/>
                          </a:rPr>
                          <m:t>𝜇</m:t>
                        </m:r>
                      </m:e>
                      <m:sub>
                        <m:r>
                          <a:rPr lang="en-GB" sz="2667" i="1">
                            <a:solidFill>
                              <a:schemeClr val="bg2">
                                <a:lumMod val="10000"/>
                              </a:schemeClr>
                            </a:solidFill>
                            <a:latin typeface="Cambria Math" panose="02040503050406030204" pitchFamily="18" charset="0"/>
                            <a:ea typeface="Cambria Math" panose="02040503050406030204" pitchFamily="18" charset="0"/>
                          </a:rPr>
                          <m:t>𝐾</m:t>
                        </m:r>
                      </m:sub>
                    </m:sSub>
                  </m:oMath>
                </a14:m>
                <a:endParaRPr lang="en-GB" sz="2667" dirty="0">
                  <a:solidFill>
                    <a:schemeClr val="bg2">
                      <a:lumMod val="10000"/>
                    </a:schemeClr>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00F0F022-5DA7-75B6-8BB2-666E3E3CAD2D}"/>
                  </a:ext>
                </a:extLst>
              </p:cNvPr>
              <p:cNvSpPr txBox="1">
                <a:spLocks noRot="1" noChangeAspect="1" noMove="1" noResize="1" noEditPoints="1" noAdjustHandles="1" noChangeArrowheads="1" noChangeShapeType="1" noTextEdit="1"/>
              </p:cNvSpPr>
              <p:nvPr/>
            </p:nvSpPr>
            <p:spPr>
              <a:xfrm>
                <a:off x="989815" y="3339069"/>
                <a:ext cx="3719801" cy="410433"/>
              </a:xfrm>
              <a:prstGeom prst="rect">
                <a:avLst/>
              </a:prstGeom>
              <a:blipFill>
                <a:blip r:embed="rId2"/>
                <a:stretch>
                  <a:fillRect t="-28358" b="-49254"/>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C236C077-8B74-B357-6EAC-8AC6BE5F40BA}"/>
              </a:ext>
            </a:extLst>
          </p:cNvPr>
          <p:cNvSpPr txBox="1"/>
          <p:nvPr/>
        </p:nvSpPr>
        <p:spPr>
          <a:xfrm>
            <a:off x="1233655" y="4306326"/>
            <a:ext cx="2590800" cy="287323"/>
          </a:xfrm>
          <a:prstGeom prst="rect">
            <a:avLst/>
          </a:prstGeom>
        </p:spPr>
        <p:txBody>
          <a:bodyPr vert="horz" wrap="square" lIns="0" tIns="0" rIns="0" bIns="0" rtlCol="0">
            <a:spAutoFit/>
          </a:bodyPr>
          <a:lstStyle/>
          <a:p>
            <a:pPr algn="ctr"/>
            <a:r>
              <a:rPr lang="en-GB" sz="1867" dirty="0"/>
              <a:t>versus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E0B1FB-6E7F-CB4B-ED59-A867CA5DF19B}"/>
                  </a:ext>
                </a:extLst>
              </p:cNvPr>
              <p:cNvSpPr txBox="1"/>
              <p:nvPr/>
            </p:nvSpPr>
            <p:spPr>
              <a:xfrm>
                <a:off x="888842" y="5119695"/>
                <a:ext cx="4170694" cy="410433"/>
              </a:xfrm>
              <a:prstGeom prst="rect">
                <a:avLst/>
              </a:prstGeom>
            </p:spPr>
            <p:txBody>
              <a:bodyPr vert="horz" wrap="none" lIns="0" tIns="0" rIns="0" bIns="0" rtlCol="0">
                <a:spAutoFit/>
              </a:bodyPr>
              <a:lstStyle/>
              <a:p>
                <a14:m>
                  <m:oMath xmlns:m="http://schemas.openxmlformats.org/officeDocument/2006/math">
                    <m:sSub>
                      <m:sSubPr>
                        <m:ctrlPr>
                          <a:rPr lang="en-GB" sz="2667" i="1">
                            <a:solidFill>
                              <a:schemeClr val="bg2">
                                <a:lumMod val="10000"/>
                              </a:schemeClr>
                            </a:solidFill>
                            <a:latin typeface="Cambria Math" panose="02040503050406030204" pitchFamily="18" charset="0"/>
                          </a:rPr>
                        </m:ctrlPr>
                      </m:sSubPr>
                      <m:e>
                        <m:r>
                          <a:rPr lang="en-GB" sz="2667" i="1">
                            <a:solidFill>
                              <a:schemeClr val="bg2">
                                <a:lumMod val="10000"/>
                              </a:schemeClr>
                            </a:solidFill>
                            <a:latin typeface="Cambria Math" panose="02040503050406030204" pitchFamily="18" charset="0"/>
                          </a:rPr>
                          <m:t>𝐻</m:t>
                        </m:r>
                      </m:e>
                      <m:sub>
                        <m:r>
                          <a:rPr lang="en-GB" sz="2667" i="1">
                            <a:solidFill>
                              <a:schemeClr val="bg2">
                                <a:lumMod val="10000"/>
                              </a:schemeClr>
                            </a:solidFill>
                            <a:latin typeface="Cambria Math" panose="02040503050406030204" pitchFamily="18" charset="0"/>
                          </a:rPr>
                          <m:t>𝑎</m:t>
                        </m:r>
                      </m:sub>
                    </m:sSub>
                    <m:r>
                      <a:rPr lang="en-GB" sz="2667" i="1">
                        <a:solidFill>
                          <a:schemeClr val="bg2">
                            <a:lumMod val="10000"/>
                          </a:schemeClr>
                        </a:solidFill>
                        <a:latin typeface="Cambria Math" panose="02040503050406030204" pitchFamily="18" charset="0"/>
                      </a:rPr>
                      <m:t>: </m:t>
                    </m:r>
                    <m:sSub>
                      <m:sSubPr>
                        <m:ctrlPr>
                          <a:rPr lang="en-GB" sz="2667" i="1">
                            <a:solidFill>
                              <a:schemeClr val="bg2">
                                <a:lumMod val="10000"/>
                              </a:schemeClr>
                            </a:solidFill>
                            <a:latin typeface="Cambria Math" panose="02040503050406030204" pitchFamily="18" charset="0"/>
                          </a:rPr>
                        </m:ctrlPr>
                      </m:sSubPr>
                      <m:e>
                        <m:r>
                          <a:rPr lang="en-GB" sz="2667" i="1">
                            <a:solidFill>
                              <a:schemeClr val="bg2">
                                <a:lumMod val="10000"/>
                              </a:schemeClr>
                            </a:solidFill>
                            <a:latin typeface="Cambria Math" panose="02040503050406030204" pitchFamily="18" charset="0"/>
                            <a:ea typeface="Cambria Math" panose="02040503050406030204" pitchFamily="18" charset="0"/>
                          </a:rPr>
                          <m:t>𝜇</m:t>
                        </m:r>
                      </m:e>
                      <m:sub>
                        <m:r>
                          <a:rPr lang="en-GB" sz="2667" i="1">
                            <a:solidFill>
                              <a:schemeClr val="bg2">
                                <a:lumMod val="10000"/>
                              </a:schemeClr>
                            </a:solidFill>
                            <a:latin typeface="Cambria Math" panose="02040503050406030204" pitchFamily="18" charset="0"/>
                          </a:rPr>
                          <m:t>0</m:t>
                        </m:r>
                      </m:sub>
                    </m:sSub>
                    <m:sSub>
                      <m:sSubPr>
                        <m:ctrlPr>
                          <a:rPr lang="en-GB" sz="2667" i="1">
                            <a:solidFill>
                              <a:schemeClr val="bg2">
                                <a:lumMod val="10000"/>
                              </a:schemeClr>
                            </a:solidFill>
                            <a:latin typeface="Cambria Math" panose="02040503050406030204" pitchFamily="18" charset="0"/>
                          </a:rPr>
                        </m:ctrlPr>
                      </m:sSubPr>
                      <m:e>
                        <m:r>
                          <a:rPr lang="en-GB" sz="2667" i="1">
                            <a:solidFill>
                              <a:schemeClr val="bg2">
                                <a:lumMod val="10000"/>
                              </a:schemeClr>
                            </a:solidFill>
                            <a:latin typeface="Cambria Math" panose="02040503050406030204" pitchFamily="18" charset="0"/>
                            <a:ea typeface="Cambria Math" panose="02040503050406030204" pitchFamily="18" charset="0"/>
                          </a:rPr>
                          <m:t>≤</m:t>
                        </m:r>
                        <m:r>
                          <a:rPr lang="en-GB" sz="2667" i="1">
                            <a:solidFill>
                              <a:schemeClr val="bg2">
                                <a:lumMod val="10000"/>
                              </a:schemeClr>
                            </a:solidFill>
                            <a:latin typeface="Cambria Math" panose="02040503050406030204" pitchFamily="18" charset="0"/>
                            <a:ea typeface="Cambria Math" panose="02040503050406030204" pitchFamily="18" charset="0"/>
                          </a:rPr>
                          <m:t>𝜇</m:t>
                        </m:r>
                      </m:e>
                      <m:sub>
                        <m:r>
                          <a:rPr lang="en-GB" sz="2667" i="1">
                            <a:solidFill>
                              <a:schemeClr val="bg2">
                                <a:lumMod val="10000"/>
                              </a:schemeClr>
                            </a:solidFill>
                            <a:latin typeface="Cambria Math" panose="02040503050406030204" pitchFamily="18" charset="0"/>
                            <a:ea typeface="Cambria Math" panose="02040503050406030204" pitchFamily="18" charset="0"/>
                          </a:rPr>
                          <m:t>1</m:t>
                        </m:r>
                      </m:sub>
                    </m:sSub>
                  </m:oMath>
                </a14:m>
                <a:r>
                  <a:rPr lang="en-GB" sz="2667" dirty="0">
                    <a:solidFill>
                      <a:schemeClr val="bg2">
                        <a:lumMod val="10000"/>
                      </a:schemeClr>
                    </a:solidFill>
                    <a:ea typeface="Cambria Math" panose="02040503050406030204" pitchFamily="18" charset="0"/>
                  </a:rPr>
                  <a:t> </a:t>
                </a:r>
                <a14:m>
                  <m:oMath xmlns:m="http://schemas.openxmlformats.org/officeDocument/2006/math">
                    <m:r>
                      <a:rPr lang="en-GB" sz="2667" i="1">
                        <a:solidFill>
                          <a:schemeClr val="bg2">
                            <a:lumMod val="10000"/>
                          </a:schemeClr>
                        </a:solidFill>
                        <a:latin typeface="Cambria Math" panose="02040503050406030204" pitchFamily="18" charset="0"/>
                        <a:ea typeface="Cambria Math" panose="02040503050406030204" pitchFamily="18" charset="0"/>
                      </a:rPr>
                      <m:t>≤ </m:t>
                    </m:r>
                    <m:sSub>
                      <m:sSubPr>
                        <m:ctrlPr>
                          <a:rPr lang="en-GB" sz="2667" i="1">
                            <a:solidFill>
                              <a:schemeClr val="bg2">
                                <a:lumMod val="10000"/>
                              </a:schemeClr>
                            </a:solidFill>
                            <a:latin typeface="Cambria Math" panose="02040503050406030204" pitchFamily="18" charset="0"/>
                          </a:rPr>
                        </m:ctrlPr>
                      </m:sSubPr>
                      <m:e>
                        <m:r>
                          <a:rPr lang="en-GB" sz="2667" i="1">
                            <a:solidFill>
                              <a:schemeClr val="bg2">
                                <a:lumMod val="10000"/>
                              </a:schemeClr>
                            </a:solidFill>
                            <a:latin typeface="Cambria Math" panose="02040503050406030204" pitchFamily="18" charset="0"/>
                            <a:ea typeface="Cambria Math" panose="02040503050406030204" pitchFamily="18" charset="0"/>
                          </a:rPr>
                          <m:t>𝜇</m:t>
                        </m:r>
                      </m:e>
                      <m:sub>
                        <m:r>
                          <a:rPr lang="en-GB" sz="2667" i="1">
                            <a:solidFill>
                              <a:schemeClr val="bg2">
                                <a:lumMod val="10000"/>
                              </a:schemeClr>
                            </a:solidFill>
                            <a:latin typeface="Cambria Math" panose="02040503050406030204" pitchFamily="18" charset="0"/>
                            <a:ea typeface="Cambria Math" panose="02040503050406030204" pitchFamily="18" charset="0"/>
                          </a:rPr>
                          <m:t>2</m:t>
                        </m:r>
                      </m:sub>
                    </m:sSub>
                    <m:r>
                      <a:rPr lang="en-GB" sz="2667" i="1">
                        <a:solidFill>
                          <a:schemeClr val="bg2">
                            <a:lumMod val="10000"/>
                          </a:schemeClr>
                        </a:solidFill>
                        <a:latin typeface="Cambria Math" panose="02040503050406030204" pitchFamily="18" charset="0"/>
                      </a:rPr>
                      <m:t> </m:t>
                    </m:r>
                    <m:r>
                      <a:rPr lang="en-GB" sz="2667" i="1">
                        <a:solidFill>
                          <a:schemeClr val="bg2">
                            <a:lumMod val="10000"/>
                          </a:schemeClr>
                        </a:solidFill>
                        <a:latin typeface="Cambria Math" panose="02040503050406030204" pitchFamily="18" charset="0"/>
                        <a:ea typeface="Cambria Math" panose="02040503050406030204" pitchFamily="18" charset="0"/>
                      </a:rPr>
                      <m:t>≤ </m:t>
                    </m:r>
                  </m:oMath>
                </a14:m>
                <a:r>
                  <a:rPr lang="en-GB" sz="2667" dirty="0">
                    <a:solidFill>
                      <a:schemeClr val="bg2">
                        <a:lumMod val="10000"/>
                      </a:schemeClr>
                    </a:solidFill>
                  </a:rPr>
                  <a:t>…</a:t>
                </a:r>
                <a:r>
                  <a:rPr lang="en-GB" sz="2667" dirty="0">
                    <a:solidFill>
                      <a:schemeClr val="bg2">
                        <a:lumMod val="10000"/>
                      </a:schemeClr>
                    </a:solidFill>
                    <a:ea typeface="Cambria Math" panose="02040503050406030204" pitchFamily="18" charset="0"/>
                  </a:rPr>
                  <a:t> </a:t>
                </a:r>
                <a14:m>
                  <m:oMath xmlns:m="http://schemas.openxmlformats.org/officeDocument/2006/math">
                    <m:r>
                      <a:rPr lang="en-GB" sz="2667" i="1">
                        <a:solidFill>
                          <a:schemeClr val="bg2">
                            <a:lumMod val="10000"/>
                          </a:schemeClr>
                        </a:solidFill>
                        <a:latin typeface="Cambria Math" panose="02040503050406030204" pitchFamily="18" charset="0"/>
                        <a:ea typeface="Cambria Math" panose="02040503050406030204" pitchFamily="18" charset="0"/>
                      </a:rPr>
                      <m:t>≤</m:t>
                    </m:r>
                  </m:oMath>
                </a14:m>
                <a:r>
                  <a:rPr lang="en-GB" sz="2667" dirty="0">
                    <a:solidFill>
                      <a:schemeClr val="bg2">
                        <a:lumMod val="10000"/>
                      </a:schemeClr>
                    </a:solidFill>
                  </a:rPr>
                  <a:t> </a:t>
                </a:r>
                <a14:m>
                  <m:oMath xmlns:m="http://schemas.openxmlformats.org/officeDocument/2006/math">
                    <m:sSub>
                      <m:sSubPr>
                        <m:ctrlPr>
                          <a:rPr lang="en-GB" sz="2667" i="1">
                            <a:solidFill>
                              <a:schemeClr val="bg2">
                                <a:lumMod val="10000"/>
                              </a:schemeClr>
                            </a:solidFill>
                            <a:latin typeface="Cambria Math" panose="02040503050406030204" pitchFamily="18" charset="0"/>
                          </a:rPr>
                        </m:ctrlPr>
                      </m:sSubPr>
                      <m:e>
                        <m:r>
                          <a:rPr lang="en-GB" sz="2667" i="1">
                            <a:solidFill>
                              <a:schemeClr val="bg2">
                                <a:lumMod val="10000"/>
                              </a:schemeClr>
                            </a:solidFill>
                            <a:latin typeface="Cambria Math" panose="02040503050406030204" pitchFamily="18" charset="0"/>
                            <a:ea typeface="Cambria Math" panose="02040503050406030204" pitchFamily="18" charset="0"/>
                          </a:rPr>
                          <m:t>𝜇</m:t>
                        </m:r>
                      </m:e>
                      <m:sub>
                        <m:r>
                          <a:rPr lang="en-GB" sz="2667" i="1">
                            <a:solidFill>
                              <a:schemeClr val="bg2">
                                <a:lumMod val="10000"/>
                              </a:schemeClr>
                            </a:solidFill>
                            <a:latin typeface="Cambria Math" panose="02040503050406030204" pitchFamily="18" charset="0"/>
                            <a:ea typeface="Cambria Math" panose="02040503050406030204" pitchFamily="18" charset="0"/>
                          </a:rPr>
                          <m:t>𝐾</m:t>
                        </m:r>
                      </m:sub>
                    </m:sSub>
                  </m:oMath>
                </a14:m>
                <a:endParaRPr lang="en-GB" sz="2667" dirty="0">
                  <a:solidFill>
                    <a:schemeClr val="bg2">
                      <a:lumMod val="10000"/>
                    </a:schemeClr>
                  </a:solidFill>
                </a:endParaRPr>
              </a:p>
            </p:txBody>
          </p:sp>
        </mc:Choice>
        <mc:Fallback xmlns="">
          <p:sp>
            <p:nvSpPr>
              <p:cNvPr id="6" name="TextBox 5">
                <a:extLst>
                  <a:ext uri="{FF2B5EF4-FFF2-40B4-BE49-F238E27FC236}">
                    <a16:creationId xmlns:a16="http://schemas.microsoft.com/office/drawing/2014/main" id="{24E0B1FB-6E7F-CB4B-ED59-A867CA5DF19B}"/>
                  </a:ext>
                </a:extLst>
              </p:cNvPr>
              <p:cNvSpPr txBox="1">
                <a:spLocks noRot="1" noChangeAspect="1" noMove="1" noResize="1" noEditPoints="1" noAdjustHandles="1" noChangeArrowheads="1" noChangeShapeType="1" noTextEdit="1"/>
              </p:cNvSpPr>
              <p:nvPr/>
            </p:nvSpPr>
            <p:spPr>
              <a:xfrm>
                <a:off x="888842" y="5119695"/>
                <a:ext cx="4170694" cy="410433"/>
              </a:xfrm>
              <a:prstGeom prst="rect">
                <a:avLst/>
              </a:prstGeom>
              <a:blipFill>
                <a:blip r:embed="rId3"/>
                <a:stretch>
                  <a:fillRect t="-26866" b="-492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F781B9E-EF19-FBA7-C3EC-554842631450}"/>
                  </a:ext>
                </a:extLst>
              </p:cNvPr>
              <p:cNvSpPr/>
              <p:nvPr/>
            </p:nvSpPr>
            <p:spPr>
              <a:xfrm>
                <a:off x="7727205" y="3063476"/>
                <a:ext cx="3156184" cy="3155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GB" i="1">
                              <a:solidFill>
                                <a:schemeClr val="bg2">
                                  <a:lumMod val="10000"/>
                                </a:schemeClr>
                              </a:solidFill>
                              <a:latin typeface="Cambria Math" panose="02040503050406030204" pitchFamily="18" charset="0"/>
                            </a:rPr>
                          </m:ctrlPr>
                        </m:mPr>
                        <m:mr>
                          <m:e>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𝑔</m:t>
                                </m:r>
                              </m:e>
                              <m:sub>
                                <m:r>
                                  <a:rPr lang="en-GB">
                                    <a:solidFill>
                                      <a:schemeClr val="bg2">
                                        <a:lumMod val="10000"/>
                                      </a:schemeClr>
                                    </a:solidFill>
                                    <a:latin typeface="Cambria Math" panose="02040503050406030204" pitchFamily="18" charset="0"/>
                                  </a:rPr>
                                  <m:t>0</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0</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1</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2</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3</m:t>
                                </m:r>
                              </m:sub>
                            </m:sSub>
                          </m:e>
                        </m:mr>
                        <m:mr>
                          <m:e>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𝑔</m:t>
                                </m:r>
                              </m:e>
                              <m:sub>
                                <m:r>
                                  <a:rPr lang="en-GB">
                                    <a:solidFill>
                                      <a:schemeClr val="bg2">
                                        <a:lumMod val="10000"/>
                                      </a:schemeClr>
                                    </a:solidFill>
                                    <a:latin typeface="Cambria Math" panose="02040503050406030204" pitchFamily="18" charset="0"/>
                                  </a:rPr>
                                  <m:t>1</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0</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1</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2</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3</m:t>
                                </m:r>
                              </m:sub>
                            </m:sSub>
                          </m:e>
                        </m:mr>
                        <m:mr>
                          <m:e>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𝑔</m:t>
                                </m:r>
                              </m:e>
                              <m:sub>
                                <m:r>
                                  <a:rPr lang="en-GB">
                                    <a:solidFill>
                                      <a:schemeClr val="bg2">
                                        <a:lumMod val="10000"/>
                                      </a:schemeClr>
                                    </a:solidFill>
                                    <a:latin typeface="Cambria Math" panose="02040503050406030204" pitchFamily="18" charset="0"/>
                                  </a:rPr>
                                  <m:t>2</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0</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1</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2</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3</m:t>
                                </m:r>
                              </m:sub>
                            </m:sSub>
                          </m:e>
                        </m:mr>
                        <m:mr>
                          <m:e>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𝑔</m:t>
                                </m:r>
                              </m:e>
                              <m:sub>
                                <m:r>
                                  <a:rPr lang="en-GB">
                                    <a:solidFill>
                                      <a:schemeClr val="bg2">
                                        <a:lumMod val="10000"/>
                                      </a:schemeClr>
                                    </a:solidFill>
                                    <a:latin typeface="Cambria Math" panose="02040503050406030204" pitchFamily="18" charset="0"/>
                                  </a:rPr>
                                  <m:t>3</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0</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1</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2</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3</m:t>
                                </m:r>
                              </m:sub>
                            </m:sSub>
                          </m:e>
                        </m:mr>
                        <m:mr>
                          <m:e>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𝑔</m:t>
                                </m:r>
                              </m:e>
                              <m:sub>
                                <m:r>
                                  <a:rPr lang="en-GB">
                                    <a:solidFill>
                                      <a:schemeClr val="bg2">
                                        <a:lumMod val="10000"/>
                                      </a:schemeClr>
                                    </a:solidFill>
                                    <a:latin typeface="Cambria Math" panose="02040503050406030204" pitchFamily="18" charset="0"/>
                                  </a:rPr>
                                  <m:t>4</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0</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1</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2</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3</m:t>
                                </m:r>
                              </m:sub>
                            </m:sSub>
                          </m:e>
                        </m:mr>
                        <m:mr>
                          <m:e>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𝑔</m:t>
                                </m:r>
                              </m:e>
                              <m:sub>
                                <m:r>
                                  <a:rPr lang="en-GB">
                                    <a:solidFill>
                                      <a:schemeClr val="bg2">
                                        <a:lumMod val="10000"/>
                                      </a:schemeClr>
                                    </a:solidFill>
                                    <a:latin typeface="Cambria Math" panose="02040503050406030204" pitchFamily="18" charset="0"/>
                                  </a:rPr>
                                  <m:t>5</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0</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1</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2</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3</m:t>
                                </m:r>
                              </m:sub>
                            </m:sSub>
                          </m:e>
                        </m:mr>
                        <m:mr>
                          <m:e>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𝑔</m:t>
                                </m:r>
                              </m:e>
                              <m:sub>
                                <m:r>
                                  <a:rPr lang="en-GB">
                                    <a:solidFill>
                                      <a:schemeClr val="bg2">
                                        <a:lumMod val="10000"/>
                                      </a:schemeClr>
                                    </a:solidFill>
                                    <a:latin typeface="Cambria Math" panose="02040503050406030204" pitchFamily="18" charset="0"/>
                                  </a:rPr>
                                  <m:t>6</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0</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1</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2</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3</m:t>
                                </m:r>
                              </m:sub>
                            </m:sSub>
                          </m:e>
                        </m:mr>
                        <m:mr>
                          <m:e>
                            <m:eqArr>
                              <m:eqArrPr>
                                <m:ctrlPr>
                                  <a:rPr lang="en-GB" i="1">
                                    <a:solidFill>
                                      <a:schemeClr val="bg2">
                                        <a:lumMod val="10000"/>
                                      </a:schemeClr>
                                    </a:solidFill>
                                    <a:latin typeface="Cambria Math" panose="02040503050406030204" pitchFamily="18" charset="0"/>
                                  </a:rPr>
                                </m:ctrlPr>
                              </m:eqArrPr>
                              <m:e>
                                <m:r>
                                  <a:rPr lang="en-GB">
                                    <a:solidFill>
                                      <a:schemeClr val="bg2">
                                        <a:lumMod val="10000"/>
                                      </a:schemeClr>
                                    </a:solidFill>
                                    <a:latin typeface="Cambria Math" panose="02040503050406030204" pitchFamily="18" charset="0"/>
                                  </a:rPr>
                                  <m:t>&amp;</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𝑔</m:t>
                                    </m:r>
                                  </m:e>
                                  <m:sub>
                                    <m:r>
                                      <a:rPr lang="en-GB">
                                        <a:solidFill>
                                          <a:schemeClr val="bg2">
                                            <a:lumMod val="10000"/>
                                          </a:schemeClr>
                                        </a:solidFill>
                                        <a:latin typeface="Cambria Math" panose="02040503050406030204" pitchFamily="18" charset="0"/>
                                      </a:rPr>
                                      <m:t>7</m:t>
                                    </m:r>
                                  </m:sub>
                                </m:sSub>
                                <m:r>
                                  <a:rPr lang="en-GB">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0</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1</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2</m:t>
                                    </m:r>
                                  </m:sub>
                                </m:sSub>
                                <m:r>
                                  <a:rPr lang="en-GB">
                                    <a:solidFill>
                                      <a:schemeClr val="bg2">
                                        <a:lumMod val="10000"/>
                                      </a:schemeClr>
                                    </a:solidFill>
                                    <a:latin typeface="Cambria Math" panose="02040503050406030204" pitchFamily="18" charset="0"/>
                                  </a:rPr>
                                  <m:t>&lt;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𝜇</m:t>
                                    </m:r>
                                  </m:e>
                                  <m:sub>
                                    <m:r>
                                      <a:rPr lang="en-GB">
                                        <a:solidFill>
                                          <a:schemeClr val="bg2">
                                            <a:lumMod val="10000"/>
                                          </a:schemeClr>
                                        </a:solidFill>
                                        <a:latin typeface="Cambria Math" panose="02040503050406030204" pitchFamily="18" charset="0"/>
                                      </a:rPr>
                                      <m:t>3</m:t>
                                    </m:r>
                                  </m:sub>
                                </m:sSub>
                              </m:e>
                              <m:e>
                                <m:r>
                                  <a:rPr lang="en-GB">
                                    <a:solidFill>
                                      <a:schemeClr val="bg2">
                                        <a:lumMod val="10000"/>
                                      </a:schemeClr>
                                    </a:solidFill>
                                    <a:latin typeface="Cambria Math" panose="02040503050406030204" pitchFamily="18" charset="0"/>
                                  </a:rPr>
                                  <m:t>&amp;</m:t>
                                </m:r>
                              </m:e>
                            </m:eqArr>
                          </m:e>
                        </m:mr>
                      </m:m>
                    </m:oMath>
                  </m:oMathPara>
                </a14:m>
                <a:endParaRPr lang="en-GB" dirty="0">
                  <a:solidFill>
                    <a:schemeClr val="bg2">
                      <a:lumMod val="10000"/>
                    </a:schemeClr>
                  </a:solidFill>
                </a:endParaRPr>
              </a:p>
            </p:txBody>
          </p:sp>
        </mc:Choice>
        <mc:Fallback xmlns="">
          <p:sp>
            <p:nvSpPr>
              <p:cNvPr id="7" name="Rectangle 6">
                <a:extLst>
                  <a:ext uri="{FF2B5EF4-FFF2-40B4-BE49-F238E27FC236}">
                    <a16:creationId xmlns:a16="http://schemas.microsoft.com/office/drawing/2014/main" id="{DF781B9E-EF19-FBA7-C3EC-554842631450}"/>
                  </a:ext>
                </a:extLst>
              </p:cNvPr>
              <p:cNvSpPr>
                <a:spLocks noRot="1" noChangeAspect="1" noMove="1" noResize="1" noEditPoints="1" noAdjustHandles="1" noChangeArrowheads="1" noChangeShapeType="1" noTextEdit="1"/>
              </p:cNvSpPr>
              <p:nvPr/>
            </p:nvSpPr>
            <p:spPr>
              <a:xfrm>
                <a:off x="7727205" y="3063476"/>
                <a:ext cx="3156184" cy="3155929"/>
              </a:xfrm>
              <a:prstGeom prst="rect">
                <a:avLst/>
              </a:prstGeom>
              <a:blipFill>
                <a:blip r:embed="rId4"/>
                <a:stretch>
                  <a:fillRect/>
                </a:stretch>
              </a:blipFill>
            </p:spPr>
            <p:txBody>
              <a:bodyPr/>
              <a:lstStyle/>
              <a:p>
                <a:r>
                  <a:rPr lang="en-GB">
                    <a:noFill/>
                  </a:rPr>
                  <a:t> </a:t>
                </a:r>
              </a:p>
            </p:txBody>
          </p:sp>
        </mc:Fallback>
      </mc:AlternateContent>
      <p:sp>
        <p:nvSpPr>
          <p:cNvPr id="8" name="Arrow: Right 7">
            <a:extLst>
              <a:ext uri="{FF2B5EF4-FFF2-40B4-BE49-F238E27FC236}">
                <a16:creationId xmlns:a16="http://schemas.microsoft.com/office/drawing/2014/main" id="{7C0C4D0A-4AF7-5548-5017-76B5295E5559}"/>
              </a:ext>
            </a:extLst>
          </p:cNvPr>
          <p:cNvSpPr/>
          <p:nvPr/>
        </p:nvSpPr>
        <p:spPr>
          <a:xfrm>
            <a:off x="5679076" y="4289939"/>
            <a:ext cx="1162968" cy="287259"/>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a:solidFill>
                <a:schemeClr val="tx1"/>
              </a:solidFill>
            </a:endParaRPr>
          </a:p>
        </p:txBody>
      </p:sp>
      <p:sp>
        <p:nvSpPr>
          <p:cNvPr id="10" name="TextBox 9">
            <a:extLst>
              <a:ext uri="{FF2B5EF4-FFF2-40B4-BE49-F238E27FC236}">
                <a16:creationId xmlns:a16="http://schemas.microsoft.com/office/drawing/2014/main" id="{B10F4B0E-B6B9-B49C-D1B6-3F11F3D933E3}"/>
              </a:ext>
            </a:extLst>
          </p:cNvPr>
          <p:cNvSpPr txBox="1"/>
          <p:nvPr/>
        </p:nvSpPr>
        <p:spPr>
          <a:xfrm>
            <a:off x="8036156" y="2581446"/>
            <a:ext cx="3405352" cy="287323"/>
          </a:xfrm>
          <a:prstGeom prst="rect">
            <a:avLst/>
          </a:prstGeom>
        </p:spPr>
        <p:txBody>
          <a:bodyPr vert="horz" wrap="square" lIns="0" tIns="0" rIns="0" bIns="0" rtlCol="0">
            <a:spAutoFit/>
          </a:bodyPr>
          <a:lstStyle/>
          <a:p>
            <a:r>
              <a:rPr lang="en-GB" sz="1867" dirty="0">
                <a:solidFill>
                  <a:schemeClr val="bg2">
                    <a:lumMod val="10000"/>
                  </a:schemeClr>
                </a:solidFill>
              </a:rPr>
              <a:t>All possible models </a:t>
            </a:r>
          </a:p>
        </p:txBody>
      </p:sp>
    </p:spTree>
    <p:extLst>
      <p:ext uri="{BB962C8B-B14F-4D97-AF65-F5344CB8AC3E}">
        <p14:creationId xmlns:p14="http://schemas.microsoft.com/office/powerpoint/2010/main" val="4247922599"/>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DF7C8-3C42-9664-4CC4-3D7EF1188FBD}"/>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9227DA48-BB1E-8F93-73C1-4682CCAA80DA}"/>
              </a:ext>
            </a:extLst>
          </p:cNvPr>
          <p:cNvSpPr>
            <a:spLocks noGrp="1"/>
          </p:cNvSpPr>
          <p:nvPr>
            <p:ph type="title"/>
          </p:nvPr>
        </p:nvSpPr>
        <p:spPr>
          <a:xfrm>
            <a:off x="365125" y="242888"/>
            <a:ext cx="11460163" cy="430887"/>
          </a:xfrm>
        </p:spPr>
        <p:txBody>
          <a:bodyPr anchor="ctr">
            <a:normAutofit/>
          </a:bodyPr>
          <a:lstStyle/>
          <a:p>
            <a:r>
              <a:rPr lang="en-US" dirty="0"/>
              <a:t>Frequentist approach</a:t>
            </a:r>
            <a:endParaRPr lang="en-GB" dirty="0"/>
          </a:p>
        </p:txBody>
      </p:sp>
      <p:pic>
        <p:nvPicPr>
          <p:cNvPr id="2" name="Picture 1">
            <a:extLst>
              <a:ext uri="{FF2B5EF4-FFF2-40B4-BE49-F238E27FC236}">
                <a16:creationId xmlns:a16="http://schemas.microsoft.com/office/drawing/2014/main" id="{86E05F68-6884-DE5A-AA1A-7AC06544FA25}"/>
              </a:ext>
            </a:extLst>
          </p:cNvPr>
          <p:cNvPicPr>
            <a:picLocks noChangeAspect="1"/>
          </p:cNvPicPr>
          <p:nvPr/>
        </p:nvPicPr>
        <p:blipFill>
          <a:blip r:embed="rId2"/>
          <a:stretch>
            <a:fillRect/>
          </a:stretch>
        </p:blipFill>
        <p:spPr>
          <a:xfrm>
            <a:off x="647347" y="1233135"/>
            <a:ext cx="7632004" cy="4844593"/>
          </a:xfrm>
          <a:prstGeom prst="rect">
            <a:avLst/>
          </a:prstGeom>
          <a:noFill/>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F4DA560-23E0-821B-60A9-A3524350EB21}"/>
                  </a:ext>
                </a:extLst>
              </p:cNvPr>
              <p:cNvSpPr txBox="1"/>
              <p:nvPr/>
            </p:nvSpPr>
            <p:spPr>
              <a:xfrm>
                <a:off x="9113802" y="1883628"/>
                <a:ext cx="2163800" cy="861967"/>
              </a:xfrm>
              <a:prstGeom prst="rect">
                <a:avLst/>
              </a:prstGeom>
            </p:spPr>
            <p:txBody>
              <a:bodyPr vert="horz" wrap="square" lIns="0" tIns="0" rIns="0" bIns="0" rtlCol="0">
                <a:spAutoFit/>
              </a:bodyPr>
              <a:lstStyle/>
              <a:p>
                <a14:m>
                  <m:oMath xmlns:m="http://schemas.openxmlformats.org/officeDocument/2006/math">
                    <m:sSup>
                      <m:sSupPr>
                        <m:ctrlPr>
                          <a:rPr lang="en-GB" sz="1867" i="1">
                            <a:solidFill>
                              <a:schemeClr val="bg2">
                                <a:lumMod val="10000"/>
                              </a:schemeClr>
                            </a:solidFill>
                            <a:latin typeface="Cambria Math" panose="02040503050406030204" pitchFamily="18" charset="0"/>
                          </a:rPr>
                        </m:ctrlPr>
                      </m:sSupPr>
                      <m:e>
                        <m:r>
                          <a:rPr lang="en-GB" sz="1867" i="1">
                            <a:solidFill>
                              <a:schemeClr val="bg2">
                                <a:lumMod val="10000"/>
                              </a:schemeClr>
                            </a:solidFill>
                            <a:latin typeface="Cambria Math" panose="02040503050406030204" pitchFamily="18" charset="0"/>
                          </a:rPr>
                          <m:t>2</m:t>
                        </m:r>
                      </m:e>
                      <m:sup>
                        <m:r>
                          <a:rPr lang="en-GB" sz="1867" i="1">
                            <a:solidFill>
                              <a:schemeClr val="bg2">
                                <a:lumMod val="10000"/>
                              </a:schemeClr>
                            </a:solidFill>
                            <a:latin typeface="Cambria Math" panose="02040503050406030204" pitchFamily="18" charset="0"/>
                          </a:rPr>
                          <m:t>𝐾</m:t>
                        </m:r>
                        <m:r>
                          <a:rPr lang="en-GB" sz="1867" i="1">
                            <a:solidFill>
                              <a:schemeClr val="bg2">
                                <a:lumMod val="10000"/>
                              </a:schemeClr>
                            </a:solidFill>
                            <a:latin typeface="Cambria Math" panose="02040503050406030204" pitchFamily="18" charset="0"/>
                          </a:rPr>
                          <m:t>−1</m:t>
                        </m:r>
                      </m:sup>
                    </m:sSup>
                  </m:oMath>
                </a14:m>
                <a:r>
                  <a:rPr lang="en-GB" sz="1867" dirty="0">
                    <a:solidFill>
                      <a:schemeClr val="bg2">
                        <a:lumMod val="10000"/>
                      </a:schemeClr>
                    </a:solidFill>
                  </a:rPr>
                  <a:t> candidate models under order restriction.</a:t>
                </a:r>
              </a:p>
            </p:txBody>
          </p:sp>
        </mc:Choice>
        <mc:Fallback xmlns="">
          <p:sp>
            <p:nvSpPr>
              <p:cNvPr id="11" name="TextBox 10">
                <a:extLst>
                  <a:ext uri="{FF2B5EF4-FFF2-40B4-BE49-F238E27FC236}">
                    <a16:creationId xmlns:a16="http://schemas.microsoft.com/office/drawing/2014/main" id="{5F4DA560-23E0-821B-60A9-A3524350EB21}"/>
                  </a:ext>
                </a:extLst>
              </p:cNvPr>
              <p:cNvSpPr txBox="1">
                <a:spLocks noRot="1" noChangeAspect="1" noMove="1" noResize="1" noEditPoints="1" noAdjustHandles="1" noChangeArrowheads="1" noChangeShapeType="1" noTextEdit="1"/>
              </p:cNvSpPr>
              <p:nvPr/>
            </p:nvSpPr>
            <p:spPr>
              <a:xfrm>
                <a:off x="9113802" y="1883628"/>
                <a:ext cx="2163800" cy="861967"/>
              </a:xfrm>
              <a:prstGeom prst="rect">
                <a:avLst/>
              </a:prstGeom>
              <a:blipFill>
                <a:blip r:embed="rId3"/>
                <a:stretch>
                  <a:fillRect l="-6761" t="-9220" r="-3944" b="-16312"/>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D72B8006-D2F1-C5AD-2CDB-C7EF27953A20}"/>
              </a:ext>
            </a:extLst>
          </p:cNvPr>
          <p:cNvSpPr txBox="1"/>
          <p:nvPr/>
        </p:nvSpPr>
        <p:spPr>
          <a:xfrm>
            <a:off x="8953030" y="3796107"/>
            <a:ext cx="2700997" cy="1149289"/>
          </a:xfrm>
          <a:prstGeom prst="rect">
            <a:avLst/>
          </a:prstGeom>
        </p:spPr>
        <p:txBody>
          <a:bodyPr vert="horz" wrap="square" lIns="0" tIns="0" rIns="0" bIns="0" rtlCol="0">
            <a:spAutoFit/>
          </a:bodyPr>
          <a:lstStyle/>
          <a:p>
            <a:r>
              <a:rPr lang="en-GB" sz="1867" dirty="0">
                <a:solidFill>
                  <a:schemeClr val="bg2">
                    <a:lumMod val="10000"/>
                  </a:schemeClr>
                </a:solidFill>
              </a:rPr>
              <a:t>There are 8 possible models for K=4 assuming non-decreasing constraint</a:t>
            </a:r>
          </a:p>
        </p:txBody>
      </p:sp>
    </p:spTree>
    <p:extLst>
      <p:ext uri="{BB962C8B-B14F-4D97-AF65-F5344CB8AC3E}">
        <p14:creationId xmlns:p14="http://schemas.microsoft.com/office/powerpoint/2010/main" val="2493459331"/>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6B0D-DA1A-3BD4-A56D-CC109113B119}"/>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ABE14DC6-53FD-2B3E-1AA4-447125E6C018}"/>
              </a:ext>
            </a:extLst>
          </p:cNvPr>
          <p:cNvSpPr>
            <a:spLocks noGrp="1"/>
          </p:cNvSpPr>
          <p:nvPr>
            <p:ph type="title"/>
          </p:nvPr>
        </p:nvSpPr>
        <p:spPr>
          <a:xfrm>
            <a:off x="365125" y="242888"/>
            <a:ext cx="11460163" cy="430887"/>
          </a:xfrm>
        </p:spPr>
        <p:txBody>
          <a:bodyPr anchor="ctr">
            <a:normAutofit/>
          </a:bodyPr>
          <a:lstStyle/>
          <a:p>
            <a:r>
              <a:rPr lang="en-US" dirty="0"/>
              <a:t>Frequentist approach</a:t>
            </a:r>
            <a:endParaRPr lang="en-GB" dirty="0"/>
          </a:p>
        </p:txBody>
      </p:sp>
      <p:sp>
        <p:nvSpPr>
          <p:cNvPr id="3" name="Rectangle 2">
            <a:extLst>
              <a:ext uri="{FF2B5EF4-FFF2-40B4-BE49-F238E27FC236}">
                <a16:creationId xmlns:a16="http://schemas.microsoft.com/office/drawing/2014/main" id="{FB8E5D8E-F0FC-AB7D-7F6E-A6FD80B122F6}"/>
              </a:ext>
            </a:extLst>
          </p:cNvPr>
          <p:cNvSpPr/>
          <p:nvPr/>
        </p:nvSpPr>
        <p:spPr>
          <a:xfrm>
            <a:off x="365125" y="1287025"/>
            <a:ext cx="11059113" cy="820994"/>
          </a:xfrm>
          <a:prstGeom prst="rect">
            <a:avLst/>
          </a:prstGeom>
        </p:spPr>
        <p:txBody>
          <a:bodyPr wrap="square">
            <a:spAutoFit/>
          </a:bodyPr>
          <a:lstStyle/>
          <a:p>
            <a:pPr>
              <a:lnSpc>
                <a:spcPct val="125000"/>
              </a:lnSpc>
            </a:pPr>
            <a:r>
              <a:rPr lang="en-GB" sz="2000" dirty="0">
                <a:solidFill>
                  <a:schemeClr val="bg2">
                    <a:lumMod val="10000"/>
                  </a:schemeClr>
                </a:solidFill>
              </a:rPr>
              <a:t>Burnham and Anderson (2002) to fit each of the candidate model and calculate posterior probability of the model given data as: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E7B4036-18AB-9BE3-2A44-C2FE5B702B56}"/>
                  </a:ext>
                </a:extLst>
              </p:cNvPr>
              <p:cNvSpPr txBox="1"/>
              <p:nvPr/>
            </p:nvSpPr>
            <p:spPr>
              <a:xfrm>
                <a:off x="1233369" y="5014762"/>
                <a:ext cx="7680960" cy="293607"/>
              </a:xfrm>
              <a:prstGeom prst="rect">
                <a:avLst/>
              </a:prstGeom>
            </p:spPr>
            <p:txBody>
              <a:bodyPr vert="horz" wrap="square" lIns="0" tIns="0" rIns="0" bIns="0" rtlCol="0">
                <a:spAutoFit/>
              </a:bodyPr>
              <a:lstStyle/>
              <a:p>
                <a14:m>
                  <m:oMath xmlns:m="http://schemas.openxmlformats.org/officeDocument/2006/math">
                    <m:r>
                      <a:rPr lang="en-GB" sz="1867" i="1" dirty="0">
                        <a:solidFill>
                          <a:schemeClr val="bg2">
                            <a:lumMod val="10000"/>
                          </a:schemeClr>
                        </a:solidFill>
                        <a:latin typeface="Cambria Math" panose="02040503050406030204" pitchFamily="18" charset="0"/>
                      </a:rPr>
                      <m:t>𝑃</m:t>
                    </m:r>
                    <m:d>
                      <m:dPr>
                        <m:ctrlPr>
                          <a:rPr lang="en-GB" sz="1867" i="1" dirty="0">
                            <a:solidFill>
                              <a:schemeClr val="bg2">
                                <a:lumMod val="10000"/>
                              </a:schemeClr>
                            </a:solidFill>
                            <a:latin typeface="Cambria Math" panose="02040503050406030204" pitchFamily="18" charset="0"/>
                          </a:rPr>
                        </m:ctrlPr>
                      </m:dPr>
                      <m:e>
                        <m:r>
                          <a:rPr lang="en-GB" sz="1867" i="1" dirty="0" err="1">
                            <a:solidFill>
                              <a:schemeClr val="bg2">
                                <a:lumMod val="10000"/>
                              </a:schemeClr>
                            </a:solidFill>
                            <a:latin typeface="Cambria Math" panose="02040503050406030204" pitchFamily="18" charset="0"/>
                          </a:rPr>
                          <m:t>𝐷</m:t>
                        </m:r>
                        <m:r>
                          <a:rPr lang="en-GB" sz="1867" i="1" dirty="0">
                            <a:solidFill>
                              <a:schemeClr val="bg2">
                                <a:lumMod val="10000"/>
                              </a:schemeClr>
                            </a:solidFill>
                            <a:latin typeface="Cambria Math" panose="02040503050406030204" pitchFamily="18" charset="0"/>
                          </a:rPr>
                          <m:t>𝑎𝑡𝑎</m:t>
                        </m:r>
                      </m:e>
                      <m:e>
                        <m:sSub>
                          <m:sSubPr>
                            <m:ctrlPr>
                              <a:rPr lang="en-GB" sz="1867" i="1" dirty="0">
                                <a:solidFill>
                                  <a:schemeClr val="bg2">
                                    <a:lumMod val="10000"/>
                                  </a:schemeClr>
                                </a:solidFill>
                                <a:latin typeface="Cambria Math" panose="02040503050406030204" pitchFamily="18" charset="0"/>
                              </a:rPr>
                            </m:ctrlPr>
                          </m:sSubPr>
                          <m:e>
                            <m:r>
                              <a:rPr lang="en-GB" sz="1867" i="1" dirty="0">
                                <a:solidFill>
                                  <a:schemeClr val="bg2">
                                    <a:lumMod val="10000"/>
                                  </a:schemeClr>
                                </a:solidFill>
                                <a:latin typeface="Cambria Math" panose="02040503050406030204" pitchFamily="18" charset="0"/>
                              </a:rPr>
                              <m:t>𝑔</m:t>
                            </m:r>
                          </m:e>
                          <m:sub>
                            <m:r>
                              <a:rPr lang="en-GB" sz="1867" i="1" dirty="0">
                                <a:solidFill>
                                  <a:schemeClr val="bg2">
                                    <a:lumMod val="10000"/>
                                  </a:schemeClr>
                                </a:solidFill>
                                <a:latin typeface="Cambria Math" panose="02040503050406030204" pitchFamily="18" charset="0"/>
                              </a:rPr>
                              <m:t>𝑟</m:t>
                            </m:r>
                          </m:sub>
                        </m:sSub>
                      </m:e>
                    </m:d>
                    <m:r>
                      <a:rPr lang="en-GB" sz="1867" i="1" dirty="0">
                        <a:solidFill>
                          <a:schemeClr val="bg2">
                            <a:lumMod val="10000"/>
                          </a:schemeClr>
                        </a:solidFill>
                        <a:latin typeface="Cambria Math" panose="02040503050406030204" pitchFamily="18" charset="0"/>
                      </a:rPr>
                      <m:t>=</m:t>
                    </m:r>
                    <m:sSup>
                      <m:sSupPr>
                        <m:ctrlPr>
                          <a:rPr lang="en-GB" sz="1867" i="1" dirty="0">
                            <a:solidFill>
                              <a:schemeClr val="bg2">
                                <a:lumMod val="10000"/>
                              </a:schemeClr>
                            </a:solidFill>
                            <a:latin typeface="Cambria Math" panose="02040503050406030204" pitchFamily="18" charset="0"/>
                          </a:rPr>
                        </m:ctrlPr>
                      </m:sSupPr>
                      <m:e>
                        <m:r>
                          <a:rPr lang="en-GB" sz="1867" i="1" dirty="0">
                            <a:solidFill>
                              <a:schemeClr val="bg2">
                                <a:lumMod val="10000"/>
                              </a:schemeClr>
                            </a:solidFill>
                            <a:latin typeface="Cambria Math" panose="02040503050406030204" pitchFamily="18" charset="0"/>
                          </a:rPr>
                          <m:t>𝑒</m:t>
                        </m:r>
                      </m:e>
                      <m:sup>
                        <m:r>
                          <a:rPr lang="en-GB" sz="1867" i="1" dirty="0">
                            <a:solidFill>
                              <a:schemeClr val="bg2">
                                <a:lumMod val="10000"/>
                              </a:schemeClr>
                            </a:solidFill>
                            <a:latin typeface="Cambria Math" panose="02040503050406030204" pitchFamily="18" charset="0"/>
                          </a:rPr>
                          <m:t>−</m:t>
                        </m:r>
                        <m:r>
                          <a:rPr lang="en-GB" sz="1867" i="1" dirty="0">
                            <a:solidFill>
                              <a:schemeClr val="bg2">
                                <a:lumMod val="10000"/>
                              </a:schemeClr>
                            </a:solidFill>
                            <a:latin typeface="Cambria Math" panose="02040503050406030204" pitchFamily="18" charset="0"/>
                            <a:ea typeface="Cambria Math" panose="02040503050406030204" pitchFamily="18" charset="0"/>
                          </a:rPr>
                          <m:t>∆</m:t>
                        </m:r>
                        <m:sSub>
                          <m:sSubPr>
                            <m:ctrlPr>
                              <a:rPr lang="en-GB" sz="1867" i="1" dirty="0">
                                <a:solidFill>
                                  <a:schemeClr val="bg2">
                                    <a:lumMod val="10000"/>
                                  </a:schemeClr>
                                </a:solidFill>
                                <a:latin typeface="Cambria Math" panose="02040503050406030204" pitchFamily="18" charset="0"/>
                                <a:ea typeface="Cambria Math" panose="02040503050406030204" pitchFamily="18" charset="0"/>
                              </a:rPr>
                            </m:ctrlPr>
                          </m:sSubPr>
                          <m:e>
                            <m:r>
                              <a:rPr lang="en-GB" sz="1867" i="1" dirty="0">
                                <a:solidFill>
                                  <a:schemeClr val="bg2">
                                    <a:lumMod val="10000"/>
                                  </a:schemeClr>
                                </a:solidFill>
                                <a:latin typeface="Cambria Math" panose="02040503050406030204" pitchFamily="18" charset="0"/>
                                <a:ea typeface="Cambria Math" panose="02040503050406030204" pitchFamily="18" charset="0"/>
                              </a:rPr>
                              <m:t>𝐼𝐶</m:t>
                            </m:r>
                          </m:e>
                          <m:sub>
                            <m:r>
                              <a:rPr lang="en-GB" sz="1867" i="1" dirty="0">
                                <a:solidFill>
                                  <a:schemeClr val="bg2">
                                    <a:lumMod val="10000"/>
                                  </a:schemeClr>
                                </a:solidFill>
                                <a:latin typeface="Cambria Math" panose="02040503050406030204" pitchFamily="18" charset="0"/>
                                <a:ea typeface="Cambria Math" panose="02040503050406030204" pitchFamily="18" charset="0"/>
                              </a:rPr>
                              <m:t>𝑖</m:t>
                            </m:r>
                          </m:sub>
                        </m:sSub>
                      </m:sup>
                    </m:sSup>
                    <m:r>
                      <a:rPr lang="en-GB" sz="1867" i="1" dirty="0">
                        <a:solidFill>
                          <a:schemeClr val="bg2">
                            <a:lumMod val="10000"/>
                          </a:schemeClr>
                        </a:solidFill>
                        <a:latin typeface="Cambria Math" panose="02040503050406030204" pitchFamily="18" charset="0"/>
                      </a:rPr>
                      <m:t> </m:t>
                    </m:r>
                  </m:oMath>
                </a14:m>
                <a:r>
                  <a:rPr lang="en-GB" sz="1867" dirty="0">
                    <a:solidFill>
                      <a:schemeClr val="bg2">
                        <a:lumMod val="10000"/>
                      </a:schemeClr>
                    </a:solidFill>
                  </a:rPr>
                  <a:t> and </a:t>
                </a:r>
                <a14:m>
                  <m:oMath xmlns:m="http://schemas.openxmlformats.org/officeDocument/2006/math">
                    <m:r>
                      <a:rPr lang="en-GB" sz="1867" i="1" dirty="0">
                        <a:solidFill>
                          <a:schemeClr val="bg2">
                            <a:lumMod val="10000"/>
                          </a:schemeClr>
                        </a:solidFill>
                        <a:latin typeface="Cambria Math" panose="02040503050406030204" pitchFamily="18" charset="0"/>
                        <a:ea typeface="Cambria Math" panose="02040503050406030204" pitchFamily="18" charset="0"/>
                      </a:rPr>
                      <m:t>∆</m:t>
                    </m:r>
                    <m:sSub>
                      <m:sSubPr>
                        <m:ctrlPr>
                          <a:rPr lang="en-GB" sz="1867" i="1" dirty="0">
                            <a:solidFill>
                              <a:schemeClr val="bg2">
                                <a:lumMod val="10000"/>
                              </a:schemeClr>
                            </a:solidFill>
                            <a:latin typeface="Cambria Math" panose="02040503050406030204" pitchFamily="18" charset="0"/>
                            <a:ea typeface="Cambria Math" panose="02040503050406030204" pitchFamily="18" charset="0"/>
                          </a:rPr>
                        </m:ctrlPr>
                      </m:sSubPr>
                      <m:e>
                        <m:r>
                          <a:rPr lang="en-GB" sz="1867" i="1" dirty="0">
                            <a:solidFill>
                              <a:schemeClr val="bg2">
                                <a:lumMod val="10000"/>
                              </a:schemeClr>
                            </a:solidFill>
                            <a:latin typeface="Cambria Math" panose="02040503050406030204" pitchFamily="18" charset="0"/>
                            <a:ea typeface="Cambria Math" panose="02040503050406030204" pitchFamily="18" charset="0"/>
                          </a:rPr>
                          <m:t>𝐼𝐶</m:t>
                        </m:r>
                      </m:e>
                      <m:sub>
                        <m:r>
                          <a:rPr lang="en-GB" sz="1867" i="1" dirty="0">
                            <a:solidFill>
                              <a:schemeClr val="bg2">
                                <a:lumMod val="10000"/>
                              </a:schemeClr>
                            </a:solidFill>
                            <a:latin typeface="Cambria Math" panose="02040503050406030204" pitchFamily="18" charset="0"/>
                            <a:ea typeface="Cambria Math" panose="02040503050406030204" pitchFamily="18" charset="0"/>
                          </a:rPr>
                          <m:t>𝑖</m:t>
                        </m:r>
                      </m:sub>
                    </m:sSub>
                    <m:r>
                      <a:rPr lang="en-GB" sz="1867" i="1" dirty="0">
                        <a:solidFill>
                          <a:schemeClr val="bg2">
                            <a:lumMod val="10000"/>
                          </a:schemeClr>
                        </a:solidFill>
                        <a:latin typeface="Cambria Math" panose="02040503050406030204" pitchFamily="18" charset="0"/>
                        <a:ea typeface="Cambria Math" panose="02040503050406030204" pitchFamily="18" charset="0"/>
                      </a:rPr>
                      <m:t>=</m:t>
                    </m:r>
                    <m:sSub>
                      <m:sSubPr>
                        <m:ctrlPr>
                          <a:rPr lang="en-GB" sz="1867" i="1" dirty="0">
                            <a:solidFill>
                              <a:schemeClr val="bg2">
                                <a:lumMod val="10000"/>
                              </a:schemeClr>
                            </a:solidFill>
                            <a:latin typeface="Cambria Math" panose="02040503050406030204" pitchFamily="18" charset="0"/>
                            <a:ea typeface="Cambria Math" panose="02040503050406030204" pitchFamily="18" charset="0"/>
                          </a:rPr>
                        </m:ctrlPr>
                      </m:sSubPr>
                      <m:e>
                        <m:r>
                          <a:rPr lang="en-GB" sz="1867" i="1" dirty="0">
                            <a:solidFill>
                              <a:schemeClr val="bg2">
                                <a:lumMod val="10000"/>
                              </a:schemeClr>
                            </a:solidFill>
                            <a:latin typeface="Cambria Math" panose="02040503050406030204" pitchFamily="18" charset="0"/>
                            <a:ea typeface="Cambria Math" panose="02040503050406030204" pitchFamily="18" charset="0"/>
                          </a:rPr>
                          <m:t>𝐼𝐶</m:t>
                        </m:r>
                      </m:e>
                      <m:sub>
                        <m:r>
                          <a:rPr lang="en-GB" sz="1867" i="1" dirty="0">
                            <a:solidFill>
                              <a:schemeClr val="bg2">
                                <a:lumMod val="10000"/>
                              </a:schemeClr>
                            </a:solidFill>
                            <a:latin typeface="Cambria Math" panose="02040503050406030204" pitchFamily="18" charset="0"/>
                            <a:ea typeface="Cambria Math" panose="02040503050406030204" pitchFamily="18" charset="0"/>
                          </a:rPr>
                          <m:t>𝑖</m:t>
                        </m:r>
                      </m:sub>
                    </m:sSub>
                    <m:r>
                      <a:rPr lang="en-GB" sz="1867" i="1" dirty="0">
                        <a:solidFill>
                          <a:schemeClr val="bg2">
                            <a:lumMod val="10000"/>
                          </a:schemeClr>
                        </a:solidFill>
                        <a:latin typeface="Cambria Math" panose="02040503050406030204" pitchFamily="18" charset="0"/>
                        <a:ea typeface="Cambria Math" panose="02040503050406030204" pitchFamily="18" charset="0"/>
                      </a:rPr>
                      <m:t>−</m:t>
                    </m:r>
                    <m:r>
                      <m:rPr>
                        <m:sty m:val="p"/>
                      </m:rPr>
                      <a:rPr lang="en-GB" sz="1867" dirty="0">
                        <a:solidFill>
                          <a:schemeClr val="bg2">
                            <a:lumMod val="10000"/>
                          </a:schemeClr>
                        </a:solidFill>
                        <a:latin typeface="Cambria Math" panose="02040503050406030204" pitchFamily="18" charset="0"/>
                        <a:ea typeface="Cambria Math" panose="02040503050406030204" pitchFamily="18" charset="0"/>
                      </a:rPr>
                      <m:t>min</m:t>
                    </m:r>
                    <m:r>
                      <a:rPr lang="en-GB" sz="1867" i="1" dirty="0">
                        <a:solidFill>
                          <a:schemeClr val="bg2">
                            <a:lumMod val="10000"/>
                          </a:schemeClr>
                        </a:solidFill>
                        <a:latin typeface="Cambria Math" panose="02040503050406030204" pitchFamily="18" charset="0"/>
                        <a:ea typeface="Cambria Math" panose="02040503050406030204" pitchFamily="18" charset="0"/>
                      </a:rPr>
                      <m:t>⁡(</m:t>
                    </m:r>
                    <m:sSub>
                      <m:sSubPr>
                        <m:ctrlPr>
                          <a:rPr lang="en-GB" sz="1867" i="1" dirty="0">
                            <a:solidFill>
                              <a:schemeClr val="bg2">
                                <a:lumMod val="10000"/>
                              </a:schemeClr>
                            </a:solidFill>
                            <a:latin typeface="Cambria Math" panose="02040503050406030204" pitchFamily="18" charset="0"/>
                            <a:ea typeface="Cambria Math" panose="02040503050406030204" pitchFamily="18" charset="0"/>
                          </a:rPr>
                        </m:ctrlPr>
                      </m:sSubPr>
                      <m:e>
                        <m:r>
                          <a:rPr lang="en-GB" sz="1867" i="1" dirty="0">
                            <a:solidFill>
                              <a:schemeClr val="bg2">
                                <a:lumMod val="10000"/>
                              </a:schemeClr>
                            </a:solidFill>
                            <a:latin typeface="Cambria Math" panose="02040503050406030204" pitchFamily="18" charset="0"/>
                            <a:ea typeface="Cambria Math" panose="02040503050406030204" pitchFamily="18" charset="0"/>
                          </a:rPr>
                          <m:t>𝐼𝐶</m:t>
                        </m:r>
                      </m:e>
                      <m:sub>
                        <m:r>
                          <a:rPr lang="en-GB" sz="1867" i="1" dirty="0">
                            <a:solidFill>
                              <a:schemeClr val="bg2">
                                <a:lumMod val="10000"/>
                              </a:schemeClr>
                            </a:solidFill>
                            <a:latin typeface="Cambria Math" panose="02040503050406030204" pitchFamily="18" charset="0"/>
                            <a:ea typeface="Cambria Math" panose="02040503050406030204" pitchFamily="18" charset="0"/>
                          </a:rPr>
                          <m:t>1</m:t>
                        </m:r>
                      </m:sub>
                    </m:sSub>
                    <m:r>
                      <a:rPr lang="en-GB" sz="1867" i="1" dirty="0">
                        <a:solidFill>
                          <a:schemeClr val="bg2">
                            <a:lumMod val="10000"/>
                          </a:schemeClr>
                        </a:solidFill>
                        <a:latin typeface="Cambria Math" panose="02040503050406030204" pitchFamily="18" charset="0"/>
                        <a:ea typeface="Cambria Math" panose="02040503050406030204" pitchFamily="18" charset="0"/>
                      </a:rPr>
                      <m:t>,…,</m:t>
                    </m:r>
                    <m:sSub>
                      <m:sSubPr>
                        <m:ctrlPr>
                          <a:rPr lang="en-GB" sz="1867" i="1" dirty="0">
                            <a:solidFill>
                              <a:schemeClr val="bg2">
                                <a:lumMod val="10000"/>
                              </a:schemeClr>
                            </a:solidFill>
                            <a:latin typeface="Cambria Math" panose="02040503050406030204" pitchFamily="18" charset="0"/>
                            <a:ea typeface="Cambria Math" panose="02040503050406030204" pitchFamily="18" charset="0"/>
                          </a:rPr>
                        </m:ctrlPr>
                      </m:sSubPr>
                      <m:e>
                        <m:r>
                          <a:rPr lang="en-GB" sz="1867" i="1" dirty="0">
                            <a:solidFill>
                              <a:schemeClr val="bg2">
                                <a:lumMod val="10000"/>
                              </a:schemeClr>
                            </a:solidFill>
                            <a:latin typeface="Cambria Math" panose="02040503050406030204" pitchFamily="18" charset="0"/>
                            <a:ea typeface="Cambria Math" panose="02040503050406030204" pitchFamily="18" charset="0"/>
                          </a:rPr>
                          <m:t>𝐼𝐶</m:t>
                        </m:r>
                      </m:e>
                      <m:sub>
                        <m:r>
                          <a:rPr lang="en-GB" sz="1867" i="1" dirty="0">
                            <a:solidFill>
                              <a:schemeClr val="bg2">
                                <a:lumMod val="10000"/>
                              </a:schemeClr>
                            </a:solidFill>
                            <a:latin typeface="Cambria Math" panose="02040503050406030204" pitchFamily="18" charset="0"/>
                            <a:ea typeface="Cambria Math" panose="02040503050406030204" pitchFamily="18" charset="0"/>
                          </a:rPr>
                          <m:t>𝐾</m:t>
                        </m:r>
                        <m:r>
                          <a:rPr lang="en-GB" sz="1867" i="1" dirty="0">
                            <a:solidFill>
                              <a:schemeClr val="bg2">
                                <a:lumMod val="10000"/>
                              </a:schemeClr>
                            </a:solidFill>
                            <a:latin typeface="Cambria Math" panose="02040503050406030204" pitchFamily="18" charset="0"/>
                            <a:ea typeface="Cambria Math" panose="02040503050406030204" pitchFamily="18" charset="0"/>
                          </a:rPr>
                          <m:t>−1</m:t>
                        </m:r>
                      </m:sub>
                    </m:sSub>
                    <m:r>
                      <a:rPr lang="en-GB" sz="1867" i="1" dirty="0">
                        <a:solidFill>
                          <a:schemeClr val="bg2">
                            <a:lumMod val="10000"/>
                          </a:schemeClr>
                        </a:solidFill>
                        <a:latin typeface="Cambria Math" panose="02040503050406030204" pitchFamily="18" charset="0"/>
                        <a:ea typeface="Cambria Math" panose="02040503050406030204" pitchFamily="18" charset="0"/>
                      </a:rPr>
                      <m:t>)</m:t>
                    </m:r>
                  </m:oMath>
                </a14:m>
                <a:endParaRPr lang="en-GB" sz="1867" dirty="0">
                  <a:solidFill>
                    <a:schemeClr val="bg2">
                      <a:lumMod val="10000"/>
                    </a:schemeClr>
                  </a:solidFill>
                </a:endParaRPr>
              </a:p>
            </p:txBody>
          </p:sp>
        </mc:Choice>
        <mc:Fallback xmlns="">
          <p:sp>
            <p:nvSpPr>
              <p:cNvPr id="4" name="TextBox 3">
                <a:extLst>
                  <a:ext uri="{FF2B5EF4-FFF2-40B4-BE49-F238E27FC236}">
                    <a16:creationId xmlns:a16="http://schemas.microsoft.com/office/drawing/2014/main" id="{0E7B4036-18AB-9BE3-2A44-C2FE5B702B56}"/>
                  </a:ext>
                </a:extLst>
              </p:cNvPr>
              <p:cNvSpPr txBox="1">
                <a:spLocks noRot="1" noChangeAspect="1" noMove="1" noResize="1" noEditPoints="1" noAdjustHandles="1" noChangeArrowheads="1" noChangeShapeType="1" noTextEdit="1"/>
              </p:cNvSpPr>
              <p:nvPr/>
            </p:nvSpPr>
            <p:spPr>
              <a:xfrm>
                <a:off x="1233369" y="5014762"/>
                <a:ext cx="7680960" cy="293607"/>
              </a:xfrm>
              <a:prstGeom prst="rect">
                <a:avLst/>
              </a:prstGeom>
              <a:blipFill>
                <a:blip r:embed="rId2"/>
                <a:stretch>
                  <a:fillRect l="-1032" t="-27083" b="-47917"/>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1AAB401C-F602-1CF2-5D10-F58896E5A6BF}"/>
              </a:ext>
            </a:extLst>
          </p:cNvPr>
          <p:cNvSpPr txBox="1"/>
          <p:nvPr/>
        </p:nvSpPr>
        <p:spPr>
          <a:xfrm>
            <a:off x="852957" y="4161895"/>
            <a:ext cx="1328160" cy="287323"/>
          </a:xfrm>
          <a:prstGeom prst="rect">
            <a:avLst/>
          </a:prstGeom>
        </p:spPr>
        <p:txBody>
          <a:bodyPr vert="horz" wrap="square" lIns="0" tIns="0" rIns="0" bIns="0" rtlCol="0">
            <a:spAutoFit/>
          </a:bodyPr>
          <a:lstStyle/>
          <a:p>
            <a:r>
              <a:rPr lang="en-GB" sz="1867" dirty="0">
                <a:solidFill>
                  <a:schemeClr val="bg2">
                    <a:lumMod val="10000"/>
                  </a:schemeClr>
                </a:solidFill>
              </a:rPr>
              <a:t>Where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EEBEB73-595B-1752-2EF5-02962A58F738}"/>
                  </a:ext>
                </a:extLst>
              </p:cNvPr>
              <p:cNvSpPr txBox="1"/>
              <p:nvPr/>
            </p:nvSpPr>
            <p:spPr>
              <a:xfrm>
                <a:off x="700942" y="2802995"/>
                <a:ext cx="5739621" cy="626005"/>
              </a:xfrm>
              <a:prstGeom prst="rect">
                <a:avLst/>
              </a:prstGeom>
            </p:spPr>
            <p:txBody>
              <a:bodyPr vert="horz"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867" i="1">
                          <a:solidFill>
                            <a:schemeClr val="bg2">
                              <a:lumMod val="10000"/>
                            </a:schemeClr>
                          </a:solidFill>
                          <a:latin typeface="Cambria Math" panose="02040503050406030204" pitchFamily="18" charset="0"/>
                        </a:rPr>
                        <m:t>𝑃</m:t>
                      </m:r>
                      <m:d>
                        <m:dPr>
                          <m:ctrlPr>
                            <a:rPr lang="en-GB" sz="1867" i="1">
                              <a:solidFill>
                                <a:schemeClr val="bg2">
                                  <a:lumMod val="10000"/>
                                </a:schemeClr>
                              </a:solidFill>
                              <a:latin typeface="Cambria Math" panose="02040503050406030204" pitchFamily="18" charset="0"/>
                            </a:rPr>
                          </m:ctrlPr>
                        </m:dPr>
                        <m:e>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rPr>
                                <m:t>𝑔</m:t>
                              </m:r>
                            </m:e>
                            <m:sub>
                              <m:r>
                                <a:rPr lang="en-GB" sz="1867" i="1">
                                  <a:solidFill>
                                    <a:schemeClr val="bg2">
                                      <a:lumMod val="10000"/>
                                    </a:schemeClr>
                                  </a:solidFill>
                                  <a:latin typeface="Cambria Math" panose="02040503050406030204" pitchFamily="18" charset="0"/>
                                </a:rPr>
                                <m:t>𝑖</m:t>
                              </m:r>
                            </m:sub>
                          </m:sSub>
                        </m:e>
                        <m:e>
                          <m:r>
                            <a:rPr lang="en-GB" sz="1867" i="1">
                              <a:solidFill>
                                <a:schemeClr val="bg2">
                                  <a:lumMod val="10000"/>
                                </a:schemeClr>
                              </a:solidFill>
                              <a:latin typeface="Cambria Math" panose="02040503050406030204" pitchFamily="18" charset="0"/>
                            </a:rPr>
                            <m:t>𝐷𝑎𝑡𝑎</m:t>
                          </m:r>
                        </m:e>
                      </m:d>
                      <m:r>
                        <a:rPr lang="en-GB" sz="1867" i="1">
                          <a:solidFill>
                            <a:schemeClr val="bg2">
                              <a:lumMod val="10000"/>
                            </a:schemeClr>
                          </a:solidFill>
                          <a:latin typeface="Cambria Math" panose="02040503050406030204" pitchFamily="18" charset="0"/>
                        </a:rPr>
                        <m:t>=</m:t>
                      </m:r>
                      <m:f>
                        <m:fPr>
                          <m:ctrlPr>
                            <a:rPr lang="en-GB" sz="1867" i="1">
                              <a:solidFill>
                                <a:schemeClr val="bg2">
                                  <a:lumMod val="10000"/>
                                </a:schemeClr>
                              </a:solidFill>
                              <a:latin typeface="Cambria Math" panose="02040503050406030204" pitchFamily="18" charset="0"/>
                            </a:rPr>
                          </m:ctrlPr>
                        </m:fPr>
                        <m:num>
                          <m:r>
                            <a:rPr lang="en-GB" sz="1867" i="1">
                              <a:solidFill>
                                <a:schemeClr val="bg2">
                                  <a:lumMod val="10000"/>
                                </a:schemeClr>
                              </a:solidFill>
                              <a:latin typeface="Cambria Math" panose="02040503050406030204" pitchFamily="18" charset="0"/>
                            </a:rPr>
                            <m:t>𝑃</m:t>
                          </m:r>
                          <m:d>
                            <m:dPr>
                              <m:ctrlPr>
                                <a:rPr lang="en-GB" sz="1867" i="1">
                                  <a:solidFill>
                                    <a:schemeClr val="bg2">
                                      <a:lumMod val="10000"/>
                                    </a:schemeClr>
                                  </a:solidFill>
                                  <a:latin typeface="Cambria Math" panose="02040503050406030204" pitchFamily="18" charset="0"/>
                                </a:rPr>
                              </m:ctrlPr>
                            </m:dPr>
                            <m:e>
                              <m:r>
                                <a:rPr lang="en-GB" sz="1867" i="1">
                                  <a:solidFill>
                                    <a:schemeClr val="bg2">
                                      <a:lumMod val="10000"/>
                                    </a:schemeClr>
                                  </a:solidFill>
                                  <a:latin typeface="Cambria Math" panose="02040503050406030204" pitchFamily="18" charset="0"/>
                                </a:rPr>
                                <m:t>𝐷𝑎𝑡𝑎</m:t>
                              </m:r>
                            </m:e>
                            <m:e>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rPr>
                                    <m:t>𝑔</m:t>
                                  </m:r>
                                </m:e>
                                <m:sub>
                                  <m:r>
                                    <a:rPr lang="en-GB" sz="1867" i="1">
                                      <a:solidFill>
                                        <a:schemeClr val="bg2">
                                          <a:lumMod val="10000"/>
                                        </a:schemeClr>
                                      </a:solidFill>
                                      <a:latin typeface="Cambria Math" panose="02040503050406030204" pitchFamily="18" charset="0"/>
                                    </a:rPr>
                                    <m:t>𝑖</m:t>
                                  </m:r>
                                </m:sub>
                              </m:sSub>
                            </m:e>
                          </m:d>
                          <m:r>
                            <a:rPr lang="en-GB" sz="1867" i="1">
                              <a:solidFill>
                                <a:schemeClr val="bg2">
                                  <a:lumMod val="10000"/>
                                </a:schemeClr>
                              </a:solidFill>
                              <a:latin typeface="Cambria Math" panose="02040503050406030204" pitchFamily="18" charset="0"/>
                            </a:rPr>
                            <m:t>𝑃</m:t>
                          </m:r>
                          <m:r>
                            <a:rPr lang="en-GB" sz="1867" i="1">
                              <a:solidFill>
                                <a:schemeClr val="bg2">
                                  <a:lumMod val="10000"/>
                                </a:schemeClr>
                              </a:solidFill>
                              <a:latin typeface="Cambria Math" panose="02040503050406030204" pitchFamily="18" charset="0"/>
                            </a:rPr>
                            <m:t>(</m:t>
                          </m:r>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rPr>
                                <m:t>𝑔</m:t>
                              </m:r>
                            </m:e>
                            <m:sub>
                              <m:r>
                                <a:rPr lang="en-GB" sz="1867" i="1">
                                  <a:solidFill>
                                    <a:schemeClr val="bg2">
                                      <a:lumMod val="10000"/>
                                    </a:schemeClr>
                                  </a:solidFill>
                                  <a:latin typeface="Cambria Math" panose="02040503050406030204" pitchFamily="18" charset="0"/>
                                </a:rPr>
                                <m:t>𝑖</m:t>
                              </m:r>
                            </m:sub>
                          </m:sSub>
                          <m:r>
                            <a:rPr lang="en-GB" sz="1867" i="1">
                              <a:solidFill>
                                <a:schemeClr val="bg2">
                                  <a:lumMod val="10000"/>
                                </a:schemeClr>
                              </a:solidFill>
                              <a:latin typeface="Cambria Math" panose="02040503050406030204" pitchFamily="18" charset="0"/>
                            </a:rPr>
                            <m:t>)</m:t>
                          </m:r>
                        </m:num>
                        <m:den>
                          <m:nary>
                            <m:naryPr>
                              <m:chr m:val="∑"/>
                              <m:ctrlPr>
                                <a:rPr lang="en-GB" sz="1867" i="1">
                                  <a:solidFill>
                                    <a:schemeClr val="bg2">
                                      <a:lumMod val="10000"/>
                                    </a:schemeClr>
                                  </a:solidFill>
                                  <a:latin typeface="Cambria Math" panose="02040503050406030204" pitchFamily="18" charset="0"/>
                                </a:rPr>
                              </m:ctrlPr>
                            </m:naryPr>
                            <m:sub>
                              <m:r>
                                <m:rPr>
                                  <m:brk m:alnAt="23"/>
                                </m:rPr>
                                <a:rPr lang="en-GB" sz="1867" i="1">
                                  <a:solidFill>
                                    <a:schemeClr val="bg2">
                                      <a:lumMod val="10000"/>
                                    </a:schemeClr>
                                  </a:solidFill>
                                  <a:latin typeface="Cambria Math" panose="02040503050406030204" pitchFamily="18" charset="0"/>
                                </a:rPr>
                                <m:t>𝑟</m:t>
                              </m:r>
                              <m:r>
                                <a:rPr lang="en-GB" sz="1867" i="1">
                                  <a:solidFill>
                                    <a:schemeClr val="bg2">
                                      <a:lumMod val="10000"/>
                                    </a:schemeClr>
                                  </a:solidFill>
                                  <a:latin typeface="Cambria Math" panose="02040503050406030204" pitchFamily="18" charset="0"/>
                                </a:rPr>
                                <m:t>=1</m:t>
                              </m:r>
                            </m:sub>
                            <m:sup>
                              <m:r>
                                <a:rPr lang="en-GB" sz="1867" i="1">
                                  <a:solidFill>
                                    <a:schemeClr val="bg2">
                                      <a:lumMod val="10000"/>
                                    </a:schemeClr>
                                  </a:solidFill>
                                  <a:latin typeface="Cambria Math" panose="02040503050406030204" pitchFamily="18" charset="0"/>
                                </a:rPr>
                                <m:t>𝑅</m:t>
                              </m:r>
                            </m:sup>
                            <m:e>
                              <m:r>
                                <a:rPr lang="en-GB" sz="1867" i="1">
                                  <a:solidFill>
                                    <a:schemeClr val="bg2">
                                      <a:lumMod val="10000"/>
                                    </a:schemeClr>
                                  </a:solidFill>
                                  <a:latin typeface="Cambria Math" panose="02040503050406030204" pitchFamily="18" charset="0"/>
                                </a:rPr>
                                <m:t>𝑃</m:t>
                              </m:r>
                              <m:d>
                                <m:dPr>
                                  <m:ctrlPr>
                                    <a:rPr lang="en-GB" sz="1867" i="1">
                                      <a:solidFill>
                                        <a:schemeClr val="bg2">
                                          <a:lumMod val="10000"/>
                                        </a:schemeClr>
                                      </a:solidFill>
                                      <a:latin typeface="Cambria Math" panose="02040503050406030204" pitchFamily="18" charset="0"/>
                                    </a:rPr>
                                  </m:ctrlPr>
                                </m:dPr>
                                <m:e>
                                  <m:r>
                                    <a:rPr lang="en-GB" sz="1867" i="1">
                                      <a:solidFill>
                                        <a:schemeClr val="bg2">
                                          <a:lumMod val="10000"/>
                                        </a:schemeClr>
                                      </a:solidFill>
                                      <a:latin typeface="Cambria Math" panose="02040503050406030204" pitchFamily="18" charset="0"/>
                                    </a:rPr>
                                    <m:t>𝐷𝑎𝑡𝑎</m:t>
                                  </m:r>
                                </m:e>
                                <m:e>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rPr>
                                        <m:t>𝑔</m:t>
                                      </m:r>
                                    </m:e>
                                    <m:sub>
                                      <m:r>
                                        <a:rPr lang="en-GB" sz="1867" i="1">
                                          <a:solidFill>
                                            <a:schemeClr val="bg2">
                                              <a:lumMod val="10000"/>
                                            </a:schemeClr>
                                          </a:solidFill>
                                          <a:latin typeface="Cambria Math" panose="02040503050406030204" pitchFamily="18" charset="0"/>
                                        </a:rPr>
                                        <m:t>𝑟</m:t>
                                      </m:r>
                                    </m:sub>
                                  </m:sSub>
                                </m:e>
                              </m:d>
                              <m:r>
                                <a:rPr lang="en-GB" sz="1867" i="1">
                                  <a:solidFill>
                                    <a:schemeClr val="bg2">
                                      <a:lumMod val="10000"/>
                                    </a:schemeClr>
                                  </a:solidFill>
                                  <a:latin typeface="Cambria Math" panose="02040503050406030204" pitchFamily="18" charset="0"/>
                                </a:rPr>
                                <m:t>𝑃</m:t>
                              </m:r>
                              <m:r>
                                <a:rPr lang="en-GB" sz="1867" i="1">
                                  <a:solidFill>
                                    <a:schemeClr val="bg2">
                                      <a:lumMod val="10000"/>
                                    </a:schemeClr>
                                  </a:solidFill>
                                  <a:latin typeface="Cambria Math" panose="02040503050406030204" pitchFamily="18" charset="0"/>
                                </a:rPr>
                                <m:t>(</m:t>
                              </m:r>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rPr>
                                    <m:t>𝑔</m:t>
                                  </m:r>
                                </m:e>
                                <m:sub>
                                  <m:r>
                                    <a:rPr lang="en-GB" sz="1867" i="1">
                                      <a:solidFill>
                                        <a:schemeClr val="bg2">
                                          <a:lumMod val="10000"/>
                                        </a:schemeClr>
                                      </a:solidFill>
                                      <a:latin typeface="Cambria Math" panose="02040503050406030204" pitchFamily="18" charset="0"/>
                                    </a:rPr>
                                    <m:t>𝑟</m:t>
                                  </m:r>
                                </m:sub>
                              </m:sSub>
                              <m:r>
                                <a:rPr lang="en-GB" sz="1867" i="1">
                                  <a:solidFill>
                                    <a:schemeClr val="bg2">
                                      <a:lumMod val="10000"/>
                                    </a:schemeClr>
                                  </a:solidFill>
                                  <a:latin typeface="Cambria Math" panose="02040503050406030204" pitchFamily="18" charset="0"/>
                                </a:rPr>
                                <m:t>)</m:t>
                              </m:r>
                            </m:e>
                          </m:nary>
                        </m:den>
                      </m:f>
                      <m:r>
                        <m:rPr>
                          <m:nor/>
                        </m:rPr>
                        <a:rPr lang="en-GB" sz="1867">
                          <a:solidFill>
                            <a:schemeClr val="bg2">
                              <a:lumMod val="10000"/>
                            </a:schemeClr>
                          </a:solidFill>
                          <a:latin typeface="Cambria Math" panose="02040503050406030204" pitchFamily="18" charset="0"/>
                        </a:rPr>
                        <m:t>      </m:t>
                      </m:r>
                      <m:r>
                        <a:rPr lang="en-GB" sz="1867" i="1">
                          <a:solidFill>
                            <a:schemeClr val="bg2">
                              <a:lumMod val="10000"/>
                            </a:schemeClr>
                          </a:solidFill>
                          <a:latin typeface="Cambria Math" panose="02040503050406030204" pitchFamily="18" charset="0"/>
                        </a:rPr>
                        <m:t>𝑖</m:t>
                      </m:r>
                      <m:r>
                        <a:rPr lang="en-GB" sz="1867" i="1" dirty="0">
                          <a:solidFill>
                            <a:schemeClr val="bg2">
                              <a:lumMod val="10000"/>
                            </a:schemeClr>
                          </a:solidFill>
                          <a:latin typeface="Cambria Math" panose="02040503050406030204" pitchFamily="18" charset="0"/>
                        </a:rPr>
                        <m:t>=0,…,</m:t>
                      </m:r>
                      <m:r>
                        <a:rPr lang="en-GB" sz="1867" i="1" dirty="0">
                          <a:solidFill>
                            <a:schemeClr val="bg2">
                              <a:lumMod val="10000"/>
                            </a:schemeClr>
                          </a:solidFill>
                          <a:latin typeface="Cambria Math" panose="02040503050406030204" pitchFamily="18" charset="0"/>
                        </a:rPr>
                        <m:t>𝐾</m:t>
                      </m:r>
                      <m:r>
                        <a:rPr lang="en-GB" sz="1867" i="1" dirty="0">
                          <a:solidFill>
                            <a:schemeClr val="bg2">
                              <a:lumMod val="10000"/>
                            </a:schemeClr>
                          </a:solidFill>
                          <a:latin typeface="Cambria Math" panose="02040503050406030204" pitchFamily="18" charset="0"/>
                        </a:rPr>
                        <m:t>−1</m:t>
                      </m:r>
                    </m:oMath>
                  </m:oMathPara>
                </a14:m>
                <a:endParaRPr lang="en-GB" sz="1867" dirty="0">
                  <a:solidFill>
                    <a:schemeClr val="bg2">
                      <a:lumMod val="10000"/>
                    </a:schemeClr>
                  </a:solidFill>
                </a:endParaRPr>
              </a:p>
            </p:txBody>
          </p:sp>
        </mc:Choice>
        <mc:Fallback xmlns="">
          <p:sp>
            <p:nvSpPr>
              <p:cNvPr id="6" name="TextBox 5">
                <a:extLst>
                  <a:ext uri="{FF2B5EF4-FFF2-40B4-BE49-F238E27FC236}">
                    <a16:creationId xmlns:a16="http://schemas.microsoft.com/office/drawing/2014/main" id="{AEEBEB73-595B-1752-2EF5-02962A58F738}"/>
                  </a:ext>
                </a:extLst>
              </p:cNvPr>
              <p:cNvSpPr txBox="1">
                <a:spLocks noRot="1" noChangeAspect="1" noMove="1" noResize="1" noEditPoints="1" noAdjustHandles="1" noChangeArrowheads="1" noChangeShapeType="1" noTextEdit="1"/>
              </p:cNvSpPr>
              <p:nvPr/>
            </p:nvSpPr>
            <p:spPr>
              <a:xfrm>
                <a:off x="700942" y="2802995"/>
                <a:ext cx="5739621" cy="626005"/>
              </a:xfrm>
              <a:prstGeom prst="rect">
                <a:avLst/>
              </a:prstGeom>
              <a:blipFill>
                <a:blip r:embed="rId3"/>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A8A055BB-2B6F-FD3B-C75E-7B44B36BD4EC}"/>
              </a:ext>
            </a:extLst>
          </p:cNvPr>
          <p:cNvSpPr txBox="1"/>
          <p:nvPr/>
        </p:nvSpPr>
        <p:spPr>
          <a:xfrm>
            <a:off x="7629232" y="2522119"/>
            <a:ext cx="4009095" cy="2267544"/>
          </a:xfrm>
          <a:prstGeom prst="rect">
            <a:avLst/>
          </a:prstGeom>
          <a:ln w="19050">
            <a:solidFill>
              <a:srgbClr val="C00000"/>
            </a:solidFill>
          </a:ln>
        </p:spPr>
        <p:txBody>
          <a:bodyPr vert="horz" wrap="square" lIns="0" tIns="0" rIns="0" bIns="0" rtlCol="0">
            <a:spAutoFit/>
          </a:bodyPr>
          <a:lstStyle/>
          <a:p>
            <a:pPr marL="342900" indent="-342900">
              <a:lnSpc>
                <a:spcPct val="125000"/>
              </a:lnSpc>
              <a:buClr>
                <a:schemeClr val="tx2"/>
              </a:buClr>
              <a:buFont typeface="Wingdings" panose="05000000000000000000" pitchFamily="2" charset="2"/>
              <a:buChar char="Ø"/>
            </a:pPr>
            <a:r>
              <a:rPr lang="en-GB" sz="2000" dirty="0">
                <a:solidFill>
                  <a:schemeClr val="bg2">
                    <a:lumMod val="10000"/>
                  </a:schemeClr>
                </a:solidFill>
              </a:rPr>
              <a:t>Information criteria (IC)</a:t>
            </a:r>
          </a:p>
          <a:p>
            <a:pPr marL="380990" indent="-380990">
              <a:lnSpc>
                <a:spcPct val="125000"/>
              </a:lnSpc>
              <a:buClr>
                <a:schemeClr val="tx2"/>
              </a:buClr>
              <a:buFont typeface="Wingdings" panose="05000000000000000000" pitchFamily="2" charset="2"/>
              <a:buChar char="Ø"/>
            </a:pPr>
            <a:r>
              <a:rPr lang="en-GB" sz="2000" dirty="0">
                <a:solidFill>
                  <a:schemeClr val="bg2">
                    <a:lumMod val="10000"/>
                  </a:schemeClr>
                </a:solidFill>
              </a:rPr>
              <a:t>AIC: Akaike information criterion</a:t>
            </a:r>
          </a:p>
          <a:p>
            <a:pPr marL="380990" indent="-380990">
              <a:lnSpc>
                <a:spcPct val="125000"/>
              </a:lnSpc>
              <a:buClr>
                <a:schemeClr val="tx2"/>
              </a:buClr>
              <a:buFont typeface="Wingdings" panose="05000000000000000000" pitchFamily="2" charset="2"/>
              <a:buChar char="Ø"/>
            </a:pPr>
            <a:r>
              <a:rPr lang="en-GB" sz="2000" dirty="0">
                <a:solidFill>
                  <a:schemeClr val="bg2">
                    <a:lumMod val="10000"/>
                  </a:schemeClr>
                </a:solidFill>
              </a:rPr>
              <a:t>BIC: Bayesian information      criterion</a:t>
            </a:r>
          </a:p>
          <a:p>
            <a:pPr marL="380990" indent="-380990">
              <a:lnSpc>
                <a:spcPct val="125000"/>
              </a:lnSpc>
              <a:buClr>
                <a:schemeClr val="tx2"/>
              </a:buClr>
              <a:buFont typeface="Wingdings" panose="05000000000000000000" pitchFamily="2" charset="2"/>
              <a:buChar char="Ø"/>
            </a:pPr>
            <a:r>
              <a:rPr lang="en-GB" sz="2000" b="1" dirty="0">
                <a:solidFill>
                  <a:schemeClr val="bg2">
                    <a:lumMod val="10000"/>
                  </a:schemeClr>
                </a:solidFill>
              </a:rPr>
              <a:t>ORIC: Order restricted information criteria</a:t>
            </a:r>
          </a:p>
        </p:txBody>
      </p:sp>
    </p:spTree>
    <p:extLst>
      <p:ext uri="{BB962C8B-B14F-4D97-AF65-F5344CB8AC3E}">
        <p14:creationId xmlns:p14="http://schemas.microsoft.com/office/powerpoint/2010/main" val="345211539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D8115-B1F7-73FA-373A-1313827A3B5B}"/>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80A53770-9478-4EF4-B049-D53EFF059420}"/>
              </a:ext>
            </a:extLst>
          </p:cNvPr>
          <p:cNvSpPr>
            <a:spLocks noGrp="1"/>
          </p:cNvSpPr>
          <p:nvPr>
            <p:ph type="title"/>
          </p:nvPr>
        </p:nvSpPr>
        <p:spPr>
          <a:xfrm>
            <a:off x="365125" y="242888"/>
            <a:ext cx="11460163" cy="430887"/>
          </a:xfrm>
        </p:spPr>
        <p:txBody>
          <a:bodyPr anchor="ctr">
            <a:normAutofit/>
          </a:bodyPr>
          <a:lstStyle/>
          <a:p>
            <a:r>
              <a:rPr lang="en-US" dirty="0"/>
              <a:t>Bayesian approach</a:t>
            </a:r>
            <a:endParaRPr lang="en-GB" dirty="0"/>
          </a:p>
        </p:txBody>
      </p:sp>
      <p:sp>
        <p:nvSpPr>
          <p:cNvPr id="2" name="TextBox 1">
            <a:extLst>
              <a:ext uri="{FF2B5EF4-FFF2-40B4-BE49-F238E27FC236}">
                <a16:creationId xmlns:a16="http://schemas.microsoft.com/office/drawing/2014/main" id="{95B1F99E-F3A5-905A-EB4E-48A7198678D7}"/>
              </a:ext>
            </a:extLst>
          </p:cNvPr>
          <p:cNvSpPr txBox="1"/>
          <p:nvPr/>
        </p:nvSpPr>
        <p:spPr>
          <a:xfrm>
            <a:off x="365125" y="1636292"/>
            <a:ext cx="11155119" cy="2267544"/>
          </a:xfrm>
          <a:prstGeom prst="rect">
            <a:avLst/>
          </a:prstGeom>
        </p:spPr>
        <p:txBody>
          <a:bodyPr vert="horz" wrap="square" lIns="0" tIns="0" rIns="0" bIns="0" rtlCol="0">
            <a:spAutoFit/>
          </a:bodyPr>
          <a:lstStyle/>
          <a:p>
            <a:pPr algn="just">
              <a:lnSpc>
                <a:spcPct val="125000"/>
              </a:lnSpc>
            </a:pPr>
            <a:r>
              <a:rPr lang="en-GB" sz="2000" dirty="0">
                <a:solidFill>
                  <a:schemeClr val="bg2">
                    <a:lumMod val="10000"/>
                  </a:schemeClr>
                </a:solidFill>
              </a:rPr>
              <a:t>Our main motivation for considering Bayesian approach is to estimate posterior probability for each model under order restriction and to provide framework to simultaneously establish dose-response relationship, dose-response profile and estimate the minimum effective dose</a:t>
            </a:r>
          </a:p>
          <a:p>
            <a:pPr algn="just">
              <a:lnSpc>
                <a:spcPct val="125000"/>
              </a:lnSpc>
            </a:pPr>
            <a:endParaRPr lang="en-GB" sz="2000" dirty="0">
              <a:solidFill>
                <a:schemeClr val="bg2">
                  <a:lumMod val="10000"/>
                </a:schemeClr>
              </a:solidFill>
            </a:endParaRPr>
          </a:p>
          <a:p>
            <a:pPr algn="just">
              <a:lnSpc>
                <a:spcPct val="125000"/>
              </a:lnSpc>
            </a:pPr>
            <a:r>
              <a:rPr lang="en-GB" sz="2000" dirty="0">
                <a:solidFill>
                  <a:schemeClr val="bg2">
                    <a:lumMod val="10000"/>
                  </a:schemeClr>
                </a:solidFill>
              </a:rPr>
              <a:t>However, there is no direct way to draw posterior samples from order restricted space without strict inequality constraint between parameters. </a:t>
            </a:r>
          </a:p>
        </p:txBody>
      </p:sp>
    </p:spTree>
    <p:extLst>
      <p:ext uri="{BB962C8B-B14F-4D97-AF65-F5344CB8AC3E}">
        <p14:creationId xmlns:p14="http://schemas.microsoft.com/office/powerpoint/2010/main" val="116003740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813F3-DD06-1824-6785-0802BEE29F5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E1D8F3-6393-2F5C-32C2-4C6D285EB6C0}"/>
              </a:ext>
            </a:extLst>
          </p:cNvPr>
          <p:cNvSpPr>
            <a:spLocks noGrp="1"/>
          </p:cNvSpPr>
          <p:nvPr>
            <p:ph type="sldNum" sz="quarter" idx="21"/>
          </p:nvPr>
        </p:nvSpPr>
        <p:spPr/>
        <p:txBody>
          <a:bodyPr/>
          <a:lstStyle/>
          <a:p>
            <a:fld id="{9F9F533D-B52E-4A2F-BF72-0ADD2D94BD75}" type="slidenum">
              <a:rPr lang="en-GB" smtClean="0"/>
              <a:pPr/>
              <a:t>11</a:t>
            </a:fld>
            <a:endParaRPr lang="en-GB"/>
          </a:p>
        </p:txBody>
      </p:sp>
      <p:sp>
        <p:nvSpPr>
          <p:cNvPr id="6" name="Title 5">
            <a:extLst>
              <a:ext uri="{FF2B5EF4-FFF2-40B4-BE49-F238E27FC236}">
                <a16:creationId xmlns:a16="http://schemas.microsoft.com/office/drawing/2014/main" id="{D9F01715-73D4-BF01-8EF2-CB56C2859AF8}"/>
              </a:ext>
            </a:extLst>
          </p:cNvPr>
          <p:cNvSpPr>
            <a:spLocks noGrp="1"/>
          </p:cNvSpPr>
          <p:nvPr>
            <p:ph type="title"/>
          </p:nvPr>
        </p:nvSpPr>
        <p:spPr/>
        <p:txBody>
          <a:bodyPr/>
          <a:lstStyle/>
          <a:p>
            <a:r>
              <a:rPr lang="en-US" dirty="0"/>
              <a:t>3+3 Design</a:t>
            </a:r>
            <a:endParaRPr lang="fr-BE" dirty="0"/>
          </a:p>
        </p:txBody>
      </p:sp>
      <p:pic>
        <p:nvPicPr>
          <p:cNvPr id="2" name="Picture 1" descr="A cartoon cat holding a sign&#10;&#10;AI-generated content may be incorrect.">
            <a:extLst>
              <a:ext uri="{FF2B5EF4-FFF2-40B4-BE49-F238E27FC236}">
                <a16:creationId xmlns:a16="http://schemas.microsoft.com/office/drawing/2014/main" id="{B68C036A-4CA3-3ABE-21A3-011996561E0C}"/>
              </a:ext>
            </a:extLst>
          </p:cNvPr>
          <p:cNvPicPr>
            <a:picLocks noChangeAspect="1"/>
          </p:cNvPicPr>
          <p:nvPr/>
        </p:nvPicPr>
        <p:blipFill>
          <a:blip r:embed="rId2"/>
          <a:stretch>
            <a:fillRect/>
          </a:stretch>
        </p:blipFill>
        <p:spPr>
          <a:xfrm>
            <a:off x="9819193" y="673775"/>
            <a:ext cx="1290810" cy="1299991"/>
          </a:xfrm>
          <a:prstGeom prst="rect">
            <a:avLst/>
          </a:prstGeom>
        </p:spPr>
      </p:pic>
      <p:sp>
        <p:nvSpPr>
          <p:cNvPr id="10" name="TextBox 9">
            <a:extLst>
              <a:ext uri="{FF2B5EF4-FFF2-40B4-BE49-F238E27FC236}">
                <a16:creationId xmlns:a16="http://schemas.microsoft.com/office/drawing/2014/main" id="{68A109B7-1DEB-A673-0298-BA7CDE2E955A}"/>
              </a:ext>
            </a:extLst>
          </p:cNvPr>
          <p:cNvSpPr txBox="1"/>
          <p:nvPr/>
        </p:nvSpPr>
        <p:spPr>
          <a:xfrm>
            <a:off x="365124" y="824595"/>
            <a:ext cx="9454067" cy="820994"/>
          </a:xfrm>
          <a:prstGeom prst="rect">
            <a:avLst/>
          </a:prstGeom>
          <a:noFill/>
        </p:spPr>
        <p:txBody>
          <a:bodyPr wrap="square">
            <a:spAutoFit/>
          </a:bodyPr>
          <a:lstStyle/>
          <a:p>
            <a:pPr marL="371475">
              <a:lnSpc>
                <a:spcPct val="125000"/>
              </a:lnSpc>
              <a:spcBef>
                <a:spcPts val="600"/>
              </a:spcBef>
              <a:spcAft>
                <a:spcPts val="600"/>
              </a:spcAft>
            </a:pPr>
            <a:r>
              <a:rPr lang="en-US" sz="2000" dirty="0"/>
              <a:t>A 3+3 design is a deterministic rule-based design. It is known to be a rigid and inefficient, with least statistically desirable operating characteristics</a:t>
            </a:r>
          </a:p>
        </p:txBody>
      </p:sp>
      <p:grpSp>
        <p:nvGrpSpPr>
          <p:cNvPr id="48" name="Group 47">
            <a:extLst>
              <a:ext uri="{FF2B5EF4-FFF2-40B4-BE49-F238E27FC236}">
                <a16:creationId xmlns:a16="http://schemas.microsoft.com/office/drawing/2014/main" id="{407712E4-6B19-B2E2-8CE8-70D33EE364A2}"/>
              </a:ext>
            </a:extLst>
          </p:cNvPr>
          <p:cNvGrpSpPr/>
          <p:nvPr/>
        </p:nvGrpSpPr>
        <p:grpSpPr>
          <a:xfrm>
            <a:off x="2189161" y="1893074"/>
            <a:ext cx="7031039" cy="4796651"/>
            <a:chOff x="4313236" y="1721556"/>
            <a:chExt cx="7031039" cy="4796651"/>
          </a:xfrm>
        </p:grpSpPr>
        <p:sp>
          <p:nvSpPr>
            <p:cNvPr id="13" name="Rectangle 12">
              <a:extLst>
                <a:ext uri="{FF2B5EF4-FFF2-40B4-BE49-F238E27FC236}">
                  <a16:creationId xmlns:a16="http://schemas.microsoft.com/office/drawing/2014/main" id="{46886CBB-B29C-F4DD-C12E-2F4F33AE2F32}"/>
                </a:ext>
              </a:extLst>
            </p:cNvPr>
            <p:cNvSpPr/>
            <p:nvPr/>
          </p:nvSpPr>
          <p:spPr bwMode="auto">
            <a:xfrm>
              <a:off x="6543675" y="1721556"/>
              <a:ext cx="1849439" cy="616831"/>
            </a:xfrm>
            <a:prstGeom prst="rect">
              <a:avLst/>
            </a:prstGeom>
            <a:solidFill>
              <a:schemeClr val="bg1">
                <a:lumMod val="95000"/>
              </a:schemeClr>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1600" kern="0" dirty="0">
                  <a:solidFill>
                    <a:schemeClr val="tx1"/>
                  </a:solidFill>
                </a:rPr>
                <a:t>Enter 3 patients at lowest dose level</a:t>
              </a:r>
              <a:endParaRPr lang="en-GB" sz="1600" kern="0" dirty="0" err="1">
                <a:solidFill>
                  <a:schemeClr val="tx1"/>
                </a:solidFill>
              </a:endParaRPr>
            </a:p>
          </p:txBody>
        </p:sp>
        <p:sp>
          <p:nvSpPr>
            <p:cNvPr id="14" name="Rectangle 13">
              <a:extLst>
                <a:ext uri="{FF2B5EF4-FFF2-40B4-BE49-F238E27FC236}">
                  <a16:creationId xmlns:a16="http://schemas.microsoft.com/office/drawing/2014/main" id="{B28E11B1-DD21-11DA-A4AA-7F0CC3E040E9}"/>
                </a:ext>
              </a:extLst>
            </p:cNvPr>
            <p:cNvSpPr/>
            <p:nvPr/>
          </p:nvSpPr>
          <p:spPr bwMode="auto">
            <a:xfrm>
              <a:off x="4313236" y="3849616"/>
              <a:ext cx="1849439" cy="616831"/>
            </a:xfrm>
            <a:prstGeom prst="rect">
              <a:avLst/>
            </a:prstGeom>
            <a:solidFill>
              <a:schemeClr val="bg1">
                <a:lumMod val="95000"/>
              </a:schemeClr>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1600" kern="0" dirty="0">
                  <a:solidFill>
                    <a:schemeClr val="tx1"/>
                  </a:solidFill>
                </a:rPr>
                <a:t>Escalate to next dose level</a:t>
              </a:r>
              <a:endParaRPr lang="en-GB" sz="1600" kern="0" dirty="0" err="1">
                <a:solidFill>
                  <a:schemeClr val="tx1"/>
                </a:solidFill>
              </a:endParaRPr>
            </a:p>
          </p:txBody>
        </p:sp>
        <p:sp>
          <p:nvSpPr>
            <p:cNvPr id="15" name="Rectangle 14">
              <a:extLst>
                <a:ext uri="{FF2B5EF4-FFF2-40B4-BE49-F238E27FC236}">
                  <a16:creationId xmlns:a16="http://schemas.microsoft.com/office/drawing/2014/main" id="{A62DA692-3A64-AA75-FEF7-49625B9238B8}"/>
                </a:ext>
              </a:extLst>
            </p:cNvPr>
            <p:cNvSpPr/>
            <p:nvPr/>
          </p:nvSpPr>
          <p:spPr bwMode="auto">
            <a:xfrm>
              <a:off x="6542086" y="3849616"/>
              <a:ext cx="1849439" cy="616831"/>
            </a:xfrm>
            <a:prstGeom prst="rect">
              <a:avLst/>
            </a:prstGeom>
            <a:solidFill>
              <a:schemeClr val="bg1">
                <a:lumMod val="95000"/>
              </a:schemeClr>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1600" kern="0" dirty="0">
                  <a:solidFill>
                    <a:schemeClr val="tx1"/>
                  </a:solidFill>
                </a:rPr>
                <a:t>Enter 3 more at same dose level</a:t>
              </a:r>
              <a:endParaRPr lang="en-GB" sz="1600" kern="0" dirty="0" err="1">
                <a:solidFill>
                  <a:schemeClr val="tx1"/>
                </a:solidFill>
              </a:endParaRPr>
            </a:p>
          </p:txBody>
        </p:sp>
        <p:sp>
          <p:nvSpPr>
            <p:cNvPr id="16" name="Rectangle 15">
              <a:extLst>
                <a:ext uri="{FF2B5EF4-FFF2-40B4-BE49-F238E27FC236}">
                  <a16:creationId xmlns:a16="http://schemas.microsoft.com/office/drawing/2014/main" id="{DFAC7CD2-8B26-B9B8-018E-789C7DBB0CED}"/>
                </a:ext>
              </a:extLst>
            </p:cNvPr>
            <p:cNvSpPr/>
            <p:nvPr/>
          </p:nvSpPr>
          <p:spPr bwMode="auto">
            <a:xfrm>
              <a:off x="8770937" y="3849615"/>
              <a:ext cx="2573338" cy="616831"/>
            </a:xfrm>
            <a:prstGeom prst="rect">
              <a:avLst/>
            </a:prstGeom>
            <a:solidFill>
              <a:schemeClr val="bg1">
                <a:lumMod val="95000"/>
              </a:schemeClr>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1600" kern="0" dirty="0">
                  <a:solidFill>
                    <a:schemeClr val="tx1"/>
                  </a:solidFill>
                </a:rPr>
                <a:t>Stop</a:t>
              </a:r>
            </a:p>
            <a:p>
              <a:pPr algn="l" eaLnBrk="0" fontAlgn="auto" hangingPunct="0">
                <a:spcBef>
                  <a:spcPts val="300"/>
                </a:spcBef>
                <a:spcAft>
                  <a:spcPts val="300"/>
                </a:spcAft>
                <a:buClr>
                  <a:schemeClr val="tx2"/>
                </a:buClr>
                <a:buSzPct val="110000"/>
              </a:pPr>
              <a:r>
                <a:rPr lang="en-US" sz="1600" kern="0" dirty="0">
                  <a:solidFill>
                    <a:schemeClr val="tx1"/>
                  </a:solidFill>
                </a:rPr>
                <a:t>MTD=Previous dose level</a:t>
              </a:r>
              <a:endParaRPr lang="en-GB" sz="1600" kern="0" dirty="0" err="1">
                <a:solidFill>
                  <a:schemeClr val="tx1"/>
                </a:solidFill>
              </a:endParaRPr>
            </a:p>
          </p:txBody>
        </p:sp>
        <p:sp>
          <p:nvSpPr>
            <p:cNvPr id="17" name="Rectangle 16">
              <a:extLst>
                <a:ext uri="{FF2B5EF4-FFF2-40B4-BE49-F238E27FC236}">
                  <a16:creationId xmlns:a16="http://schemas.microsoft.com/office/drawing/2014/main" id="{0DC9B035-6172-56D6-7EB1-A093A37F6A1F}"/>
                </a:ext>
              </a:extLst>
            </p:cNvPr>
            <p:cNvSpPr/>
            <p:nvPr/>
          </p:nvSpPr>
          <p:spPr bwMode="auto">
            <a:xfrm>
              <a:off x="7257255" y="5901376"/>
              <a:ext cx="1849439" cy="616831"/>
            </a:xfrm>
            <a:prstGeom prst="rect">
              <a:avLst/>
            </a:prstGeom>
            <a:solidFill>
              <a:schemeClr val="bg1">
                <a:lumMod val="95000"/>
              </a:schemeClr>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1600" kern="0" dirty="0">
                  <a:solidFill>
                    <a:schemeClr val="tx1"/>
                  </a:solidFill>
                </a:rPr>
                <a:t>Enter 3 patients at lowest dose level</a:t>
              </a:r>
              <a:endParaRPr lang="en-GB" sz="1600" kern="0" dirty="0" err="1">
                <a:solidFill>
                  <a:schemeClr val="tx1"/>
                </a:solidFill>
              </a:endParaRPr>
            </a:p>
          </p:txBody>
        </p:sp>
        <p:sp>
          <p:nvSpPr>
            <p:cNvPr id="18" name="Rectangle 17">
              <a:extLst>
                <a:ext uri="{FF2B5EF4-FFF2-40B4-BE49-F238E27FC236}">
                  <a16:creationId xmlns:a16="http://schemas.microsoft.com/office/drawing/2014/main" id="{C268338C-F21A-A87E-4FC9-91E0257E3E1A}"/>
                </a:ext>
              </a:extLst>
            </p:cNvPr>
            <p:cNvSpPr/>
            <p:nvPr/>
          </p:nvSpPr>
          <p:spPr bwMode="auto">
            <a:xfrm>
              <a:off x="4776786" y="3008384"/>
              <a:ext cx="923925" cy="304800"/>
            </a:xfrm>
            <a:prstGeom prst="rect">
              <a:avLst/>
            </a:prstGeom>
            <a:solidFill>
              <a:schemeClr val="bg1">
                <a:lumMod val="95000"/>
              </a:schemeClr>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0 DLT</a:t>
              </a:r>
              <a:endParaRPr lang="en-GB" sz="1600" kern="0" dirty="0" err="1">
                <a:solidFill>
                  <a:schemeClr val="tx1"/>
                </a:solidFill>
              </a:endParaRPr>
            </a:p>
          </p:txBody>
        </p:sp>
        <p:sp>
          <p:nvSpPr>
            <p:cNvPr id="19" name="Rectangle 18">
              <a:extLst>
                <a:ext uri="{FF2B5EF4-FFF2-40B4-BE49-F238E27FC236}">
                  <a16:creationId xmlns:a16="http://schemas.microsoft.com/office/drawing/2014/main" id="{AAAD90A7-F7AA-C87C-13BC-5F2C24E65415}"/>
                </a:ext>
              </a:extLst>
            </p:cNvPr>
            <p:cNvSpPr/>
            <p:nvPr/>
          </p:nvSpPr>
          <p:spPr bwMode="auto">
            <a:xfrm>
              <a:off x="7004842" y="3008384"/>
              <a:ext cx="923925" cy="304800"/>
            </a:xfrm>
            <a:prstGeom prst="rect">
              <a:avLst/>
            </a:prstGeom>
            <a:solidFill>
              <a:schemeClr val="bg1">
                <a:lumMod val="95000"/>
              </a:schemeClr>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1 DLT</a:t>
              </a:r>
              <a:endParaRPr lang="en-GB" sz="1600" kern="0" dirty="0" err="1">
                <a:solidFill>
                  <a:schemeClr val="tx1"/>
                </a:solidFill>
              </a:endParaRPr>
            </a:p>
          </p:txBody>
        </p:sp>
        <p:sp>
          <p:nvSpPr>
            <p:cNvPr id="20" name="Rectangle 19">
              <a:extLst>
                <a:ext uri="{FF2B5EF4-FFF2-40B4-BE49-F238E27FC236}">
                  <a16:creationId xmlns:a16="http://schemas.microsoft.com/office/drawing/2014/main" id="{1CA32584-E0AB-C550-5628-5530F8210938}"/>
                </a:ext>
              </a:extLst>
            </p:cNvPr>
            <p:cNvSpPr/>
            <p:nvPr/>
          </p:nvSpPr>
          <p:spPr bwMode="auto">
            <a:xfrm>
              <a:off x="9651377" y="3008384"/>
              <a:ext cx="923925" cy="304800"/>
            </a:xfrm>
            <a:prstGeom prst="rect">
              <a:avLst/>
            </a:prstGeom>
            <a:solidFill>
              <a:schemeClr val="bg1">
                <a:lumMod val="95000"/>
              </a:schemeClr>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2-3 DLT</a:t>
              </a:r>
              <a:endParaRPr lang="en-GB" sz="1600" kern="0" dirty="0" err="1">
                <a:solidFill>
                  <a:schemeClr val="tx1"/>
                </a:solidFill>
              </a:endParaRPr>
            </a:p>
          </p:txBody>
        </p:sp>
        <p:sp>
          <p:nvSpPr>
            <p:cNvPr id="21" name="Rectangle 20">
              <a:extLst>
                <a:ext uri="{FF2B5EF4-FFF2-40B4-BE49-F238E27FC236}">
                  <a16:creationId xmlns:a16="http://schemas.microsoft.com/office/drawing/2014/main" id="{C00722C2-3A73-12E3-E6B9-F851EB6A4E89}"/>
                </a:ext>
              </a:extLst>
            </p:cNvPr>
            <p:cNvSpPr/>
            <p:nvPr/>
          </p:nvSpPr>
          <p:spPr bwMode="auto">
            <a:xfrm>
              <a:off x="5895975" y="5116247"/>
              <a:ext cx="1200150" cy="304800"/>
            </a:xfrm>
            <a:prstGeom prst="rect">
              <a:avLst/>
            </a:prstGeom>
            <a:solidFill>
              <a:schemeClr val="bg1">
                <a:lumMod val="95000"/>
              </a:schemeClr>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1 of 6 DLT</a:t>
              </a:r>
              <a:endParaRPr lang="en-GB" sz="1600" kern="0" dirty="0" err="1">
                <a:solidFill>
                  <a:schemeClr val="tx1"/>
                </a:solidFill>
              </a:endParaRPr>
            </a:p>
          </p:txBody>
        </p:sp>
        <p:sp>
          <p:nvSpPr>
            <p:cNvPr id="22" name="Rectangle 21">
              <a:extLst>
                <a:ext uri="{FF2B5EF4-FFF2-40B4-BE49-F238E27FC236}">
                  <a16:creationId xmlns:a16="http://schemas.microsoft.com/office/drawing/2014/main" id="{5C45265D-AFF6-DFB8-BFC9-8A93298DAD41}"/>
                </a:ext>
              </a:extLst>
            </p:cNvPr>
            <p:cNvSpPr/>
            <p:nvPr/>
          </p:nvSpPr>
          <p:spPr bwMode="auto">
            <a:xfrm>
              <a:off x="7570787" y="5099175"/>
              <a:ext cx="1200150" cy="304800"/>
            </a:xfrm>
            <a:prstGeom prst="rect">
              <a:avLst/>
            </a:prstGeom>
            <a:solidFill>
              <a:schemeClr val="bg1">
                <a:lumMod val="95000"/>
              </a:schemeClr>
            </a:solidFill>
            <a:ln>
              <a:solidFill>
                <a:schemeClr val="tx1"/>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&gt;1 of 6 DLT</a:t>
              </a:r>
              <a:endParaRPr lang="en-GB" sz="1600" kern="0" dirty="0" err="1">
                <a:solidFill>
                  <a:schemeClr val="tx1"/>
                </a:solidFill>
              </a:endParaRPr>
            </a:p>
          </p:txBody>
        </p:sp>
        <p:cxnSp>
          <p:nvCxnSpPr>
            <p:cNvPr id="24" name="Straight Arrow Connector 23">
              <a:extLst>
                <a:ext uri="{FF2B5EF4-FFF2-40B4-BE49-F238E27FC236}">
                  <a16:creationId xmlns:a16="http://schemas.microsoft.com/office/drawing/2014/main" id="{A8CD957D-CC91-D807-3CB8-6D18E785F2EC}"/>
                </a:ext>
              </a:extLst>
            </p:cNvPr>
            <p:cNvCxnSpPr>
              <a:stCxn id="22" idx="2"/>
              <a:endCxn id="17" idx="0"/>
            </p:cNvCxnSpPr>
            <p:nvPr/>
          </p:nvCxnSpPr>
          <p:spPr>
            <a:xfrm>
              <a:off x="8170862" y="5403975"/>
              <a:ext cx="11113" cy="49740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2DBB6A1-B3B5-07C4-645E-FF8F8C3540AF}"/>
                </a:ext>
              </a:extLst>
            </p:cNvPr>
            <p:cNvCxnSpPr>
              <a:stCxn id="15" idx="2"/>
              <a:endCxn id="21" idx="0"/>
            </p:cNvCxnSpPr>
            <p:nvPr/>
          </p:nvCxnSpPr>
          <p:spPr>
            <a:xfrm flipH="1">
              <a:off x="6496050" y="4466447"/>
              <a:ext cx="970756" cy="649800"/>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AAFE4D5-57C6-2214-B040-9B8C66D543BC}"/>
                </a:ext>
              </a:extLst>
            </p:cNvPr>
            <p:cNvCxnSpPr>
              <a:stCxn id="15" idx="2"/>
            </p:cNvCxnSpPr>
            <p:nvPr/>
          </p:nvCxnSpPr>
          <p:spPr>
            <a:xfrm>
              <a:off x="7466806" y="4466447"/>
              <a:ext cx="743744" cy="649800"/>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2144AD-74F3-F5DA-7687-F489A326C5FC}"/>
                </a:ext>
              </a:extLst>
            </p:cNvPr>
            <p:cNvCxnSpPr>
              <a:cxnSpLocks/>
              <a:stCxn id="18" idx="2"/>
            </p:cNvCxnSpPr>
            <p:nvPr/>
          </p:nvCxnSpPr>
          <p:spPr>
            <a:xfrm flipH="1">
              <a:off x="5238748" y="3313184"/>
              <a:ext cx="1" cy="53643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9B93F7C-D3DC-23CA-FEEE-49AA89E76F61}"/>
                </a:ext>
              </a:extLst>
            </p:cNvPr>
            <p:cNvCxnSpPr>
              <a:cxnSpLocks/>
            </p:cNvCxnSpPr>
            <p:nvPr/>
          </p:nvCxnSpPr>
          <p:spPr>
            <a:xfrm flipH="1">
              <a:off x="7472840" y="3313184"/>
              <a:ext cx="1" cy="53643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C7C5300-BE8A-47E8-7429-30E1B42A3C89}"/>
                </a:ext>
              </a:extLst>
            </p:cNvPr>
            <p:cNvCxnSpPr>
              <a:cxnSpLocks/>
            </p:cNvCxnSpPr>
            <p:nvPr/>
          </p:nvCxnSpPr>
          <p:spPr>
            <a:xfrm flipH="1">
              <a:off x="10097942" y="3313183"/>
              <a:ext cx="1" cy="53643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05FA15-4912-4349-43FB-7985407FCE3F}"/>
                </a:ext>
              </a:extLst>
            </p:cNvPr>
            <p:cNvCxnSpPr>
              <a:cxnSpLocks/>
            </p:cNvCxnSpPr>
            <p:nvPr/>
          </p:nvCxnSpPr>
          <p:spPr>
            <a:xfrm>
              <a:off x="7466804" y="2686050"/>
              <a:ext cx="0" cy="322334"/>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CA46874-6D83-CBEB-DF5A-4F1097D5E262}"/>
                </a:ext>
              </a:extLst>
            </p:cNvPr>
            <p:cNvCxnSpPr>
              <a:cxnSpLocks/>
            </p:cNvCxnSpPr>
            <p:nvPr/>
          </p:nvCxnSpPr>
          <p:spPr>
            <a:xfrm>
              <a:off x="5237159" y="2686050"/>
              <a:ext cx="0" cy="322334"/>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10F2D84-4B02-F501-7DA3-1FBC30C6F035}"/>
                </a:ext>
              </a:extLst>
            </p:cNvPr>
            <p:cNvCxnSpPr>
              <a:cxnSpLocks/>
            </p:cNvCxnSpPr>
            <p:nvPr/>
          </p:nvCxnSpPr>
          <p:spPr>
            <a:xfrm>
              <a:off x="10113339" y="2686050"/>
              <a:ext cx="0" cy="322334"/>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667989-778B-C638-F857-C631C0787E83}"/>
                </a:ext>
              </a:extLst>
            </p:cNvPr>
            <p:cNvCxnSpPr>
              <a:cxnSpLocks/>
              <a:stCxn id="13" idx="2"/>
            </p:cNvCxnSpPr>
            <p:nvPr/>
          </p:nvCxnSpPr>
          <p:spPr>
            <a:xfrm flipH="1">
              <a:off x="7466804" y="2338387"/>
              <a:ext cx="1591" cy="347663"/>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FBF5B5-3BD0-B399-AEFF-4161E8E075DD}"/>
                </a:ext>
              </a:extLst>
            </p:cNvPr>
            <p:cNvCxnSpPr/>
            <p:nvPr/>
          </p:nvCxnSpPr>
          <p:spPr>
            <a:xfrm>
              <a:off x="5237159" y="2686050"/>
              <a:ext cx="4876180"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623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1C796-10B4-16D7-66C3-A69A025ADD4D}"/>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8F538EC7-5016-C892-A715-5AC06C135FA0}"/>
              </a:ext>
            </a:extLst>
          </p:cNvPr>
          <p:cNvSpPr>
            <a:spLocks noGrp="1"/>
          </p:cNvSpPr>
          <p:nvPr>
            <p:ph type="title"/>
          </p:nvPr>
        </p:nvSpPr>
        <p:spPr>
          <a:xfrm>
            <a:off x="365125" y="242888"/>
            <a:ext cx="11460163" cy="430887"/>
          </a:xfrm>
        </p:spPr>
        <p:txBody>
          <a:bodyPr anchor="ctr">
            <a:normAutofit/>
          </a:bodyPr>
          <a:lstStyle/>
          <a:p>
            <a:r>
              <a:rPr lang="en-US" dirty="0"/>
              <a:t>Bayesian approach</a:t>
            </a:r>
            <a:endParaRPr lang="en-GB" dirty="0"/>
          </a:p>
        </p:txBody>
      </p:sp>
      <p:sp>
        <p:nvSpPr>
          <p:cNvPr id="3" name="TextBox 2">
            <a:extLst>
              <a:ext uri="{FF2B5EF4-FFF2-40B4-BE49-F238E27FC236}">
                <a16:creationId xmlns:a16="http://schemas.microsoft.com/office/drawing/2014/main" id="{B92DAA97-745D-20C7-3358-ABF6831AAF32}"/>
              </a:ext>
            </a:extLst>
          </p:cNvPr>
          <p:cNvSpPr txBox="1"/>
          <p:nvPr/>
        </p:nvSpPr>
        <p:spPr>
          <a:xfrm>
            <a:off x="6800068" y="1565280"/>
            <a:ext cx="1648608" cy="584775"/>
          </a:xfrm>
          <a:prstGeom prst="rect">
            <a:avLst/>
          </a:prstGeom>
          <a:noFill/>
        </p:spPr>
        <p:txBody>
          <a:bodyPr wrap="square" rtlCol="0">
            <a:spAutoFit/>
          </a:bodyPr>
          <a:lstStyle/>
          <a:p>
            <a:r>
              <a:rPr lang="en-US" sz="3200" b="1" dirty="0">
                <a:solidFill>
                  <a:schemeClr val="bg2">
                    <a:lumMod val="10000"/>
                  </a:schemeClr>
                </a:solidFill>
              </a:rPr>
              <a:t>Prior</a:t>
            </a:r>
          </a:p>
        </p:txBody>
      </p:sp>
      <p:sp>
        <p:nvSpPr>
          <p:cNvPr id="4" name="TextBox 3">
            <a:extLst>
              <a:ext uri="{FF2B5EF4-FFF2-40B4-BE49-F238E27FC236}">
                <a16:creationId xmlns:a16="http://schemas.microsoft.com/office/drawing/2014/main" id="{56269656-A3D3-D690-7086-B70D45394623}"/>
              </a:ext>
            </a:extLst>
          </p:cNvPr>
          <p:cNvSpPr txBox="1"/>
          <p:nvPr/>
        </p:nvSpPr>
        <p:spPr>
          <a:xfrm>
            <a:off x="713780" y="1566499"/>
            <a:ext cx="3029545" cy="584775"/>
          </a:xfrm>
          <a:prstGeom prst="rect">
            <a:avLst/>
          </a:prstGeom>
          <a:noFill/>
        </p:spPr>
        <p:txBody>
          <a:bodyPr wrap="square" rtlCol="0">
            <a:spAutoFit/>
          </a:bodyPr>
          <a:lstStyle/>
          <a:p>
            <a:r>
              <a:rPr lang="en-US" sz="3200" b="1" dirty="0">
                <a:solidFill>
                  <a:schemeClr val="bg2">
                    <a:lumMod val="10000"/>
                  </a:schemeClr>
                </a:solidFill>
              </a:rPr>
              <a:t>Likelihood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487B29-587D-F503-FFAB-B2D99189562E}"/>
                  </a:ext>
                </a:extLst>
              </p:cNvPr>
              <p:cNvSpPr txBox="1"/>
              <p:nvPr/>
            </p:nvSpPr>
            <p:spPr>
              <a:xfrm>
                <a:off x="736518" y="4233102"/>
                <a:ext cx="6167168" cy="2116798"/>
              </a:xfrm>
              <a:prstGeom prst="rect">
                <a:avLst/>
              </a:prstGeom>
              <a:noFill/>
              <a:ln w="25400">
                <a:noFill/>
              </a:ln>
            </p:spPr>
            <p:txBody>
              <a:bodyPr vert="horz" wrap="square" lIns="0" tIns="0" rIns="240000" bIns="0" rtlCol="0">
                <a:spAutoFit/>
              </a:bodyPr>
              <a:lstStyle/>
              <a:p>
                <a:pPr marL="380990" indent="-380990">
                  <a:lnSpc>
                    <a:spcPct val="125000"/>
                  </a:lnSpc>
                  <a:buClr>
                    <a:schemeClr val="tx2"/>
                  </a:buClr>
                  <a:buFont typeface="Wingdings" panose="05000000000000000000" pitchFamily="2" charset="2"/>
                  <a:buChar char="Ø"/>
                </a:pPr>
                <a:r>
                  <a:rPr lang="en-GB" sz="1867" dirty="0">
                    <a:solidFill>
                      <a:schemeClr val="bg2">
                        <a:lumMod val="10000"/>
                      </a:schemeClr>
                    </a:solidFill>
                  </a:rPr>
                  <a:t>Gelfan and </a:t>
                </a:r>
                <a:r>
                  <a:rPr lang="en-GB" sz="1867" dirty="0" err="1">
                    <a:solidFill>
                      <a:schemeClr val="bg2">
                        <a:lumMod val="10000"/>
                      </a:schemeClr>
                    </a:solidFill>
                  </a:rPr>
                  <a:t>Kuo</a:t>
                </a:r>
                <a:r>
                  <a:rPr lang="en-GB" sz="1867" dirty="0">
                    <a:solidFill>
                      <a:schemeClr val="bg2">
                        <a:lumMod val="10000"/>
                      </a:schemeClr>
                    </a:solidFill>
                  </a:rPr>
                  <a:t> (1991)  approach cannot be directly applied when </a:t>
                </a:r>
                <a14:m>
                  <m:oMath xmlns:m="http://schemas.openxmlformats.org/officeDocument/2006/math">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ea typeface="Cambria Math" panose="02040503050406030204" pitchFamily="18" charset="0"/>
                          </a:rPr>
                          <m:t>𝜇</m:t>
                        </m:r>
                      </m:e>
                      <m:sub>
                        <m:r>
                          <a:rPr lang="en-GB" sz="1867" i="1">
                            <a:solidFill>
                              <a:schemeClr val="bg2">
                                <a:lumMod val="10000"/>
                              </a:schemeClr>
                            </a:solidFill>
                            <a:latin typeface="Cambria Math" panose="02040503050406030204" pitchFamily="18" charset="0"/>
                          </a:rPr>
                          <m:t>𝑖</m:t>
                        </m:r>
                        <m:r>
                          <a:rPr lang="en-GB" sz="1867" i="1">
                            <a:solidFill>
                              <a:schemeClr val="bg2">
                                <a:lumMod val="10000"/>
                              </a:schemeClr>
                            </a:solidFill>
                            <a:latin typeface="Cambria Math" panose="02040503050406030204" pitchFamily="18" charset="0"/>
                          </a:rPr>
                          <m:t>−1</m:t>
                        </m:r>
                      </m:sub>
                    </m:sSub>
                    <m:r>
                      <a:rPr lang="en-GB" sz="1867" i="1">
                        <a:solidFill>
                          <a:schemeClr val="bg2">
                            <a:lumMod val="10000"/>
                          </a:schemeClr>
                        </a:solidFill>
                        <a:latin typeface="Cambria Math" panose="02040503050406030204" pitchFamily="18" charset="0"/>
                      </a:rPr>
                      <m:t>=</m:t>
                    </m:r>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ea typeface="Cambria Math" panose="02040503050406030204" pitchFamily="18" charset="0"/>
                          </a:rPr>
                          <m:t>𝜇</m:t>
                        </m:r>
                      </m:e>
                      <m:sub>
                        <m:r>
                          <a:rPr lang="en-GB" sz="1867" i="1">
                            <a:solidFill>
                              <a:schemeClr val="bg2">
                                <a:lumMod val="10000"/>
                              </a:schemeClr>
                            </a:solidFill>
                            <a:latin typeface="Cambria Math" panose="02040503050406030204" pitchFamily="18" charset="0"/>
                          </a:rPr>
                          <m:t>𝑖</m:t>
                        </m:r>
                        <m:r>
                          <a:rPr lang="en-GB" sz="1867" i="1">
                            <a:solidFill>
                              <a:schemeClr val="bg2">
                                <a:lumMod val="10000"/>
                              </a:schemeClr>
                            </a:solidFill>
                            <a:latin typeface="Cambria Math" panose="02040503050406030204" pitchFamily="18" charset="0"/>
                          </a:rPr>
                          <m:t>+1 </m:t>
                        </m:r>
                      </m:sub>
                    </m:sSub>
                  </m:oMath>
                </a14:m>
                <a:endParaRPr lang="en-GB" sz="1867" dirty="0">
                  <a:solidFill>
                    <a:schemeClr val="bg2">
                      <a:lumMod val="10000"/>
                    </a:schemeClr>
                  </a:solidFill>
                </a:endParaRPr>
              </a:p>
              <a:p>
                <a:pPr marL="380990" indent="-380990">
                  <a:lnSpc>
                    <a:spcPct val="125000"/>
                  </a:lnSpc>
                  <a:buClr>
                    <a:schemeClr val="tx2"/>
                  </a:buClr>
                  <a:buFont typeface="Wingdings" panose="05000000000000000000" pitchFamily="2" charset="2"/>
                  <a:buChar char="Ø"/>
                </a:pPr>
                <a:r>
                  <a:rPr lang="en-GB" sz="1867" dirty="0">
                    <a:solidFill>
                      <a:schemeClr val="bg2">
                        <a:lumMod val="10000"/>
                      </a:schemeClr>
                    </a:solidFill>
                  </a:rPr>
                  <a:t>Dunson &amp; Nelson (2003) proposed Bayesian isotonic regression. </a:t>
                </a:r>
              </a:p>
              <a:p>
                <a:pPr marL="380990" indent="-380990">
                  <a:lnSpc>
                    <a:spcPct val="125000"/>
                  </a:lnSpc>
                  <a:buClr>
                    <a:schemeClr val="tx2"/>
                  </a:buClr>
                  <a:buFont typeface="Wingdings" panose="05000000000000000000" pitchFamily="2" charset="2"/>
                  <a:buChar char="Ø"/>
                </a:pPr>
                <a:r>
                  <a:rPr lang="en-GB" sz="1867" dirty="0">
                    <a:solidFill>
                      <a:schemeClr val="bg2">
                        <a:lumMod val="10000"/>
                      </a:schemeClr>
                    </a:solidFill>
                  </a:rPr>
                  <a:t>Kato and </a:t>
                </a:r>
                <a:r>
                  <a:rPr lang="en-GB" sz="1867" dirty="0" err="1">
                    <a:solidFill>
                      <a:schemeClr val="bg2">
                        <a:lumMod val="10000"/>
                      </a:schemeClr>
                    </a:solidFill>
                  </a:rPr>
                  <a:t>Hoijtink</a:t>
                </a:r>
                <a:r>
                  <a:rPr lang="en-GB" sz="1867" dirty="0">
                    <a:solidFill>
                      <a:schemeClr val="bg2">
                        <a:lumMod val="10000"/>
                      </a:schemeClr>
                    </a:solidFill>
                  </a:rPr>
                  <a:t> (2006) proposed using encompassing priors. </a:t>
                </a:r>
              </a:p>
            </p:txBody>
          </p:sp>
        </mc:Choice>
        <mc:Fallback xmlns="">
          <p:sp>
            <p:nvSpPr>
              <p:cNvPr id="5" name="TextBox 4">
                <a:extLst>
                  <a:ext uri="{FF2B5EF4-FFF2-40B4-BE49-F238E27FC236}">
                    <a16:creationId xmlns:a16="http://schemas.microsoft.com/office/drawing/2014/main" id="{FB487B29-587D-F503-FFAB-B2D99189562E}"/>
                  </a:ext>
                </a:extLst>
              </p:cNvPr>
              <p:cNvSpPr txBox="1">
                <a:spLocks noRot="1" noChangeAspect="1" noMove="1" noResize="1" noEditPoints="1" noAdjustHandles="1" noChangeArrowheads="1" noChangeShapeType="1" noTextEdit="1"/>
              </p:cNvSpPr>
              <p:nvPr/>
            </p:nvSpPr>
            <p:spPr>
              <a:xfrm>
                <a:off x="736518" y="4233102"/>
                <a:ext cx="6167168" cy="2116798"/>
              </a:xfrm>
              <a:prstGeom prst="rect">
                <a:avLst/>
              </a:prstGeom>
              <a:blipFill>
                <a:blip r:embed="rId2"/>
                <a:stretch>
                  <a:fillRect l="-2176" t="-2011" b="-5460"/>
                </a:stretch>
              </a:blipFill>
              <a:ln w="25400">
                <a:noFill/>
              </a:ln>
            </p:spPr>
            <p:txBody>
              <a:bodyPr/>
              <a:lstStyle/>
              <a:p>
                <a:r>
                  <a:rPr lang="en-GB">
                    <a:noFill/>
                  </a:rPr>
                  <a:t> </a:t>
                </a:r>
              </a:p>
            </p:txBody>
          </p:sp>
        </mc:Fallback>
      </mc:AlternateContent>
      <p:sp>
        <p:nvSpPr>
          <p:cNvPr id="6" name="TextBox 5">
            <a:extLst>
              <a:ext uri="{FF2B5EF4-FFF2-40B4-BE49-F238E27FC236}">
                <a16:creationId xmlns:a16="http://schemas.microsoft.com/office/drawing/2014/main" id="{10A98528-7CC5-944C-6F9A-6B2D89931400}"/>
              </a:ext>
            </a:extLst>
          </p:cNvPr>
          <p:cNvSpPr txBox="1"/>
          <p:nvPr/>
        </p:nvSpPr>
        <p:spPr>
          <a:xfrm>
            <a:off x="8890754" y="3889218"/>
            <a:ext cx="2848809" cy="287323"/>
          </a:xfrm>
          <a:prstGeom prst="rect">
            <a:avLst/>
          </a:prstGeom>
        </p:spPr>
        <p:txBody>
          <a:bodyPr vert="horz" wrap="square" lIns="0" tIns="0" rIns="0" bIns="0" rtlCol="0">
            <a:spAutoFit/>
          </a:bodyPr>
          <a:lstStyle/>
          <a:p>
            <a:r>
              <a:rPr lang="en-GB" sz="1867" dirty="0">
                <a:solidFill>
                  <a:schemeClr val="bg2">
                    <a:lumMod val="10000"/>
                  </a:schemeClr>
                </a:solidFill>
              </a:rPr>
              <a:t>(Gelfand and </a:t>
            </a:r>
            <a:r>
              <a:rPr lang="en-GB" sz="1867" dirty="0" err="1">
                <a:solidFill>
                  <a:schemeClr val="bg2">
                    <a:lumMod val="10000"/>
                  </a:schemeClr>
                </a:solidFill>
              </a:rPr>
              <a:t>Kuo</a:t>
            </a:r>
            <a:r>
              <a:rPr lang="en-GB" sz="1867" dirty="0">
                <a:solidFill>
                  <a:schemeClr val="bg2">
                    <a:lumMod val="10000"/>
                  </a:schemeClr>
                </a:solidFill>
              </a:rPr>
              <a:t>, 1991)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0774D8-8C2B-E617-4C56-815226C11515}"/>
                  </a:ext>
                </a:extLst>
              </p:cNvPr>
              <p:cNvSpPr txBox="1"/>
              <p:nvPr/>
            </p:nvSpPr>
            <p:spPr>
              <a:xfrm>
                <a:off x="1114426" y="2599394"/>
                <a:ext cx="2028697" cy="406522"/>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𝑌</m:t>
                          </m:r>
                        </m:e>
                        <m:sub>
                          <m:r>
                            <a:rPr lang="en-GB" i="1">
                              <a:solidFill>
                                <a:schemeClr val="bg2">
                                  <a:lumMod val="10000"/>
                                </a:schemeClr>
                              </a:solidFill>
                              <a:latin typeface="Cambria Math" panose="02040503050406030204" pitchFamily="18" charset="0"/>
                            </a:rPr>
                            <m:t>𝑖𝑗</m:t>
                          </m:r>
                        </m:sub>
                      </m:sSub>
                      <m:r>
                        <a:rPr lang="en-GB" i="1">
                          <a:solidFill>
                            <a:schemeClr val="bg2">
                              <a:lumMod val="10000"/>
                            </a:schemeClr>
                          </a:solidFill>
                          <a:latin typeface="Cambria Math" panose="02040503050406030204" pitchFamily="18" charset="0"/>
                        </a:rPr>
                        <m:t>=</m:t>
                      </m:r>
                      <m:r>
                        <a:rPr lang="en-GB" i="1">
                          <a:solidFill>
                            <a:schemeClr val="bg2">
                              <a:lumMod val="10000"/>
                            </a:schemeClr>
                          </a:solidFill>
                          <a:latin typeface="Cambria Math" panose="02040503050406030204" pitchFamily="18" charset="0"/>
                        </a:rPr>
                        <m:t>𝑁</m:t>
                      </m:r>
                      <m:r>
                        <a:rPr lang="en-GB" i="1">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𝑖</m:t>
                          </m:r>
                        </m:sub>
                      </m:sSub>
                      <m:r>
                        <a:rPr lang="en-GB" i="1">
                          <a:solidFill>
                            <a:schemeClr val="bg2">
                              <a:lumMod val="10000"/>
                            </a:schemeClr>
                          </a:solidFill>
                          <a:latin typeface="Cambria Math" panose="02040503050406030204" pitchFamily="18" charset="0"/>
                        </a:rPr>
                        <m:t>,</m:t>
                      </m:r>
                      <m:sSup>
                        <m:sSupPr>
                          <m:ctrlPr>
                            <a:rPr lang="en-GB" i="1">
                              <a:solidFill>
                                <a:schemeClr val="bg2">
                                  <a:lumMod val="10000"/>
                                </a:schemeClr>
                              </a:solidFill>
                              <a:latin typeface="Cambria Math" panose="02040503050406030204" pitchFamily="18" charset="0"/>
                            </a:rPr>
                          </m:ctrlPr>
                        </m:sSupPr>
                        <m:e>
                          <m:r>
                            <a:rPr lang="en-GB" i="1">
                              <a:solidFill>
                                <a:schemeClr val="bg2">
                                  <a:lumMod val="10000"/>
                                </a:schemeClr>
                              </a:solidFill>
                              <a:latin typeface="Cambria Math" panose="02040503050406030204" pitchFamily="18" charset="0"/>
                              <a:ea typeface="Cambria Math" panose="02040503050406030204" pitchFamily="18" charset="0"/>
                            </a:rPr>
                            <m:t>𝜎</m:t>
                          </m:r>
                        </m:e>
                        <m:sup>
                          <m:r>
                            <a:rPr lang="en-GB" i="1">
                              <a:solidFill>
                                <a:schemeClr val="bg2">
                                  <a:lumMod val="10000"/>
                                </a:schemeClr>
                              </a:solidFill>
                              <a:latin typeface="Cambria Math" panose="02040503050406030204" pitchFamily="18" charset="0"/>
                            </a:rPr>
                            <m:t>2</m:t>
                          </m:r>
                        </m:sup>
                      </m:sSup>
                      <m:r>
                        <a:rPr lang="en-GB" i="1">
                          <a:solidFill>
                            <a:schemeClr val="bg2">
                              <a:lumMod val="10000"/>
                            </a:schemeClr>
                          </a:solidFill>
                          <a:latin typeface="Cambria Math" panose="02040503050406030204" pitchFamily="18" charset="0"/>
                        </a:rPr>
                        <m:t>)</m:t>
                      </m:r>
                    </m:oMath>
                  </m:oMathPara>
                </a14:m>
                <a:endParaRPr lang="en-GB" dirty="0">
                  <a:solidFill>
                    <a:schemeClr val="bg2">
                      <a:lumMod val="10000"/>
                    </a:schemeClr>
                  </a:solidFill>
                </a:endParaRPr>
              </a:p>
            </p:txBody>
          </p:sp>
        </mc:Choice>
        <mc:Fallback xmlns="">
          <p:sp>
            <p:nvSpPr>
              <p:cNvPr id="7" name="TextBox 6">
                <a:extLst>
                  <a:ext uri="{FF2B5EF4-FFF2-40B4-BE49-F238E27FC236}">
                    <a16:creationId xmlns:a16="http://schemas.microsoft.com/office/drawing/2014/main" id="{590774D8-8C2B-E617-4C56-815226C11515}"/>
                  </a:ext>
                </a:extLst>
              </p:cNvPr>
              <p:cNvSpPr txBox="1">
                <a:spLocks noRot="1" noChangeAspect="1" noMove="1" noResize="1" noEditPoints="1" noAdjustHandles="1" noChangeArrowheads="1" noChangeShapeType="1" noTextEdit="1"/>
              </p:cNvSpPr>
              <p:nvPr/>
            </p:nvSpPr>
            <p:spPr>
              <a:xfrm>
                <a:off x="1114426" y="2599394"/>
                <a:ext cx="2028697" cy="406522"/>
              </a:xfrm>
              <a:prstGeom prst="rect">
                <a:avLst/>
              </a:prstGeom>
              <a:blipFill>
                <a:blip r:embed="rId3"/>
                <a:stretch>
                  <a:fillRect l="-3003" r="-4505" b="-2537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F6DE3A-BE96-F94E-2013-4440D9745B86}"/>
                  </a:ext>
                </a:extLst>
              </p:cNvPr>
              <p:cNvSpPr txBox="1"/>
              <p:nvPr/>
            </p:nvSpPr>
            <p:spPr>
              <a:xfrm>
                <a:off x="6298439" y="2623708"/>
                <a:ext cx="3662989" cy="425501"/>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𝑖</m:t>
                          </m:r>
                        </m:sub>
                      </m:sSub>
                      <m:r>
                        <a:rPr lang="en-GB" i="1">
                          <a:solidFill>
                            <a:schemeClr val="bg2">
                              <a:lumMod val="10000"/>
                            </a:schemeClr>
                          </a:solidFill>
                          <a:latin typeface="Cambria Math" panose="02040503050406030204" pitchFamily="18" charset="0"/>
                        </a:rPr>
                        <m:t>=</m:t>
                      </m:r>
                      <m:r>
                        <a:rPr lang="en-GB" i="1">
                          <a:solidFill>
                            <a:schemeClr val="bg2">
                              <a:lumMod val="10000"/>
                            </a:schemeClr>
                          </a:solidFill>
                          <a:latin typeface="Cambria Math" panose="02040503050406030204" pitchFamily="18" charset="0"/>
                        </a:rPr>
                        <m:t>𝑁</m:t>
                      </m:r>
                      <m:d>
                        <m:dPr>
                          <m:ctrlPr>
                            <a:rPr lang="en-GB" i="1">
                              <a:solidFill>
                                <a:schemeClr val="bg2">
                                  <a:lumMod val="10000"/>
                                </a:schemeClr>
                              </a:solidFill>
                              <a:latin typeface="Cambria Math" panose="02040503050406030204" pitchFamily="18" charset="0"/>
                            </a:rPr>
                          </m:ctrlPr>
                        </m:dPr>
                        <m:e>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ɳ</m:t>
                              </m:r>
                            </m:e>
                            <m:sub>
                              <m:r>
                                <a:rPr lang="en-GB" i="1">
                                  <a:solidFill>
                                    <a:schemeClr val="bg2">
                                      <a:lumMod val="10000"/>
                                    </a:schemeClr>
                                  </a:solidFill>
                                  <a:latin typeface="Cambria Math" panose="02040503050406030204" pitchFamily="18" charset="0"/>
                                  <a:ea typeface="Cambria Math" panose="02040503050406030204" pitchFamily="18" charset="0"/>
                                </a:rPr>
                                <m:t>𝜇</m:t>
                              </m:r>
                            </m:sub>
                          </m:sSub>
                          <m:r>
                            <a:rPr lang="en-GB" i="1">
                              <a:solidFill>
                                <a:schemeClr val="bg2">
                                  <a:lumMod val="10000"/>
                                </a:schemeClr>
                              </a:solidFill>
                              <a:latin typeface="Cambria Math" panose="02040503050406030204" pitchFamily="18" charset="0"/>
                            </a:rPr>
                            <m:t>,</m:t>
                          </m:r>
                          <m:sSubSup>
                            <m:sSubSupPr>
                              <m:ctrlPr>
                                <a:rPr lang="en-GB" i="1">
                                  <a:solidFill>
                                    <a:schemeClr val="bg2">
                                      <a:lumMod val="10000"/>
                                    </a:schemeClr>
                                  </a:solidFill>
                                  <a:latin typeface="Cambria Math" panose="02040503050406030204" pitchFamily="18" charset="0"/>
                                </a:rPr>
                              </m:ctrlPr>
                            </m:sSubSupPr>
                            <m:e>
                              <m:r>
                                <a:rPr lang="en-GB" i="1">
                                  <a:solidFill>
                                    <a:schemeClr val="bg2">
                                      <a:lumMod val="10000"/>
                                    </a:schemeClr>
                                  </a:solidFill>
                                  <a:latin typeface="Cambria Math" panose="02040503050406030204" pitchFamily="18" charset="0"/>
                                  <a:ea typeface="Cambria Math" panose="02040503050406030204" pitchFamily="18" charset="0"/>
                                </a:rPr>
                                <m:t>𝜎</m:t>
                              </m:r>
                            </m:e>
                            <m:sub>
                              <m:r>
                                <a:rPr lang="en-GB" i="1">
                                  <a:solidFill>
                                    <a:schemeClr val="bg2">
                                      <a:lumMod val="10000"/>
                                    </a:schemeClr>
                                  </a:solidFill>
                                  <a:latin typeface="Cambria Math" panose="02040503050406030204" pitchFamily="18" charset="0"/>
                                  <a:ea typeface="Cambria Math" panose="02040503050406030204" pitchFamily="18" charset="0"/>
                                </a:rPr>
                                <m:t>𝜇</m:t>
                              </m:r>
                            </m:sub>
                            <m:sup>
                              <m:r>
                                <a:rPr lang="en-GB" i="1">
                                  <a:solidFill>
                                    <a:schemeClr val="bg2">
                                      <a:lumMod val="10000"/>
                                    </a:schemeClr>
                                  </a:solidFill>
                                  <a:latin typeface="Cambria Math" panose="02040503050406030204" pitchFamily="18" charset="0"/>
                                </a:rPr>
                                <m:t>2</m:t>
                              </m:r>
                            </m:sup>
                          </m:sSubSup>
                        </m:e>
                      </m:d>
                      <m:r>
                        <a:rPr lang="en-GB" i="1">
                          <a:solidFill>
                            <a:schemeClr val="bg2">
                              <a:lumMod val="10000"/>
                            </a:schemeClr>
                          </a:solidFill>
                          <a:latin typeface="Cambria Math" panose="02040503050406030204" pitchFamily="18" charset="0"/>
                        </a:rPr>
                        <m:t>𝐼</m:t>
                      </m:r>
                      <m:r>
                        <a:rPr lang="en-GB" i="1">
                          <a:solidFill>
                            <a:schemeClr val="bg2">
                              <a:lumMod val="10000"/>
                            </a:schemeClr>
                          </a:solidFill>
                          <a:latin typeface="Cambria Math" panose="02040503050406030204" pitchFamily="18" charset="0"/>
                        </a:rPr>
                        <m:t>(</m:t>
                      </m:r>
                      <m:sSub>
                        <m:sSubPr>
                          <m:ctrlPr>
                            <a:rPr lang="en-GB" i="1" dirty="0">
                              <a:solidFill>
                                <a:schemeClr val="bg2">
                                  <a:lumMod val="10000"/>
                                </a:schemeClr>
                              </a:solidFill>
                              <a:latin typeface="Cambria Math" panose="02040503050406030204" pitchFamily="18" charset="0"/>
                            </a:rPr>
                          </m:ctrlPr>
                        </m:sSubPr>
                        <m:e>
                          <m:r>
                            <a:rPr lang="en-GB" i="1" dirty="0">
                              <a:solidFill>
                                <a:schemeClr val="bg2">
                                  <a:lumMod val="10000"/>
                                </a:schemeClr>
                              </a:solidFill>
                              <a:latin typeface="Cambria Math" panose="02040503050406030204" pitchFamily="18" charset="0"/>
                              <a:ea typeface="Cambria Math" panose="02040503050406030204" pitchFamily="18" charset="0"/>
                            </a:rPr>
                            <m:t>𝜇</m:t>
                          </m:r>
                        </m:e>
                        <m:sub>
                          <m:r>
                            <a:rPr lang="en-GB" i="1" dirty="0">
                              <a:solidFill>
                                <a:schemeClr val="bg2">
                                  <a:lumMod val="10000"/>
                                </a:schemeClr>
                              </a:solidFill>
                              <a:latin typeface="Cambria Math" panose="02040503050406030204" pitchFamily="18" charset="0"/>
                            </a:rPr>
                            <m:t>𝑖</m:t>
                          </m:r>
                          <m:r>
                            <a:rPr lang="en-GB" i="1" dirty="0">
                              <a:solidFill>
                                <a:schemeClr val="bg2">
                                  <a:lumMod val="10000"/>
                                </a:schemeClr>
                              </a:solidFill>
                              <a:latin typeface="Cambria Math" panose="02040503050406030204" pitchFamily="18" charset="0"/>
                            </a:rPr>
                            <m:t>−1</m:t>
                          </m:r>
                        </m:sub>
                      </m:sSub>
                      <m:r>
                        <a:rPr lang="en-GB" i="1" dirty="0">
                          <a:solidFill>
                            <a:schemeClr val="bg2">
                              <a:lumMod val="10000"/>
                            </a:schemeClr>
                          </a:solidFill>
                          <a:latin typeface="Cambria Math" panose="02040503050406030204" pitchFamily="18" charset="0"/>
                        </a:rPr>
                        <m:t>,</m:t>
                      </m:r>
                      <m:sSub>
                        <m:sSubPr>
                          <m:ctrlPr>
                            <a:rPr lang="en-GB" i="1" dirty="0">
                              <a:solidFill>
                                <a:schemeClr val="bg2">
                                  <a:lumMod val="10000"/>
                                </a:schemeClr>
                              </a:solidFill>
                              <a:latin typeface="Cambria Math" panose="02040503050406030204" pitchFamily="18" charset="0"/>
                            </a:rPr>
                          </m:ctrlPr>
                        </m:sSubPr>
                        <m:e>
                          <m:r>
                            <a:rPr lang="en-GB" i="1" dirty="0">
                              <a:solidFill>
                                <a:schemeClr val="bg2">
                                  <a:lumMod val="10000"/>
                                </a:schemeClr>
                              </a:solidFill>
                              <a:latin typeface="Cambria Math" panose="02040503050406030204" pitchFamily="18" charset="0"/>
                              <a:ea typeface="Cambria Math" panose="02040503050406030204" pitchFamily="18" charset="0"/>
                            </a:rPr>
                            <m:t>𝜇</m:t>
                          </m:r>
                        </m:e>
                        <m:sub>
                          <m:r>
                            <a:rPr lang="en-GB" i="1" dirty="0">
                              <a:solidFill>
                                <a:schemeClr val="bg2">
                                  <a:lumMod val="10000"/>
                                </a:schemeClr>
                              </a:solidFill>
                              <a:latin typeface="Cambria Math" panose="02040503050406030204" pitchFamily="18" charset="0"/>
                            </a:rPr>
                            <m:t>𝑖</m:t>
                          </m:r>
                          <m:r>
                            <a:rPr lang="en-GB" i="1" dirty="0">
                              <a:solidFill>
                                <a:schemeClr val="bg2">
                                  <a:lumMod val="10000"/>
                                </a:schemeClr>
                              </a:solidFill>
                              <a:latin typeface="Cambria Math" panose="02040503050406030204" pitchFamily="18" charset="0"/>
                            </a:rPr>
                            <m:t>+1</m:t>
                          </m:r>
                        </m:sub>
                      </m:sSub>
                      <m:r>
                        <a:rPr lang="en-GB" i="1">
                          <a:solidFill>
                            <a:schemeClr val="bg2">
                              <a:lumMod val="10000"/>
                            </a:schemeClr>
                          </a:solidFill>
                          <a:latin typeface="Cambria Math" panose="02040503050406030204" pitchFamily="18" charset="0"/>
                        </a:rPr>
                        <m:t>)</m:t>
                      </m:r>
                    </m:oMath>
                  </m:oMathPara>
                </a14:m>
                <a:endParaRPr lang="en-GB" dirty="0">
                  <a:solidFill>
                    <a:schemeClr val="bg2">
                      <a:lumMod val="10000"/>
                    </a:schemeClr>
                  </a:solidFill>
                </a:endParaRPr>
              </a:p>
            </p:txBody>
          </p:sp>
        </mc:Choice>
        <mc:Fallback xmlns="">
          <p:sp>
            <p:nvSpPr>
              <p:cNvPr id="8" name="TextBox 7">
                <a:extLst>
                  <a:ext uri="{FF2B5EF4-FFF2-40B4-BE49-F238E27FC236}">
                    <a16:creationId xmlns:a16="http://schemas.microsoft.com/office/drawing/2014/main" id="{F1F6DE3A-BE96-F94E-2013-4440D9745B86}"/>
                  </a:ext>
                </a:extLst>
              </p:cNvPr>
              <p:cNvSpPr txBox="1">
                <a:spLocks noRot="1" noChangeAspect="1" noMove="1" noResize="1" noEditPoints="1" noAdjustHandles="1" noChangeArrowheads="1" noChangeShapeType="1" noTextEdit="1"/>
              </p:cNvSpPr>
              <p:nvPr/>
            </p:nvSpPr>
            <p:spPr>
              <a:xfrm>
                <a:off x="6298439" y="2623708"/>
                <a:ext cx="3662989" cy="425501"/>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716940263"/>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A9DC-E00E-E918-B57D-E16BE80A4804}"/>
              </a:ext>
            </a:extLst>
          </p:cNvPr>
          <p:cNvSpPr>
            <a:spLocks noGrp="1"/>
          </p:cNvSpPr>
          <p:nvPr>
            <p:ph type="title"/>
          </p:nvPr>
        </p:nvSpPr>
        <p:spPr/>
        <p:txBody>
          <a:bodyPr/>
          <a:lstStyle/>
          <a:p>
            <a:r>
              <a:rPr lang="en-US" dirty="0"/>
              <a:t>Bayesian approach</a:t>
            </a:r>
            <a:endParaRPr lang="en-GB" dirty="0"/>
          </a:p>
        </p:txBody>
      </p:sp>
      <p:sp>
        <p:nvSpPr>
          <p:cNvPr id="4" name="Slide Number Placeholder 3">
            <a:extLst>
              <a:ext uri="{FF2B5EF4-FFF2-40B4-BE49-F238E27FC236}">
                <a16:creationId xmlns:a16="http://schemas.microsoft.com/office/drawing/2014/main" id="{0A39BBB2-78DD-F647-EB11-7EDF555273DB}"/>
              </a:ext>
            </a:extLst>
          </p:cNvPr>
          <p:cNvSpPr>
            <a:spLocks noGrp="1"/>
          </p:cNvSpPr>
          <p:nvPr>
            <p:ph type="sldNum" sz="quarter" idx="4"/>
          </p:nvPr>
        </p:nvSpPr>
        <p:spPr/>
        <p:txBody>
          <a:bodyPr/>
          <a:lstStyle/>
          <a:p>
            <a:fld id="{74736DCF-E344-4152-A9F4-8D6B66D47494}" type="slidenum">
              <a:rPr lang="en-US" smtClean="0"/>
              <a:pPr/>
              <a:t>111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442FAC-E568-686F-057B-0D5CFC3766E7}"/>
                  </a:ext>
                </a:extLst>
              </p:cNvPr>
              <p:cNvSpPr txBox="1"/>
              <p:nvPr/>
            </p:nvSpPr>
            <p:spPr>
              <a:xfrm>
                <a:off x="1765565" y="3108319"/>
                <a:ext cx="7022179" cy="369332"/>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𝑦</m:t>
                          </m:r>
                        </m:e>
                        <m:sub>
                          <m:r>
                            <a:rPr lang="en-GB" i="1">
                              <a:solidFill>
                                <a:schemeClr val="bg2">
                                  <a:lumMod val="10000"/>
                                </a:schemeClr>
                              </a:solidFill>
                              <a:latin typeface="Cambria Math" panose="02040503050406030204" pitchFamily="18" charset="0"/>
                            </a:rPr>
                            <m:t>𝑖</m:t>
                          </m:r>
                        </m:sub>
                      </m:sSub>
                      <m:r>
                        <a:rPr lang="en-GB" i="1">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0</m:t>
                          </m:r>
                        </m:sub>
                      </m:sSub>
                      <m:r>
                        <a:rPr lang="en-GB" i="1">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𝛿</m:t>
                          </m:r>
                        </m:e>
                        <m:sub>
                          <m:r>
                            <a:rPr lang="en-GB" i="1">
                              <a:solidFill>
                                <a:schemeClr val="bg2">
                                  <a:lumMod val="10000"/>
                                </a:schemeClr>
                              </a:solidFill>
                              <a:latin typeface="Cambria Math" panose="02040503050406030204" pitchFamily="18" charset="0"/>
                            </a:rPr>
                            <m:t>1</m:t>
                          </m:r>
                        </m:sub>
                      </m:sSub>
                      <m:r>
                        <a:rPr lang="en-GB" i="1">
                          <a:solidFill>
                            <a:schemeClr val="bg2">
                              <a:lumMod val="10000"/>
                            </a:schemeClr>
                          </a:solidFill>
                          <a:latin typeface="Cambria Math" panose="02040503050406030204" pitchFamily="18" charset="0"/>
                        </a:rPr>
                        <m:t>,</m:t>
                      </m:r>
                      <m:sSup>
                        <m:sSupPr>
                          <m:ctrlPr>
                            <a:rPr lang="en-GB" i="1">
                              <a:solidFill>
                                <a:schemeClr val="bg2">
                                  <a:lumMod val="10000"/>
                                </a:schemeClr>
                              </a:solidFill>
                              <a:latin typeface="Cambria Math" panose="02040503050406030204" pitchFamily="18" charset="0"/>
                            </a:rPr>
                          </m:ctrlPr>
                        </m:sSupPr>
                        <m:e>
                          <m:r>
                            <a:rPr lang="en-GB" i="1">
                              <a:solidFill>
                                <a:schemeClr val="bg2">
                                  <a:lumMod val="10000"/>
                                </a:schemeClr>
                              </a:solidFill>
                              <a:latin typeface="Cambria Math" panose="02040503050406030204" pitchFamily="18" charset="0"/>
                              <a:ea typeface="Cambria Math" panose="02040503050406030204" pitchFamily="18" charset="0"/>
                            </a:rPr>
                            <m:t>𝜎</m:t>
                          </m:r>
                        </m:e>
                        <m:sup>
                          <m:r>
                            <a:rPr lang="en-GB" i="1">
                              <a:solidFill>
                                <a:schemeClr val="bg2">
                                  <a:lumMod val="10000"/>
                                </a:schemeClr>
                              </a:solidFill>
                              <a:latin typeface="Cambria Math" panose="02040503050406030204" pitchFamily="18" charset="0"/>
                            </a:rPr>
                            <m:t>2</m:t>
                          </m:r>
                        </m:sup>
                      </m:sSup>
                      <m:r>
                        <a:rPr lang="en-GB" i="1">
                          <a:solidFill>
                            <a:schemeClr val="bg2">
                              <a:lumMod val="10000"/>
                            </a:schemeClr>
                          </a:solidFill>
                          <a:latin typeface="Cambria Math" panose="02040503050406030204" pitchFamily="18" charset="0"/>
                        </a:rPr>
                        <m:t>=</m:t>
                      </m:r>
                      <m:r>
                        <a:rPr lang="en-GB" i="1">
                          <a:solidFill>
                            <a:schemeClr val="bg2">
                              <a:lumMod val="10000"/>
                            </a:schemeClr>
                          </a:solidFill>
                          <a:latin typeface="Cambria Math" panose="02040503050406030204" pitchFamily="18" charset="0"/>
                        </a:rPr>
                        <m:t>𝑤𝑁</m:t>
                      </m:r>
                      <m:d>
                        <m:dPr>
                          <m:ctrlPr>
                            <a:rPr lang="en-GB" i="1">
                              <a:solidFill>
                                <a:schemeClr val="bg2">
                                  <a:lumMod val="10000"/>
                                </a:schemeClr>
                              </a:solidFill>
                              <a:latin typeface="Cambria Math" panose="02040503050406030204" pitchFamily="18" charset="0"/>
                            </a:rPr>
                          </m:ctrlPr>
                        </m:dPr>
                        <m:e>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0</m:t>
                              </m:r>
                            </m:sub>
                          </m:sSub>
                          <m:r>
                            <a:rPr lang="en-GB" i="1">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𝛿</m:t>
                              </m:r>
                            </m:e>
                            <m:sub>
                              <m:r>
                                <a:rPr lang="en-GB" i="1">
                                  <a:solidFill>
                                    <a:schemeClr val="bg2">
                                      <a:lumMod val="10000"/>
                                    </a:schemeClr>
                                  </a:solidFill>
                                  <a:latin typeface="Cambria Math" panose="02040503050406030204" pitchFamily="18" charset="0"/>
                                </a:rPr>
                                <m:t>1</m:t>
                              </m:r>
                            </m:sub>
                          </m:sSub>
                          <m:r>
                            <a:rPr lang="en-GB" i="1">
                              <a:solidFill>
                                <a:schemeClr val="bg2">
                                  <a:lumMod val="10000"/>
                                </a:schemeClr>
                              </a:solidFill>
                              <a:latin typeface="Cambria Math" panose="02040503050406030204" pitchFamily="18" charset="0"/>
                            </a:rPr>
                            <m:t>,</m:t>
                          </m:r>
                          <m:sSup>
                            <m:sSupPr>
                              <m:ctrlPr>
                                <a:rPr lang="en-GB" i="1">
                                  <a:solidFill>
                                    <a:schemeClr val="bg2">
                                      <a:lumMod val="10000"/>
                                    </a:schemeClr>
                                  </a:solidFill>
                                  <a:latin typeface="Cambria Math" panose="02040503050406030204" pitchFamily="18" charset="0"/>
                                </a:rPr>
                              </m:ctrlPr>
                            </m:sSupPr>
                            <m:e>
                              <m:r>
                                <a:rPr lang="en-GB" i="1">
                                  <a:solidFill>
                                    <a:schemeClr val="bg2">
                                      <a:lumMod val="10000"/>
                                    </a:schemeClr>
                                  </a:solidFill>
                                  <a:latin typeface="Cambria Math" panose="02040503050406030204" pitchFamily="18" charset="0"/>
                                  <a:ea typeface="Cambria Math" panose="02040503050406030204" pitchFamily="18" charset="0"/>
                                </a:rPr>
                                <m:t>𝜎</m:t>
                              </m:r>
                            </m:e>
                            <m:sup>
                              <m:r>
                                <a:rPr lang="en-GB" i="1">
                                  <a:solidFill>
                                    <a:schemeClr val="bg2">
                                      <a:lumMod val="10000"/>
                                    </a:schemeClr>
                                  </a:solidFill>
                                  <a:latin typeface="Cambria Math" panose="02040503050406030204" pitchFamily="18" charset="0"/>
                                </a:rPr>
                                <m:t>2</m:t>
                              </m:r>
                            </m:sup>
                          </m:sSup>
                        </m:e>
                      </m:d>
                      <m:r>
                        <a:rPr lang="en-GB" i="1">
                          <a:solidFill>
                            <a:schemeClr val="bg2">
                              <a:lumMod val="10000"/>
                            </a:schemeClr>
                          </a:solidFill>
                          <a:latin typeface="Cambria Math" panose="02040503050406030204" pitchFamily="18" charset="0"/>
                        </a:rPr>
                        <m:t>+(1−</m:t>
                      </m:r>
                      <m:r>
                        <a:rPr lang="en-GB" i="1">
                          <a:solidFill>
                            <a:schemeClr val="bg2">
                              <a:lumMod val="10000"/>
                            </a:schemeClr>
                          </a:solidFill>
                          <a:latin typeface="Cambria Math" panose="02040503050406030204" pitchFamily="18" charset="0"/>
                        </a:rPr>
                        <m:t>𝑤</m:t>
                      </m:r>
                      <m:r>
                        <a:rPr lang="en-GB" i="1">
                          <a:solidFill>
                            <a:schemeClr val="bg2">
                              <a:lumMod val="10000"/>
                            </a:schemeClr>
                          </a:solidFill>
                          <a:latin typeface="Cambria Math" panose="02040503050406030204" pitchFamily="18" charset="0"/>
                        </a:rPr>
                        <m:t>)</m:t>
                      </m:r>
                      <m:r>
                        <a:rPr lang="en-GB" i="1">
                          <a:solidFill>
                            <a:schemeClr val="bg2">
                              <a:lumMod val="10000"/>
                            </a:schemeClr>
                          </a:solidFill>
                          <a:latin typeface="Cambria Math" panose="02040503050406030204" pitchFamily="18" charset="0"/>
                        </a:rPr>
                        <m:t>𝑤𝑁</m:t>
                      </m:r>
                      <m:d>
                        <m:dPr>
                          <m:ctrlPr>
                            <a:rPr lang="en-GB" i="1">
                              <a:solidFill>
                                <a:schemeClr val="bg2">
                                  <a:lumMod val="10000"/>
                                </a:schemeClr>
                              </a:solidFill>
                              <a:latin typeface="Cambria Math" panose="02040503050406030204" pitchFamily="18" charset="0"/>
                            </a:rPr>
                          </m:ctrlPr>
                        </m:dPr>
                        <m:e>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0</m:t>
                              </m:r>
                            </m:sub>
                          </m:sSub>
                          <m:r>
                            <a:rPr lang="en-GB" i="1">
                              <a:solidFill>
                                <a:schemeClr val="bg2">
                                  <a:lumMod val="10000"/>
                                </a:schemeClr>
                              </a:solidFill>
                              <a:latin typeface="Cambria Math" panose="02040503050406030204" pitchFamily="18" charset="0"/>
                            </a:rPr>
                            <m:t>,</m:t>
                          </m:r>
                          <m:sSup>
                            <m:sSupPr>
                              <m:ctrlPr>
                                <a:rPr lang="en-GB" i="1">
                                  <a:solidFill>
                                    <a:schemeClr val="bg2">
                                      <a:lumMod val="10000"/>
                                    </a:schemeClr>
                                  </a:solidFill>
                                  <a:latin typeface="Cambria Math" panose="02040503050406030204" pitchFamily="18" charset="0"/>
                                </a:rPr>
                              </m:ctrlPr>
                            </m:sSupPr>
                            <m:e>
                              <m:r>
                                <a:rPr lang="en-GB" i="1">
                                  <a:solidFill>
                                    <a:schemeClr val="bg2">
                                      <a:lumMod val="10000"/>
                                    </a:schemeClr>
                                  </a:solidFill>
                                  <a:latin typeface="Cambria Math" panose="02040503050406030204" pitchFamily="18" charset="0"/>
                                  <a:ea typeface="Cambria Math" panose="02040503050406030204" pitchFamily="18" charset="0"/>
                                </a:rPr>
                                <m:t>𝜎</m:t>
                              </m:r>
                            </m:e>
                            <m:sup>
                              <m:r>
                                <a:rPr lang="en-GB" i="1">
                                  <a:solidFill>
                                    <a:schemeClr val="bg2">
                                      <a:lumMod val="10000"/>
                                    </a:schemeClr>
                                  </a:solidFill>
                                  <a:latin typeface="Cambria Math" panose="02040503050406030204" pitchFamily="18" charset="0"/>
                                </a:rPr>
                                <m:t>2</m:t>
                              </m:r>
                            </m:sup>
                          </m:sSup>
                        </m:e>
                      </m:d>
                    </m:oMath>
                  </m:oMathPara>
                </a14:m>
                <a:endParaRPr lang="en-GB" dirty="0">
                  <a:solidFill>
                    <a:schemeClr val="bg2">
                      <a:lumMod val="10000"/>
                    </a:schemeClr>
                  </a:solidFill>
                </a:endParaRPr>
              </a:p>
            </p:txBody>
          </p:sp>
        </mc:Choice>
        <mc:Fallback xmlns="">
          <p:sp>
            <p:nvSpPr>
              <p:cNvPr id="5" name="TextBox 4">
                <a:extLst>
                  <a:ext uri="{FF2B5EF4-FFF2-40B4-BE49-F238E27FC236}">
                    <a16:creationId xmlns:a16="http://schemas.microsoft.com/office/drawing/2014/main" id="{C7442FAC-E568-686F-057B-0D5CFC3766E7}"/>
                  </a:ext>
                </a:extLst>
              </p:cNvPr>
              <p:cNvSpPr txBox="1">
                <a:spLocks noRot="1" noChangeAspect="1" noMove="1" noResize="1" noEditPoints="1" noAdjustHandles="1" noChangeArrowheads="1" noChangeShapeType="1" noTextEdit="1"/>
              </p:cNvSpPr>
              <p:nvPr/>
            </p:nvSpPr>
            <p:spPr>
              <a:xfrm>
                <a:off x="1765565" y="3108319"/>
                <a:ext cx="7022179" cy="369332"/>
              </a:xfrm>
              <a:prstGeom prst="rect">
                <a:avLst/>
              </a:prstGeom>
              <a:blipFill>
                <a:blip r:embed="rId2"/>
                <a:stretch>
                  <a:fillRect l="-521" b="-38333"/>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DBAA3C07-D66F-C026-6655-34BD4E8F7790}"/>
              </a:ext>
            </a:extLst>
          </p:cNvPr>
          <p:cNvSpPr txBox="1"/>
          <p:nvPr/>
        </p:nvSpPr>
        <p:spPr>
          <a:xfrm>
            <a:off x="296772" y="1165719"/>
            <a:ext cx="11465085" cy="728661"/>
          </a:xfrm>
          <a:prstGeom prst="rect">
            <a:avLst/>
          </a:prstGeom>
        </p:spPr>
        <p:txBody>
          <a:bodyPr vert="horz" wrap="square" lIns="0" tIns="0" rIns="0" bIns="0" rtlCol="0">
            <a:spAutoFit/>
          </a:bodyPr>
          <a:lstStyle/>
          <a:p>
            <a:pPr>
              <a:lnSpc>
                <a:spcPct val="125000"/>
              </a:lnSpc>
            </a:pPr>
            <a:r>
              <a:rPr lang="en-GB" sz="2000" dirty="0">
                <a:solidFill>
                  <a:schemeClr val="bg2">
                    <a:lumMod val="10000"/>
                  </a:schemeClr>
                </a:solidFill>
              </a:rPr>
              <a:t>Dose-response data can be analysed using mixture model with constrained priors. For illustration purpose, let’s assume K= 2. A control dose and an active dose.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232F034-0700-B9C9-FD7B-069D0AAB6201}"/>
                  </a:ext>
                </a:extLst>
              </p:cNvPr>
              <p:cNvSpPr txBox="1"/>
              <p:nvPr/>
            </p:nvSpPr>
            <p:spPr>
              <a:xfrm>
                <a:off x="460018" y="4721983"/>
                <a:ext cx="8492415" cy="1430648"/>
              </a:xfrm>
              <a:prstGeom prst="rect">
                <a:avLst/>
              </a:prstGeom>
            </p:spPr>
            <p:txBody>
              <a:bodyPr vert="horz" wrap="square" lIns="0" tIns="0" rIns="0" bIns="0" rtlCol="0">
                <a:spAutoFit/>
              </a:bodyPr>
              <a:lstStyle/>
              <a:p>
                <a:pPr marL="342900" indent="-342900">
                  <a:lnSpc>
                    <a:spcPct val="125000"/>
                  </a:lnSpc>
                  <a:spcBef>
                    <a:spcPts val="600"/>
                  </a:spcBef>
                  <a:spcAft>
                    <a:spcPts val="600"/>
                  </a:spcAft>
                  <a:buClr>
                    <a:schemeClr val="tx2"/>
                  </a:buClr>
                  <a:buFont typeface="Wingdings" panose="05000000000000000000" pitchFamily="2" charset="2"/>
                  <a:buChar char="Ø"/>
                </a:pPr>
                <a14:m>
                  <m:oMath xmlns:m="http://schemas.openxmlformats.org/officeDocument/2006/math">
                    <m:sSub>
                      <m:sSubPr>
                        <m:ctrlPr>
                          <a:rPr lang="en-GB" sz="2000" i="1">
                            <a:solidFill>
                              <a:schemeClr val="bg2">
                                <a:lumMod val="10000"/>
                              </a:schemeClr>
                            </a:solidFill>
                            <a:latin typeface="Cambria Math" panose="02040503050406030204" pitchFamily="18" charset="0"/>
                          </a:rPr>
                        </m:ctrlPr>
                      </m:sSubPr>
                      <m:e>
                        <m:r>
                          <a:rPr lang="en-GB" sz="2000" i="1">
                            <a:solidFill>
                              <a:schemeClr val="bg2">
                                <a:lumMod val="10000"/>
                              </a:schemeClr>
                            </a:solidFill>
                            <a:latin typeface="Cambria Math" panose="02040503050406030204" pitchFamily="18" charset="0"/>
                            <a:ea typeface="Cambria Math" panose="02040503050406030204" pitchFamily="18" charset="0"/>
                          </a:rPr>
                          <m:t>𝜇</m:t>
                        </m:r>
                      </m:e>
                      <m:sub>
                        <m:r>
                          <a:rPr lang="en-GB" sz="2000" i="1">
                            <a:solidFill>
                              <a:schemeClr val="bg2">
                                <a:lumMod val="10000"/>
                              </a:schemeClr>
                            </a:solidFill>
                            <a:latin typeface="Cambria Math" panose="02040503050406030204" pitchFamily="18" charset="0"/>
                          </a:rPr>
                          <m:t>1</m:t>
                        </m:r>
                      </m:sub>
                    </m:sSub>
                    <m:r>
                      <a:rPr lang="en-GB" sz="2000" i="1">
                        <a:solidFill>
                          <a:schemeClr val="bg2">
                            <a:lumMod val="10000"/>
                          </a:schemeClr>
                        </a:solidFill>
                        <a:latin typeface="Cambria Math" panose="02040503050406030204" pitchFamily="18" charset="0"/>
                      </a:rPr>
                      <m:t>=</m:t>
                    </m:r>
                    <m:sSub>
                      <m:sSubPr>
                        <m:ctrlPr>
                          <a:rPr lang="en-GB" sz="2000" i="1">
                            <a:solidFill>
                              <a:schemeClr val="bg2">
                                <a:lumMod val="10000"/>
                              </a:schemeClr>
                            </a:solidFill>
                            <a:latin typeface="Cambria Math" panose="02040503050406030204" pitchFamily="18" charset="0"/>
                          </a:rPr>
                        </m:ctrlPr>
                      </m:sSubPr>
                      <m:e>
                        <m:r>
                          <a:rPr lang="en-GB" sz="2000" i="1">
                            <a:solidFill>
                              <a:schemeClr val="bg2">
                                <a:lumMod val="10000"/>
                              </a:schemeClr>
                            </a:solidFill>
                            <a:latin typeface="Cambria Math" panose="02040503050406030204" pitchFamily="18" charset="0"/>
                            <a:ea typeface="Cambria Math" panose="02040503050406030204" pitchFamily="18" charset="0"/>
                          </a:rPr>
                          <m:t>𝜇</m:t>
                        </m:r>
                      </m:e>
                      <m:sub>
                        <m:r>
                          <a:rPr lang="en-GB" sz="2000" i="1">
                            <a:solidFill>
                              <a:schemeClr val="bg2">
                                <a:lumMod val="10000"/>
                              </a:schemeClr>
                            </a:solidFill>
                            <a:latin typeface="Cambria Math" panose="02040503050406030204" pitchFamily="18" charset="0"/>
                          </a:rPr>
                          <m:t>0</m:t>
                        </m:r>
                      </m:sub>
                    </m:sSub>
                    <m:r>
                      <a:rPr lang="en-GB" sz="2000" i="1">
                        <a:solidFill>
                          <a:schemeClr val="bg2">
                            <a:lumMod val="10000"/>
                          </a:schemeClr>
                        </a:solidFill>
                        <a:latin typeface="Cambria Math" panose="02040503050406030204" pitchFamily="18" charset="0"/>
                      </a:rPr>
                      <m:t>+</m:t>
                    </m:r>
                    <m:sSub>
                      <m:sSubPr>
                        <m:ctrlPr>
                          <a:rPr lang="en-GB" sz="2000" i="1">
                            <a:solidFill>
                              <a:schemeClr val="bg2">
                                <a:lumMod val="10000"/>
                              </a:schemeClr>
                            </a:solidFill>
                            <a:latin typeface="Cambria Math" panose="02040503050406030204" pitchFamily="18" charset="0"/>
                          </a:rPr>
                        </m:ctrlPr>
                      </m:sSubPr>
                      <m:e>
                        <m:r>
                          <a:rPr lang="en-GB" sz="2000" i="1">
                            <a:solidFill>
                              <a:schemeClr val="bg2">
                                <a:lumMod val="10000"/>
                              </a:schemeClr>
                            </a:solidFill>
                            <a:latin typeface="Cambria Math" panose="02040503050406030204" pitchFamily="18" charset="0"/>
                            <a:ea typeface="Cambria Math" panose="02040503050406030204" pitchFamily="18" charset="0"/>
                          </a:rPr>
                          <m:t>𝛿</m:t>
                        </m:r>
                      </m:e>
                      <m:sub>
                        <m:r>
                          <a:rPr lang="en-GB" sz="2000" i="1">
                            <a:solidFill>
                              <a:schemeClr val="bg2">
                                <a:lumMod val="10000"/>
                              </a:schemeClr>
                            </a:solidFill>
                            <a:latin typeface="Cambria Math" panose="02040503050406030204" pitchFamily="18" charset="0"/>
                          </a:rPr>
                          <m:t>1</m:t>
                        </m:r>
                      </m:sub>
                    </m:sSub>
                  </m:oMath>
                </a14:m>
                <a:r>
                  <a:rPr lang="en-GB" sz="2000" dirty="0">
                    <a:solidFill>
                      <a:schemeClr val="bg2">
                        <a:lumMod val="10000"/>
                      </a:schemeClr>
                    </a:solidFill>
                  </a:rPr>
                  <a:t>             and        </a:t>
                </a:r>
                <a14:m>
                  <m:oMath xmlns:m="http://schemas.openxmlformats.org/officeDocument/2006/math">
                    <m:sSub>
                      <m:sSubPr>
                        <m:ctrlPr>
                          <a:rPr lang="en-GB" sz="2000" i="1">
                            <a:solidFill>
                              <a:schemeClr val="bg2">
                                <a:lumMod val="10000"/>
                              </a:schemeClr>
                            </a:solidFill>
                            <a:latin typeface="Cambria Math" panose="02040503050406030204" pitchFamily="18" charset="0"/>
                          </a:rPr>
                        </m:ctrlPr>
                      </m:sSubPr>
                      <m:e>
                        <m:r>
                          <a:rPr lang="en-GB" sz="2000" i="1">
                            <a:solidFill>
                              <a:schemeClr val="bg2">
                                <a:lumMod val="10000"/>
                              </a:schemeClr>
                            </a:solidFill>
                            <a:latin typeface="Cambria Math" panose="02040503050406030204" pitchFamily="18" charset="0"/>
                            <a:ea typeface="Cambria Math" panose="02040503050406030204" pitchFamily="18" charset="0"/>
                          </a:rPr>
                          <m:t>𝛿</m:t>
                        </m:r>
                      </m:e>
                      <m:sub>
                        <m:r>
                          <a:rPr lang="en-GB" sz="2000" i="1">
                            <a:solidFill>
                              <a:schemeClr val="bg2">
                                <a:lumMod val="10000"/>
                              </a:schemeClr>
                            </a:solidFill>
                            <a:latin typeface="Cambria Math" panose="02040503050406030204" pitchFamily="18" charset="0"/>
                          </a:rPr>
                          <m:t>1</m:t>
                        </m:r>
                      </m:sub>
                    </m:sSub>
                    <m:r>
                      <a:rPr lang="en-GB" sz="2000" i="1">
                        <a:solidFill>
                          <a:schemeClr val="bg2">
                            <a:lumMod val="10000"/>
                          </a:schemeClr>
                        </a:solidFill>
                        <a:latin typeface="Cambria Math" panose="02040503050406030204" pitchFamily="18" charset="0"/>
                      </a:rPr>
                      <m:t>&gt;0.</m:t>
                    </m:r>
                  </m:oMath>
                </a14:m>
                <a:r>
                  <a:rPr lang="en-GB" sz="2000" dirty="0">
                    <a:solidFill>
                      <a:schemeClr val="bg2">
                        <a:lumMod val="10000"/>
                      </a:schemeClr>
                    </a:solidFill>
                  </a:rPr>
                  <a:t>   </a:t>
                </a:r>
              </a:p>
              <a:p>
                <a:pPr marL="342900" indent="-342900">
                  <a:lnSpc>
                    <a:spcPct val="125000"/>
                  </a:lnSpc>
                  <a:spcBef>
                    <a:spcPts val="600"/>
                  </a:spcBef>
                  <a:spcAft>
                    <a:spcPts val="600"/>
                  </a:spcAft>
                  <a:buClr>
                    <a:schemeClr val="tx2"/>
                  </a:buClr>
                  <a:buFont typeface="Wingdings" panose="05000000000000000000" pitchFamily="2" charset="2"/>
                  <a:buChar char="Ø"/>
                </a:pPr>
                <a14:m>
                  <m:oMath xmlns:m="http://schemas.openxmlformats.org/officeDocument/2006/math">
                    <m:sSub>
                      <m:sSubPr>
                        <m:ctrlPr>
                          <a:rPr lang="en-GB" sz="2000" i="1">
                            <a:solidFill>
                              <a:schemeClr val="bg2">
                                <a:lumMod val="10000"/>
                              </a:schemeClr>
                            </a:solidFill>
                            <a:latin typeface="Cambria Math" panose="02040503050406030204" pitchFamily="18" charset="0"/>
                          </a:rPr>
                        </m:ctrlPr>
                      </m:sSubPr>
                      <m:e>
                        <m:r>
                          <a:rPr lang="en-GB" sz="2000" i="1">
                            <a:solidFill>
                              <a:schemeClr val="bg2">
                                <a:lumMod val="10000"/>
                              </a:schemeClr>
                            </a:solidFill>
                            <a:latin typeface="Cambria Math" panose="02040503050406030204" pitchFamily="18" charset="0"/>
                            <a:ea typeface="Cambria Math" panose="02040503050406030204" pitchFamily="18" charset="0"/>
                          </a:rPr>
                          <m:t>𝜇</m:t>
                        </m:r>
                      </m:e>
                      <m:sub>
                        <m:r>
                          <a:rPr lang="en-GB" sz="2000" i="1">
                            <a:solidFill>
                              <a:schemeClr val="bg2">
                                <a:lumMod val="10000"/>
                              </a:schemeClr>
                            </a:solidFill>
                            <a:latin typeface="Cambria Math" panose="02040503050406030204" pitchFamily="18" charset="0"/>
                          </a:rPr>
                          <m:t>0</m:t>
                        </m:r>
                      </m:sub>
                    </m:sSub>
                    <m:r>
                      <a:rPr lang="en-GB" sz="2000" i="1">
                        <a:solidFill>
                          <a:schemeClr val="bg2">
                            <a:lumMod val="10000"/>
                          </a:schemeClr>
                        </a:solidFill>
                        <a:latin typeface="Cambria Math" panose="02040503050406030204" pitchFamily="18" charset="0"/>
                      </a:rPr>
                      <m:t> ~</m:t>
                    </m:r>
                    <m:r>
                      <a:rPr lang="en-GB" sz="2000" i="1">
                        <a:solidFill>
                          <a:schemeClr val="bg2">
                            <a:lumMod val="10000"/>
                          </a:schemeClr>
                        </a:solidFill>
                        <a:latin typeface="Cambria Math" panose="02040503050406030204" pitchFamily="18" charset="0"/>
                      </a:rPr>
                      <m:t>𝑁</m:t>
                    </m:r>
                    <m:r>
                      <a:rPr lang="en-GB" sz="2000" i="1">
                        <a:solidFill>
                          <a:schemeClr val="bg2">
                            <a:lumMod val="10000"/>
                          </a:schemeClr>
                        </a:solidFill>
                        <a:latin typeface="Cambria Math" panose="02040503050406030204" pitchFamily="18" charset="0"/>
                      </a:rPr>
                      <m:t>(0,</m:t>
                    </m:r>
                    <m:sSubSup>
                      <m:sSubSupPr>
                        <m:ctrlPr>
                          <a:rPr lang="en-GB" sz="2000" i="1">
                            <a:solidFill>
                              <a:schemeClr val="bg2">
                                <a:lumMod val="10000"/>
                              </a:schemeClr>
                            </a:solidFill>
                            <a:latin typeface="Cambria Math" panose="02040503050406030204" pitchFamily="18" charset="0"/>
                          </a:rPr>
                        </m:ctrlPr>
                      </m:sSubSupPr>
                      <m:e>
                        <m:r>
                          <a:rPr lang="en-GB" sz="2000" i="1">
                            <a:solidFill>
                              <a:schemeClr val="bg2">
                                <a:lumMod val="10000"/>
                              </a:schemeClr>
                            </a:solidFill>
                            <a:latin typeface="Cambria Math" panose="02040503050406030204" pitchFamily="18" charset="0"/>
                            <a:ea typeface="Cambria Math" panose="02040503050406030204" pitchFamily="18" charset="0"/>
                          </a:rPr>
                          <m:t>𝜎</m:t>
                        </m:r>
                      </m:e>
                      <m:sub>
                        <m:r>
                          <a:rPr lang="en-GB" sz="2000" i="1">
                            <a:solidFill>
                              <a:schemeClr val="bg2">
                                <a:lumMod val="10000"/>
                              </a:schemeClr>
                            </a:solidFill>
                            <a:latin typeface="Cambria Math" panose="02040503050406030204" pitchFamily="18" charset="0"/>
                          </a:rPr>
                          <m:t>1</m:t>
                        </m:r>
                      </m:sub>
                      <m:sup>
                        <m:r>
                          <a:rPr lang="en-GB" sz="2000" i="1">
                            <a:solidFill>
                              <a:schemeClr val="bg2">
                                <a:lumMod val="10000"/>
                              </a:schemeClr>
                            </a:solidFill>
                            <a:latin typeface="Cambria Math" panose="02040503050406030204" pitchFamily="18" charset="0"/>
                          </a:rPr>
                          <m:t>2</m:t>
                        </m:r>
                      </m:sup>
                    </m:sSubSup>
                    <m:r>
                      <a:rPr lang="en-GB" sz="2000" i="1">
                        <a:solidFill>
                          <a:schemeClr val="bg2">
                            <a:lumMod val="10000"/>
                          </a:schemeClr>
                        </a:solidFill>
                        <a:latin typeface="Cambria Math" panose="02040503050406030204" pitchFamily="18" charset="0"/>
                      </a:rPr>
                      <m:t>)</m:t>
                    </m:r>
                  </m:oMath>
                </a14:m>
                <a:r>
                  <a:rPr lang="en-GB" sz="2000" dirty="0">
                    <a:solidFill>
                      <a:schemeClr val="bg2">
                        <a:lumMod val="10000"/>
                      </a:schemeClr>
                    </a:solidFill>
                  </a:rPr>
                  <a:t>	and </a:t>
                </a:r>
                <a14:m>
                  <m:oMath xmlns:m="http://schemas.openxmlformats.org/officeDocument/2006/math">
                    <m:sSub>
                      <m:sSubPr>
                        <m:ctrlPr>
                          <a:rPr lang="en-GB" sz="2000" i="1">
                            <a:solidFill>
                              <a:schemeClr val="bg2">
                                <a:lumMod val="10000"/>
                              </a:schemeClr>
                            </a:solidFill>
                            <a:latin typeface="Cambria Math" panose="02040503050406030204" pitchFamily="18" charset="0"/>
                          </a:rPr>
                        </m:ctrlPr>
                      </m:sSubPr>
                      <m:e>
                        <m:r>
                          <a:rPr lang="en-GB" sz="2000" i="1">
                            <a:solidFill>
                              <a:schemeClr val="bg2">
                                <a:lumMod val="10000"/>
                              </a:schemeClr>
                            </a:solidFill>
                            <a:latin typeface="Cambria Math" panose="02040503050406030204" pitchFamily="18" charset="0"/>
                            <a:ea typeface="Cambria Math" panose="02040503050406030204" pitchFamily="18" charset="0"/>
                          </a:rPr>
                          <m:t>𝛿</m:t>
                        </m:r>
                      </m:e>
                      <m:sub>
                        <m:r>
                          <a:rPr lang="en-GB" sz="2000" i="1">
                            <a:solidFill>
                              <a:schemeClr val="bg2">
                                <a:lumMod val="10000"/>
                              </a:schemeClr>
                            </a:solidFill>
                            <a:latin typeface="Cambria Math" panose="02040503050406030204" pitchFamily="18" charset="0"/>
                            <a:ea typeface="Cambria Math" panose="02040503050406030204" pitchFamily="18" charset="0"/>
                          </a:rPr>
                          <m:t>1</m:t>
                        </m:r>
                      </m:sub>
                    </m:sSub>
                    <m:r>
                      <a:rPr lang="en-GB" sz="2000" i="1">
                        <a:solidFill>
                          <a:schemeClr val="bg2">
                            <a:lumMod val="10000"/>
                          </a:schemeClr>
                        </a:solidFill>
                        <a:latin typeface="Cambria Math" panose="02040503050406030204" pitchFamily="18" charset="0"/>
                      </a:rPr>
                      <m:t> ~</m:t>
                    </m:r>
                    <m:r>
                      <a:rPr lang="en-GB" sz="2000" i="1">
                        <a:solidFill>
                          <a:schemeClr val="bg2">
                            <a:lumMod val="10000"/>
                          </a:schemeClr>
                        </a:solidFill>
                        <a:latin typeface="Cambria Math" panose="02040503050406030204" pitchFamily="18" charset="0"/>
                      </a:rPr>
                      <m:t>𝑁</m:t>
                    </m:r>
                    <m:d>
                      <m:dPr>
                        <m:ctrlPr>
                          <a:rPr lang="en-GB" sz="2000" i="1">
                            <a:solidFill>
                              <a:schemeClr val="bg2">
                                <a:lumMod val="10000"/>
                              </a:schemeClr>
                            </a:solidFill>
                            <a:latin typeface="Cambria Math" panose="02040503050406030204" pitchFamily="18" charset="0"/>
                          </a:rPr>
                        </m:ctrlPr>
                      </m:dPr>
                      <m:e>
                        <m:r>
                          <a:rPr lang="en-GB" sz="2000" i="1">
                            <a:solidFill>
                              <a:schemeClr val="bg2">
                                <a:lumMod val="10000"/>
                              </a:schemeClr>
                            </a:solidFill>
                            <a:latin typeface="Cambria Math" panose="02040503050406030204" pitchFamily="18" charset="0"/>
                          </a:rPr>
                          <m:t>0,</m:t>
                        </m:r>
                        <m:sSubSup>
                          <m:sSubSupPr>
                            <m:ctrlPr>
                              <a:rPr lang="en-GB" sz="2000" i="1">
                                <a:solidFill>
                                  <a:schemeClr val="bg2">
                                    <a:lumMod val="10000"/>
                                  </a:schemeClr>
                                </a:solidFill>
                                <a:latin typeface="Cambria Math" panose="02040503050406030204" pitchFamily="18" charset="0"/>
                              </a:rPr>
                            </m:ctrlPr>
                          </m:sSubSupPr>
                          <m:e>
                            <m:r>
                              <a:rPr lang="en-GB" sz="2000" i="1">
                                <a:solidFill>
                                  <a:schemeClr val="bg2">
                                    <a:lumMod val="10000"/>
                                  </a:schemeClr>
                                </a:solidFill>
                                <a:latin typeface="Cambria Math" panose="02040503050406030204" pitchFamily="18" charset="0"/>
                                <a:ea typeface="Cambria Math" panose="02040503050406030204" pitchFamily="18" charset="0"/>
                              </a:rPr>
                              <m:t>𝜎</m:t>
                            </m:r>
                          </m:e>
                          <m:sub>
                            <m:r>
                              <a:rPr lang="en-GB" sz="2000" i="1">
                                <a:solidFill>
                                  <a:schemeClr val="bg2">
                                    <a:lumMod val="10000"/>
                                  </a:schemeClr>
                                </a:solidFill>
                                <a:latin typeface="Cambria Math" panose="02040503050406030204" pitchFamily="18" charset="0"/>
                              </a:rPr>
                              <m:t>1</m:t>
                            </m:r>
                          </m:sub>
                          <m:sup>
                            <m:r>
                              <a:rPr lang="en-GB" sz="2000" i="1">
                                <a:solidFill>
                                  <a:schemeClr val="bg2">
                                    <a:lumMod val="10000"/>
                                  </a:schemeClr>
                                </a:solidFill>
                                <a:latin typeface="Cambria Math" panose="02040503050406030204" pitchFamily="18" charset="0"/>
                              </a:rPr>
                              <m:t>2</m:t>
                            </m:r>
                          </m:sup>
                        </m:sSubSup>
                      </m:e>
                    </m:d>
                    <m:r>
                      <a:rPr lang="en-GB" sz="2000" i="1">
                        <a:solidFill>
                          <a:schemeClr val="bg2">
                            <a:lumMod val="10000"/>
                          </a:schemeClr>
                        </a:solidFill>
                        <a:latin typeface="Cambria Math" panose="02040503050406030204" pitchFamily="18" charset="0"/>
                      </a:rPr>
                      <m:t>𝐼</m:t>
                    </m:r>
                    <m:r>
                      <a:rPr lang="en-GB" sz="2000" i="1">
                        <a:solidFill>
                          <a:schemeClr val="bg2">
                            <a:lumMod val="10000"/>
                          </a:schemeClr>
                        </a:solidFill>
                        <a:latin typeface="Cambria Math" panose="02040503050406030204" pitchFamily="18" charset="0"/>
                      </a:rPr>
                      <m:t>(0,)</m:t>
                    </m:r>
                  </m:oMath>
                </a14:m>
                <a:endParaRPr lang="en-GB" sz="2000" dirty="0">
                  <a:solidFill>
                    <a:schemeClr val="bg2">
                      <a:lumMod val="10000"/>
                    </a:schemeClr>
                  </a:solidFill>
                </a:endParaRPr>
              </a:p>
              <a:p>
                <a:pPr marL="342900" indent="-342900">
                  <a:lnSpc>
                    <a:spcPct val="125000"/>
                  </a:lnSpc>
                  <a:spcBef>
                    <a:spcPts val="600"/>
                  </a:spcBef>
                  <a:spcAft>
                    <a:spcPts val="600"/>
                  </a:spcAft>
                  <a:buClr>
                    <a:schemeClr val="tx2"/>
                  </a:buClr>
                  <a:buFont typeface="Wingdings" panose="05000000000000000000" pitchFamily="2" charset="2"/>
                  <a:buChar char="Ø"/>
                </a:pPr>
                <a14:m>
                  <m:oMath xmlns:m="http://schemas.openxmlformats.org/officeDocument/2006/math">
                    <m:sSup>
                      <m:sSupPr>
                        <m:ctrlPr>
                          <a:rPr lang="en-GB" sz="2000" i="1">
                            <a:solidFill>
                              <a:schemeClr val="bg2">
                                <a:lumMod val="10000"/>
                              </a:schemeClr>
                            </a:solidFill>
                            <a:latin typeface="Cambria Math" panose="02040503050406030204" pitchFamily="18" charset="0"/>
                          </a:rPr>
                        </m:ctrlPr>
                      </m:sSupPr>
                      <m:e>
                        <m:r>
                          <a:rPr lang="en-GB" sz="2000" i="1">
                            <a:solidFill>
                              <a:schemeClr val="bg2">
                                <a:lumMod val="10000"/>
                              </a:schemeClr>
                            </a:solidFill>
                            <a:latin typeface="Cambria Math" panose="02040503050406030204" pitchFamily="18" charset="0"/>
                            <a:ea typeface="Cambria Math" panose="02040503050406030204" pitchFamily="18" charset="0"/>
                          </a:rPr>
                          <m:t>𝜎</m:t>
                        </m:r>
                      </m:e>
                      <m:sup>
                        <m:r>
                          <a:rPr lang="en-GB" sz="2000" i="1">
                            <a:solidFill>
                              <a:schemeClr val="bg2">
                                <a:lumMod val="10000"/>
                              </a:schemeClr>
                            </a:solidFill>
                            <a:latin typeface="Cambria Math" panose="02040503050406030204" pitchFamily="18" charset="0"/>
                          </a:rPr>
                          <m:t>−2</m:t>
                        </m:r>
                      </m:sup>
                    </m:sSup>
                    <m:r>
                      <a:rPr lang="en-GB" sz="2000" i="1">
                        <a:solidFill>
                          <a:schemeClr val="bg2">
                            <a:lumMod val="10000"/>
                          </a:schemeClr>
                        </a:solidFill>
                        <a:latin typeface="Cambria Math" panose="02040503050406030204" pitchFamily="18" charset="0"/>
                      </a:rPr>
                      <m:t>~</m:t>
                    </m:r>
                    <m:r>
                      <a:rPr lang="en-GB" sz="2000" i="1">
                        <a:solidFill>
                          <a:schemeClr val="bg2">
                            <a:lumMod val="10000"/>
                          </a:schemeClr>
                        </a:solidFill>
                        <a:latin typeface="Cambria Math" panose="02040503050406030204" pitchFamily="18" charset="0"/>
                      </a:rPr>
                      <m:t>𝐼𝐺</m:t>
                    </m:r>
                    <m:r>
                      <a:rPr lang="en-GB" sz="2000" i="1">
                        <a:solidFill>
                          <a:schemeClr val="bg2">
                            <a:lumMod val="10000"/>
                          </a:schemeClr>
                        </a:solidFill>
                        <a:latin typeface="Cambria Math" panose="02040503050406030204" pitchFamily="18" charset="0"/>
                      </a:rPr>
                      <m:t>(0.0001, 0.0001</m:t>
                    </m:r>
                  </m:oMath>
                </a14:m>
                <a:r>
                  <a:rPr lang="en-GB" sz="2000" dirty="0">
                    <a:solidFill>
                      <a:schemeClr val="bg2">
                        <a:lumMod val="10000"/>
                      </a:schemeClr>
                    </a:solidFill>
                  </a:rPr>
                  <a:t> and </a:t>
                </a:r>
                <a14:m>
                  <m:oMath xmlns:m="http://schemas.openxmlformats.org/officeDocument/2006/math">
                    <m:sSubSup>
                      <m:sSubSupPr>
                        <m:ctrlPr>
                          <a:rPr lang="en-GB" sz="2000" i="1">
                            <a:solidFill>
                              <a:schemeClr val="bg2">
                                <a:lumMod val="10000"/>
                              </a:schemeClr>
                            </a:solidFill>
                            <a:latin typeface="Cambria Math" panose="02040503050406030204" pitchFamily="18" charset="0"/>
                          </a:rPr>
                        </m:ctrlPr>
                      </m:sSubSupPr>
                      <m:e>
                        <m:r>
                          <a:rPr lang="en-GB" sz="2000" i="1">
                            <a:solidFill>
                              <a:schemeClr val="bg2">
                                <a:lumMod val="10000"/>
                              </a:schemeClr>
                            </a:solidFill>
                            <a:latin typeface="Cambria Math" panose="02040503050406030204" pitchFamily="18" charset="0"/>
                            <a:ea typeface="Cambria Math" panose="02040503050406030204" pitchFamily="18" charset="0"/>
                          </a:rPr>
                          <m:t>𝜎</m:t>
                        </m:r>
                      </m:e>
                      <m:sub>
                        <m:r>
                          <a:rPr lang="en-GB" sz="2000" i="1">
                            <a:solidFill>
                              <a:schemeClr val="bg2">
                                <a:lumMod val="10000"/>
                              </a:schemeClr>
                            </a:solidFill>
                            <a:latin typeface="Cambria Math" panose="02040503050406030204" pitchFamily="18" charset="0"/>
                          </a:rPr>
                          <m:t>1</m:t>
                        </m:r>
                      </m:sub>
                      <m:sup>
                        <m:r>
                          <a:rPr lang="en-GB" sz="2000" i="1">
                            <a:solidFill>
                              <a:schemeClr val="bg2">
                                <a:lumMod val="10000"/>
                              </a:schemeClr>
                            </a:solidFill>
                            <a:latin typeface="Cambria Math" panose="02040503050406030204" pitchFamily="18" charset="0"/>
                          </a:rPr>
                          <m:t>−2</m:t>
                        </m:r>
                      </m:sup>
                    </m:sSubSup>
                    <m:r>
                      <a:rPr lang="en-GB" sz="2000" i="1">
                        <a:solidFill>
                          <a:schemeClr val="bg2">
                            <a:lumMod val="10000"/>
                          </a:schemeClr>
                        </a:solidFill>
                        <a:latin typeface="Cambria Math" panose="02040503050406030204" pitchFamily="18" charset="0"/>
                      </a:rPr>
                      <m:t>~</m:t>
                    </m:r>
                    <m:r>
                      <a:rPr lang="en-GB" sz="2000" i="1">
                        <a:solidFill>
                          <a:schemeClr val="bg2">
                            <a:lumMod val="10000"/>
                          </a:schemeClr>
                        </a:solidFill>
                        <a:latin typeface="Cambria Math" panose="02040503050406030204" pitchFamily="18" charset="0"/>
                      </a:rPr>
                      <m:t>𝐼𝐺</m:t>
                    </m:r>
                    <m:r>
                      <a:rPr lang="en-GB" sz="2000" i="1">
                        <a:solidFill>
                          <a:schemeClr val="bg2">
                            <a:lumMod val="10000"/>
                          </a:schemeClr>
                        </a:solidFill>
                        <a:latin typeface="Cambria Math" panose="02040503050406030204" pitchFamily="18" charset="0"/>
                      </a:rPr>
                      <m:t>(0.0001, 0.0001)</m:t>
                    </m:r>
                  </m:oMath>
                </a14:m>
                <a:endParaRPr lang="en-GB" sz="2000" dirty="0">
                  <a:solidFill>
                    <a:schemeClr val="bg2">
                      <a:lumMod val="10000"/>
                    </a:schemeClr>
                  </a:solidFill>
                </a:endParaRPr>
              </a:p>
            </p:txBody>
          </p:sp>
        </mc:Choice>
        <mc:Fallback xmlns="">
          <p:sp>
            <p:nvSpPr>
              <p:cNvPr id="8" name="TextBox 7">
                <a:extLst>
                  <a:ext uri="{FF2B5EF4-FFF2-40B4-BE49-F238E27FC236}">
                    <a16:creationId xmlns:a16="http://schemas.microsoft.com/office/drawing/2014/main" id="{0232F034-0700-B9C9-FD7B-069D0AAB6201}"/>
                  </a:ext>
                </a:extLst>
              </p:cNvPr>
              <p:cNvSpPr txBox="1">
                <a:spLocks noRot="1" noChangeAspect="1" noMove="1" noResize="1" noEditPoints="1" noAdjustHandles="1" noChangeArrowheads="1" noChangeShapeType="1" noTextEdit="1"/>
              </p:cNvSpPr>
              <p:nvPr/>
            </p:nvSpPr>
            <p:spPr>
              <a:xfrm>
                <a:off x="460018" y="4721983"/>
                <a:ext cx="8492415" cy="1430648"/>
              </a:xfrm>
              <a:prstGeom prst="rect">
                <a:avLst/>
              </a:prstGeom>
              <a:blipFill>
                <a:blip r:embed="rId3"/>
                <a:stretch>
                  <a:fillRect l="-1722" t="-2991" b="-9829"/>
                </a:stretch>
              </a:blipFill>
            </p:spPr>
            <p:txBody>
              <a:bodyPr/>
              <a:lstStyle/>
              <a:p>
                <a:r>
                  <a:rPr lang="en-GB">
                    <a:noFill/>
                  </a:rPr>
                  <a:t> </a:t>
                </a:r>
              </a:p>
            </p:txBody>
          </p:sp>
        </mc:Fallback>
      </mc:AlternateContent>
      <p:sp>
        <p:nvSpPr>
          <p:cNvPr id="9" name="Left Brace 8">
            <a:extLst>
              <a:ext uri="{FF2B5EF4-FFF2-40B4-BE49-F238E27FC236}">
                <a16:creationId xmlns:a16="http://schemas.microsoft.com/office/drawing/2014/main" id="{5F6E09D8-8925-017D-B1CA-A35FE79BB2EB}"/>
              </a:ext>
            </a:extLst>
          </p:cNvPr>
          <p:cNvSpPr/>
          <p:nvPr/>
        </p:nvSpPr>
        <p:spPr>
          <a:xfrm rot="5400000">
            <a:off x="4770762" y="2073814"/>
            <a:ext cx="385807" cy="1683205"/>
          </a:xfrm>
          <a:prstGeom prst="leftBrace">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20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192E800-7FC6-6814-2AC6-B31970A5C545}"/>
                  </a:ext>
                </a:extLst>
              </p:cNvPr>
              <p:cNvSpPr/>
              <p:nvPr/>
            </p:nvSpPr>
            <p:spPr>
              <a:xfrm>
                <a:off x="3958860" y="2286007"/>
                <a:ext cx="19341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1</m:t>
                          </m:r>
                        </m:sub>
                      </m:sSub>
                      <m:r>
                        <a:rPr lang="en-GB" i="1">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0</m:t>
                          </m:r>
                        </m:sub>
                      </m:sSub>
                      <m:r>
                        <a:rPr lang="en-GB" i="1">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𝛿</m:t>
                          </m:r>
                        </m:e>
                        <m:sub>
                          <m:r>
                            <a:rPr lang="en-GB" i="1">
                              <a:solidFill>
                                <a:schemeClr val="bg2">
                                  <a:lumMod val="10000"/>
                                </a:schemeClr>
                              </a:solidFill>
                              <a:latin typeface="Cambria Math" panose="02040503050406030204" pitchFamily="18" charset="0"/>
                            </a:rPr>
                            <m:t>1</m:t>
                          </m:r>
                        </m:sub>
                      </m:sSub>
                    </m:oMath>
                  </m:oMathPara>
                </a14:m>
                <a:endParaRPr lang="en-GB" dirty="0">
                  <a:solidFill>
                    <a:schemeClr val="bg2">
                      <a:lumMod val="10000"/>
                    </a:schemeClr>
                  </a:solidFill>
                </a:endParaRPr>
              </a:p>
            </p:txBody>
          </p:sp>
        </mc:Choice>
        <mc:Fallback xmlns="">
          <p:sp>
            <p:nvSpPr>
              <p:cNvPr id="10" name="Rectangle 9">
                <a:extLst>
                  <a:ext uri="{FF2B5EF4-FFF2-40B4-BE49-F238E27FC236}">
                    <a16:creationId xmlns:a16="http://schemas.microsoft.com/office/drawing/2014/main" id="{F192E800-7FC6-6814-2AC6-B31970A5C545}"/>
                  </a:ext>
                </a:extLst>
              </p:cNvPr>
              <p:cNvSpPr>
                <a:spLocks noRot="1" noChangeAspect="1" noMove="1" noResize="1" noEditPoints="1" noAdjustHandles="1" noChangeArrowheads="1" noChangeShapeType="1" noTextEdit="1"/>
              </p:cNvSpPr>
              <p:nvPr/>
            </p:nvSpPr>
            <p:spPr>
              <a:xfrm>
                <a:off x="3958860" y="2286007"/>
                <a:ext cx="1934119" cy="461665"/>
              </a:xfrm>
              <a:prstGeom prst="rect">
                <a:avLst/>
              </a:prstGeom>
              <a:blipFill>
                <a:blip r:embed="rId4"/>
                <a:stretch>
                  <a:fillRect b="-10526"/>
                </a:stretch>
              </a:blipFill>
            </p:spPr>
            <p:txBody>
              <a:bodyPr/>
              <a:lstStyle/>
              <a:p>
                <a:r>
                  <a:rPr lang="en-GB">
                    <a:noFill/>
                  </a:rPr>
                  <a:t> </a:t>
                </a:r>
              </a:p>
            </p:txBody>
          </p:sp>
        </mc:Fallback>
      </mc:AlternateContent>
      <p:sp>
        <p:nvSpPr>
          <p:cNvPr id="11" name="Left Brace 10">
            <a:extLst>
              <a:ext uri="{FF2B5EF4-FFF2-40B4-BE49-F238E27FC236}">
                <a16:creationId xmlns:a16="http://schemas.microsoft.com/office/drawing/2014/main" id="{EEAE236F-E0CF-C056-D154-5BB923976957}"/>
              </a:ext>
            </a:extLst>
          </p:cNvPr>
          <p:cNvSpPr/>
          <p:nvPr/>
        </p:nvSpPr>
        <p:spPr>
          <a:xfrm rot="16200000">
            <a:off x="8048160" y="3063563"/>
            <a:ext cx="348920" cy="1177096"/>
          </a:xfrm>
          <a:prstGeom prst="leftBrace">
            <a:avLst/>
          </a:prstGeom>
          <a:ln w="158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20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EBC1CA2-B610-7F37-2980-D7C6893E0E3D}"/>
                  </a:ext>
                </a:extLst>
              </p:cNvPr>
              <p:cNvSpPr/>
              <p:nvPr/>
            </p:nvSpPr>
            <p:spPr>
              <a:xfrm>
                <a:off x="7675930" y="3792673"/>
                <a:ext cx="12765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1</m:t>
                          </m:r>
                        </m:sub>
                      </m:sSub>
                      <m:r>
                        <a:rPr lang="en-GB" i="1">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0</m:t>
                          </m:r>
                        </m:sub>
                      </m:sSub>
                    </m:oMath>
                  </m:oMathPara>
                </a14:m>
                <a:endParaRPr lang="en-GB" dirty="0">
                  <a:solidFill>
                    <a:schemeClr val="bg2">
                      <a:lumMod val="10000"/>
                    </a:schemeClr>
                  </a:solidFill>
                </a:endParaRPr>
              </a:p>
            </p:txBody>
          </p:sp>
        </mc:Choice>
        <mc:Fallback xmlns="">
          <p:sp>
            <p:nvSpPr>
              <p:cNvPr id="12" name="Rectangle 11">
                <a:extLst>
                  <a:ext uri="{FF2B5EF4-FFF2-40B4-BE49-F238E27FC236}">
                    <a16:creationId xmlns:a16="http://schemas.microsoft.com/office/drawing/2014/main" id="{4EBC1CA2-B610-7F37-2980-D7C6893E0E3D}"/>
                  </a:ext>
                </a:extLst>
              </p:cNvPr>
              <p:cNvSpPr>
                <a:spLocks noRot="1" noChangeAspect="1" noMove="1" noResize="1" noEditPoints="1" noAdjustHandles="1" noChangeArrowheads="1" noChangeShapeType="1" noTextEdit="1"/>
              </p:cNvSpPr>
              <p:nvPr/>
            </p:nvSpPr>
            <p:spPr>
              <a:xfrm>
                <a:off x="7675930" y="3792673"/>
                <a:ext cx="1276503" cy="461665"/>
              </a:xfrm>
              <a:prstGeom prst="rect">
                <a:avLst/>
              </a:prstGeom>
              <a:blipFill>
                <a:blip r:embed="rId5"/>
                <a:stretch>
                  <a:fillRect b="-10526"/>
                </a:stretch>
              </a:blipFill>
            </p:spPr>
            <p:txBody>
              <a:bodyPr/>
              <a:lstStyle/>
              <a:p>
                <a:r>
                  <a:rPr lang="en-GB">
                    <a:noFill/>
                  </a:rPr>
                  <a:t> </a:t>
                </a:r>
              </a:p>
            </p:txBody>
          </p:sp>
        </mc:Fallback>
      </mc:AlternateContent>
      <p:sp>
        <p:nvSpPr>
          <p:cNvPr id="13" name="Rectangle 12">
            <a:extLst>
              <a:ext uri="{FF2B5EF4-FFF2-40B4-BE49-F238E27FC236}">
                <a16:creationId xmlns:a16="http://schemas.microsoft.com/office/drawing/2014/main" id="{6C66819B-7E4E-D448-9FA0-3E01E4688831}"/>
              </a:ext>
            </a:extLst>
          </p:cNvPr>
          <p:cNvSpPr/>
          <p:nvPr/>
        </p:nvSpPr>
        <p:spPr>
          <a:xfrm>
            <a:off x="8952433" y="5692281"/>
            <a:ext cx="2715808" cy="461665"/>
          </a:xfrm>
          <a:prstGeom prst="rect">
            <a:avLst/>
          </a:prstGeom>
        </p:spPr>
        <p:txBody>
          <a:bodyPr wrap="none">
            <a:spAutoFit/>
          </a:bodyPr>
          <a:lstStyle/>
          <a:p>
            <a:r>
              <a:rPr lang="en-GB" dirty="0">
                <a:solidFill>
                  <a:schemeClr val="bg2">
                    <a:lumMod val="10000"/>
                  </a:schemeClr>
                </a:solidFill>
              </a:rPr>
              <a:t>Kasim </a:t>
            </a:r>
            <a:r>
              <a:rPr lang="en-GB" i="1" dirty="0">
                <a:solidFill>
                  <a:schemeClr val="bg2">
                    <a:lumMod val="10000"/>
                  </a:schemeClr>
                </a:solidFill>
              </a:rPr>
              <a:t>et al.</a:t>
            </a:r>
            <a:r>
              <a:rPr lang="en-GB" dirty="0">
                <a:solidFill>
                  <a:schemeClr val="bg2">
                    <a:lumMod val="10000"/>
                  </a:schemeClr>
                </a:solidFill>
              </a:rPr>
              <a:t> (2012) </a:t>
            </a:r>
            <a:endParaRPr lang="en-GB" dirty="0"/>
          </a:p>
        </p:txBody>
      </p:sp>
    </p:spTree>
    <p:extLst>
      <p:ext uri="{BB962C8B-B14F-4D97-AF65-F5344CB8AC3E}">
        <p14:creationId xmlns:p14="http://schemas.microsoft.com/office/powerpoint/2010/main" val="3329221759"/>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0F70F-753E-6B29-786F-62433D1657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A676D-616E-8FF4-ECCD-51290DD3BA30}"/>
              </a:ext>
            </a:extLst>
          </p:cNvPr>
          <p:cNvSpPr>
            <a:spLocks noGrp="1"/>
          </p:cNvSpPr>
          <p:nvPr>
            <p:ph type="title"/>
          </p:nvPr>
        </p:nvSpPr>
        <p:spPr/>
        <p:txBody>
          <a:bodyPr/>
          <a:lstStyle/>
          <a:p>
            <a:r>
              <a:rPr lang="en-US" dirty="0"/>
              <a:t>Bayesian approach</a:t>
            </a:r>
            <a:endParaRPr lang="en-GB" dirty="0"/>
          </a:p>
        </p:txBody>
      </p:sp>
      <p:sp>
        <p:nvSpPr>
          <p:cNvPr id="4" name="Slide Number Placeholder 3">
            <a:extLst>
              <a:ext uri="{FF2B5EF4-FFF2-40B4-BE49-F238E27FC236}">
                <a16:creationId xmlns:a16="http://schemas.microsoft.com/office/drawing/2014/main" id="{FE634CA2-C07D-0534-96A3-484310FF958F}"/>
              </a:ext>
            </a:extLst>
          </p:cNvPr>
          <p:cNvSpPr>
            <a:spLocks noGrp="1"/>
          </p:cNvSpPr>
          <p:nvPr>
            <p:ph type="sldNum" sz="quarter" idx="4"/>
          </p:nvPr>
        </p:nvSpPr>
        <p:spPr/>
        <p:txBody>
          <a:bodyPr/>
          <a:lstStyle/>
          <a:p>
            <a:fld id="{74736DCF-E344-4152-A9F4-8D6B66D47494}" type="slidenum">
              <a:rPr lang="en-US" smtClean="0"/>
              <a:pPr/>
              <a:t>112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C313046-A560-E510-5B36-AAFF8B97E4B0}"/>
                  </a:ext>
                </a:extLst>
              </p:cNvPr>
              <p:cNvSpPr txBox="1"/>
              <p:nvPr/>
            </p:nvSpPr>
            <p:spPr>
              <a:xfrm>
                <a:off x="6172121" y="4314197"/>
                <a:ext cx="1564403" cy="369332"/>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a:solidFill>
                            <a:schemeClr val="bg2">
                              <a:lumMod val="10000"/>
                            </a:schemeClr>
                          </a:solidFill>
                          <a:latin typeface="Cambria Math" panose="02040503050406030204" pitchFamily="18" charset="0"/>
                        </a:rPr>
                        <m:t>𝑧</m:t>
                      </m:r>
                      <m:r>
                        <a:rPr lang="en-GB" i="1">
                          <a:solidFill>
                            <a:schemeClr val="bg2">
                              <a:lumMod val="10000"/>
                            </a:schemeClr>
                          </a:solidFill>
                          <a:latin typeface="Cambria Math" panose="02040503050406030204" pitchFamily="18" charset="0"/>
                        </a:rPr>
                        <m:t>~</m:t>
                      </m:r>
                      <m:r>
                        <a:rPr lang="en-GB" i="1">
                          <a:solidFill>
                            <a:schemeClr val="bg2">
                              <a:lumMod val="10000"/>
                            </a:schemeClr>
                          </a:solidFill>
                          <a:latin typeface="Cambria Math" panose="02040503050406030204" pitchFamily="18" charset="0"/>
                        </a:rPr>
                        <m:t>𝐵𝑒𝑟𝑛</m:t>
                      </m:r>
                      <m:r>
                        <a:rPr lang="en-GB" i="1">
                          <a:solidFill>
                            <a:schemeClr val="bg2">
                              <a:lumMod val="10000"/>
                            </a:schemeClr>
                          </a:solidFill>
                          <a:latin typeface="Cambria Math" panose="02040503050406030204" pitchFamily="18" charset="0"/>
                        </a:rPr>
                        <m:t>(</m:t>
                      </m:r>
                      <m:r>
                        <a:rPr lang="en-GB" i="1">
                          <a:solidFill>
                            <a:schemeClr val="bg2">
                              <a:lumMod val="10000"/>
                            </a:schemeClr>
                          </a:solidFill>
                          <a:latin typeface="Cambria Math" panose="02040503050406030204" pitchFamily="18" charset="0"/>
                        </a:rPr>
                        <m:t>𝑝</m:t>
                      </m:r>
                      <m:r>
                        <a:rPr lang="en-GB" i="1">
                          <a:solidFill>
                            <a:schemeClr val="bg2">
                              <a:lumMod val="10000"/>
                            </a:schemeClr>
                          </a:solidFill>
                          <a:latin typeface="Cambria Math" panose="02040503050406030204" pitchFamily="18" charset="0"/>
                        </a:rPr>
                        <m:t>)</m:t>
                      </m:r>
                    </m:oMath>
                  </m:oMathPara>
                </a14:m>
                <a:endParaRPr lang="en-GB" dirty="0">
                  <a:solidFill>
                    <a:schemeClr val="bg2">
                      <a:lumMod val="10000"/>
                    </a:schemeClr>
                  </a:solidFill>
                </a:endParaRPr>
              </a:p>
            </p:txBody>
          </p:sp>
        </mc:Choice>
        <mc:Fallback xmlns="">
          <p:sp>
            <p:nvSpPr>
              <p:cNvPr id="3" name="TextBox 2">
                <a:extLst>
                  <a:ext uri="{FF2B5EF4-FFF2-40B4-BE49-F238E27FC236}">
                    <a16:creationId xmlns:a16="http://schemas.microsoft.com/office/drawing/2014/main" id="{8C313046-A560-E510-5B36-AAFF8B97E4B0}"/>
                  </a:ext>
                </a:extLst>
              </p:cNvPr>
              <p:cNvSpPr txBox="1">
                <a:spLocks noRot="1" noChangeAspect="1" noMove="1" noResize="1" noEditPoints="1" noAdjustHandles="1" noChangeArrowheads="1" noChangeShapeType="1" noTextEdit="1"/>
              </p:cNvSpPr>
              <p:nvPr/>
            </p:nvSpPr>
            <p:spPr>
              <a:xfrm>
                <a:off x="6172121" y="4314197"/>
                <a:ext cx="1564403" cy="369332"/>
              </a:xfrm>
              <a:prstGeom prst="rect">
                <a:avLst/>
              </a:prstGeom>
              <a:blipFill>
                <a:blip r:embed="rId2"/>
                <a:stretch>
                  <a:fillRect l="-1946" r="-6226" b="-3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8D8C383-BD9B-DDCD-4C6D-BFB633F84F0F}"/>
                  </a:ext>
                </a:extLst>
              </p:cNvPr>
              <p:cNvSpPr txBox="1"/>
              <p:nvPr/>
            </p:nvSpPr>
            <p:spPr>
              <a:xfrm>
                <a:off x="6172121" y="5021532"/>
                <a:ext cx="1795363" cy="369332"/>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a:solidFill>
                            <a:schemeClr val="bg2">
                              <a:lumMod val="10000"/>
                            </a:schemeClr>
                          </a:solidFill>
                          <a:latin typeface="Cambria Math" panose="02040503050406030204" pitchFamily="18" charset="0"/>
                        </a:rPr>
                        <m:t>𝑝</m:t>
                      </m:r>
                      <m:r>
                        <a:rPr lang="en-GB" i="1">
                          <a:solidFill>
                            <a:schemeClr val="bg2">
                              <a:lumMod val="10000"/>
                            </a:schemeClr>
                          </a:solidFill>
                          <a:latin typeface="Cambria Math" panose="02040503050406030204" pitchFamily="18" charset="0"/>
                        </a:rPr>
                        <m:t>~</m:t>
                      </m:r>
                      <m:r>
                        <a:rPr lang="en-GB" i="1">
                          <a:solidFill>
                            <a:schemeClr val="bg2">
                              <a:lumMod val="10000"/>
                            </a:schemeClr>
                          </a:solidFill>
                          <a:latin typeface="Cambria Math" panose="02040503050406030204" pitchFamily="18" charset="0"/>
                        </a:rPr>
                        <m:t>𝑈𝑛𝑖𝑓</m:t>
                      </m:r>
                      <m:r>
                        <a:rPr lang="en-GB" i="1">
                          <a:solidFill>
                            <a:schemeClr val="bg2">
                              <a:lumMod val="10000"/>
                            </a:schemeClr>
                          </a:solidFill>
                          <a:latin typeface="Cambria Math" panose="02040503050406030204" pitchFamily="18" charset="0"/>
                        </a:rPr>
                        <m:t>(0,1)</m:t>
                      </m:r>
                    </m:oMath>
                  </m:oMathPara>
                </a14:m>
                <a:endParaRPr lang="en-GB" dirty="0">
                  <a:solidFill>
                    <a:schemeClr val="bg2">
                      <a:lumMod val="10000"/>
                    </a:schemeClr>
                  </a:solidFill>
                </a:endParaRPr>
              </a:p>
            </p:txBody>
          </p:sp>
        </mc:Choice>
        <mc:Fallback xmlns="">
          <p:sp>
            <p:nvSpPr>
              <p:cNvPr id="7" name="TextBox 6">
                <a:extLst>
                  <a:ext uri="{FF2B5EF4-FFF2-40B4-BE49-F238E27FC236}">
                    <a16:creationId xmlns:a16="http://schemas.microsoft.com/office/drawing/2014/main" id="{58D8C383-BD9B-DDCD-4C6D-BFB633F84F0F}"/>
                  </a:ext>
                </a:extLst>
              </p:cNvPr>
              <p:cNvSpPr txBox="1">
                <a:spLocks noRot="1" noChangeAspect="1" noMove="1" noResize="1" noEditPoints="1" noAdjustHandles="1" noChangeArrowheads="1" noChangeShapeType="1" noTextEdit="1"/>
              </p:cNvSpPr>
              <p:nvPr/>
            </p:nvSpPr>
            <p:spPr>
              <a:xfrm>
                <a:off x="6172121" y="5021532"/>
                <a:ext cx="1795363" cy="369332"/>
              </a:xfrm>
              <a:prstGeom prst="rect">
                <a:avLst/>
              </a:prstGeom>
              <a:blipFill>
                <a:blip r:embed="rId3"/>
                <a:stretch>
                  <a:fillRect l="-3390" r="-5763" b="-38333"/>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3D75F6B9-7B21-A5FE-E89E-5B62740DA163}"/>
              </a:ext>
            </a:extLst>
          </p:cNvPr>
          <p:cNvSpPr txBox="1"/>
          <p:nvPr/>
        </p:nvSpPr>
        <p:spPr>
          <a:xfrm>
            <a:off x="449459" y="3798201"/>
            <a:ext cx="3115997" cy="369332"/>
          </a:xfrm>
          <a:prstGeom prst="rect">
            <a:avLst/>
          </a:prstGeom>
        </p:spPr>
        <p:txBody>
          <a:bodyPr vert="horz" wrap="square" lIns="0" tIns="0" rIns="0" bIns="0" rtlCol="0">
            <a:spAutoFit/>
          </a:bodyPr>
          <a:lstStyle/>
          <a:p>
            <a:r>
              <a:rPr lang="en-GB" dirty="0">
                <a:solidFill>
                  <a:schemeClr val="bg2">
                    <a:lumMod val="10000"/>
                  </a:schemeClr>
                </a:solidFill>
              </a:rPr>
              <a:t>Priors</a:t>
            </a:r>
          </a:p>
        </p:txBody>
      </p:sp>
      <p:sp>
        <p:nvSpPr>
          <p:cNvPr id="15" name="TextBox 14">
            <a:extLst>
              <a:ext uri="{FF2B5EF4-FFF2-40B4-BE49-F238E27FC236}">
                <a16:creationId xmlns:a16="http://schemas.microsoft.com/office/drawing/2014/main" id="{422664E4-5462-AC4E-A42F-788BCD93F890}"/>
              </a:ext>
            </a:extLst>
          </p:cNvPr>
          <p:cNvSpPr txBox="1"/>
          <p:nvPr/>
        </p:nvSpPr>
        <p:spPr>
          <a:xfrm>
            <a:off x="365125" y="1399042"/>
            <a:ext cx="10468877" cy="343940"/>
          </a:xfrm>
          <a:prstGeom prst="rect">
            <a:avLst/>
          </a:prstGeom>
        </p:spPr>
        <p:txBody>
          <a:bodyPr vert="horz" wrap="square" lIns="0" tIns="0" rIns="0" bIns="0" rtlCol="0">
            <a:spAutoFit/>
          </a:bodyPr>
          <a:lstStyle/>
          <a:p>
            <a:pPr>
              <a:lnSpc>
                <a:spcPct val="125000"/>
              </a:lnSpc>
            </a:pPr>
            <a:r>
              <a:rPr lang="en-GB" sz="2000" dirty="0">
                <a:solidFill>
                  <a:schemeClr val="bg2">
                    <a:lumMod val="10000"/>
                  </a:schemeClr>
                </a:solidFill>
              </a:rPr>
              <a:t>The mixture model can be formulated as a Bayesian variable selection model</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D25336-048C-9A06-3CF7-5B47E8ABF6DD}"/>
                  </a:ext>
                </a:extLst>
              </p:cNvPr>
              <p:cNvSpPr txBox="1"/>
              <p:nvPr/>
            </p:nvSpPr>
            <p:spPr>
              <a:xfrm>
                <a:off x="2791306" y="2652066"/>
                <a:ext cx="4358116" cy="369332"/>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rPr>
                            <m:t>𝑦</m:t>
                          </m:r>
                        </m:e>
                        <m:sub>
                          <m:r>
                            <a:rPr lang="en-GB" i="1">
                              <a:solidFill>
                                <a:schemeClr val="bg2">
                                  <a:lumMod val="10000"/>
                                </a:schemeClr>
                              </a:solidFill>
                              <a:latin typeface="Cambria Math" panose="02040503050406030204" pitchFamily="18" charset="0"/>
                            </a:rPr>
                            <m:t>𝑖</m:t>
                          </m:r>
                        </m:sub>
                      </m:sSub>
                      <m:r>
                        <a:rPr lang="en-GB" i="1">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0</m:t>
                          </m:r>
                        </m:sub>
                      </m:sSub>
                      <m:r>
                        <a:rPr lang="en-GB" i="1">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𝛿</m:t>
                          </m:r>
                        </m:e>
                        <m:sub>
                          <m:r>
                            <a:rPr lang="en-GB" i="1">
                              <a:solidFill>
                                <a:schemeClr val="bg2">
                                  <a:lumMod val="10000"/>
                                </a:schemeClr>
                              </a:solidFill>
                              <a:latin typeface="Cambria Math" panose="02040503050406030204" pitchFamily="18" charset="0"/>
                            </a:rPr>
                            <m:t>1</m:t>
                          </m:r>
                        </m:sub>
                      </m:sSub>
                      <m:r>
                        <a:rPr lang="en-GB" i="1">
                          <a:solidFill>
                            <a:schemeClr val="bg2">
                              <a:lumMod val="10000"/>
                            </a:schemeClr>
                          </a:solidFill>
                          <a:latin typeface="Cambria Math" panose="02040503050406030204" pitchFamily="18" charset="0"/>
                        </a:rPr>
                        <m:t>,</m:t>
                      </m:r>
                      <m:sSup>
                        <m:sSupPr>
                          <m:ctrlPr>
                            <a:rPr lang="en-GB" i="1">
                              <a:solidFill>
                                <a:schemeClr val="bg2">
                                  <a:lumMod val="10000"/>
                                </a:schemeClr>
                              </a:solidFill>
                              <a:latin typeface="Cambria Math" panose="02040503050406030204" pitchFamily="18" charset="0"/>
                            </a:rPr>
                          </m:ctrlPr>
                        </m:sSupPr>
                        <m:e>
                          <m:r>
                            <a:rPr lang="en-GB" i="1">
                              <a:solidFill>
                                <a:schemeClr val="bg2">
                                  <a:lumMod val="10000"/>
                                </a:schemeClr>
                              </a:solidFill>
                              <a:latin typeface="Cambria Math" panose="02040503050406030204" pitchFamily="18" charset="0"/>
                              <a:ea typeface="Cambria Math" panose="02040503050406030204" pitchFamily="18" charset="0"/>
                            </a:rPr>
                            <m:t>𝜎</m:t>
                          </m:r>
                        </m:e>
                        <m:sup>
                          <m:r>
                            <a:rPr lang="en-GB" i="1">
                              <a:solidFill>
                                <a:schemeClr val="bg2">
                                  <a:lumMod val="10000"/>
                                </a:schemeClr>
                              </a:solidFill>
                              <a:latin typeface="Cambria Math" panose="02040503050406030204" pitchFamily="18" charset="0"/>
                            </a:rPr>
                            <m:t>2</m:t>
                          </m:r>
                        </m:sup>
                      </m:sSup>
                      <m:r>
                        <a:rPr lang="en-GB" i="1">
                          <a:solidFill>
                            <a:schemeClr val="bg2">
                              <a:lumMod val="10000"/>
                            </a:schemeClr>
                          </a:solidFill>
                          <a:latin typeface="Cambria Math" panose="02040503050406030204" pitchFamily="18" charset="0"/>
                        </a:rPr>
                        <m:t>=</m:t>
                      </m:r>
                      <m:r>
                        <a:rPr lang="en-GB" i="1">
                          <a:solidFill>
                            <a:schemeClr val="bg2">
                              <a:lumMod val="10000"/>
                            </a:schemeClr>
                          </a:solidFill>
                          <a:latin typeface="Cambria Math" panose="02040503050406030204" pitchFamily="18" charset="0"/>
                        </a:rPr>
                        <m:t>𝑁</m:t>
                      </m:r>
                      <m:d>
                        <m:dPr>
                          <m:ctrlPr>
                            <a:rPr lang="en-GB" i="1">
                              <a:solidFill>
                                <a:schemeClr val="bg2">
                                  <a:lumMod val="10000"/>
                                </a:schemeClr>
                              </a:solidFill>
                              <a:latin typeface="Cambria Math" panose="02040503050406030204" pitchFamily="18" charset="0"/>
                            </a:rPr>
                          </m:ctrlPr>
                        </m:dPr>
                        <m:e>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0</m:t>
                              </m:r>
                            </m:sub>
                          </m:sSub>
                          <m:r>
                            <a:rPr lang="en-GB" i="1">
                              <a:solidFill>
                                <a:schemeClr val="bg2">
                                  <a:lumMod val="10000"/>
                                </a:schemeClr>
                              </a:solidFill>
                              <a:latin typeface="Cambria Math" panose="02040503050406030204" pitchFamily="18" charset="0"/>
                            </a:rPr>
                            <m:t>+</m:t>
                          </m:r>
                          <m:r>
                            <a:rPr lang="en-GB" i="1">
                              <a:solidFill>
                                <a:schemeClr val="bg2">
                                  <a:lumMod val="10000"/>
                                </a:schemeClr>
                              </a:solidFill>
                              <a:latin typeface="Cambria Math" panose="02040503050406030204" pitchFamily="18" charset="0"/>
                            </a:rPr>
                            <m:t>𝑧</m:t>
                          </m:r>
                          <m:r>
                            <a:rPr lang="en-GB" i="1">
                              <a:solidFill>
                                <a:schemeClr val="bg2">
                                  <a:lumMod val="10000"/>
                                </a:schemeClr>
                              </a:solidFill>
                              <a:latin typeface="Cambria Math" panose="02040503050406030204" pitchFamily="18" charset="0"/>
                            </a:rPr>
                            <m:t>∗</m:t>
                          </m:r>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𝛿</m:t>
                              </m:r>
                            </m:e>
                            <m:sub>
                              <m:r>
                                <a:rPr lang="en-GB" i="1">
                                  <a:solidFill>
                                    <a:schemeClr val="bg2">
                                      <a:lumMod val="10000"/>
                                    </a:schemeClr>
                                  </a:solidFill>
                                  <a:latin typeface="Cambria Math" panose="02040503050406030204" pitchFamily="18" charset="0"/>
                                </a:rPr>
                                <m:t>1</m:t>
                              </m:r>
                            </m:sub>
                          </m:sSub>
                          <m:r>
                            <a:rPr lang="en-GB" i="1">
                              <a:solidFill>
                                <a:schemeClr val="bg2">
                                  <a:lumMod val="10000"/>
                                </a:schemeClr>
                              </a:solidFill>
                              <a:latin typeface="Cambria Math" panose="02040503050406030204" pitchFamily="18" charset="0"/>
                            </a:rPr>
                            <m:t>,</m:t>
                          </m:r>
                          <m:sSup>
                            <m:sSupPr>
                              <m:ctrlPr>
                                <a:rPr lang="en-GB" i="1">
                                  <a:solidFill>
                                    <a:schemeClr val="bg2">
                                      <a:lumMod val="10000"/>
                                    </a:schemeClr>
                                  </a:solidFill>
                                  <a:latin typeface="Cambria Math" panose="02040503050406030204" pitchFamily="18" charset="0"/>
                                </a:rPr>
                              </m:ctrlPr>
                            </m:sSupPr>
                            <m:e>
                              <m:r>
                                <a:rPr lang="en-GB" i="1">
                                  <a:solidFill>
                                    <a:schemeClr val="bg2">
                                      <a:lumMod val="10000"/>
                                    </a:schemeClr>
                                  </a:solidFill>
                                  <a:latin typeface="Cambria Math" panose="02040503050406030204" pitchFamily="18" charset="0"/>
                                  <a:ea typeface="Cambria Math" panose="02040503050406030204" pitchFamily="18" charset="0"/>
                                </a:rPr>
                                <m:t>𝜎</m:t>
                              </m:r>
                            </m:e>
                            <m:sup>
                              <m:r>
                                <a:rPr lang="en-GB" i="1">
                                  <a:solidFill>
                                    <a:schemeClr val="bg2">
                                      <a:lumMod val="10000"/>
                                    </a:schemeClr>
                                  </a:solidFill>
                                  <a:latin typeface="Cambria Math" panose="02040503050406030204" pitchFamily="18" charset="0"/>
                                </a:rPr>
                                <m:t>2</m:t>
                              </m:r>
                            </m:sup>
                          </m:sSup>
                        </m:e>
                      </m:d>
                    </m:oMath>
                  </m:oMathPara>
                </a14:m>
                <a:endParaRPr lang="en-GB" dirty="0">
                  <a:solidFill>
                    <a:schemeClr val="bg2">
                      <a:lumMod val="10000"/>
                    </a:schemeClr>
                  </a:solidFill>
                </a:endParaRPr>
              </a:p>
            </p:txBody>
          </p:sp>
        </mc:Choice>
        <mc:Fallback xmlns="">
          <p:sp>
            <p:nvSpPr>
              <p:cNvPr id="16" name="TextBox 15">
                <a:extLst>
                  <a:ext uri="{FF2B5EF4-FFF2-40B4-BE49-F238E27FC236}">
                    <a16:creationId xmlns:a16="http://schemas.microsoft.com/office/drawing/2014/main" id="{E9D25336-048C-9A06-3CF7-5B47E8ABF6DD}"/>
                  </a:ext>
                </a:extLst>
              </p:cNvPr>
              <p:cNvSpPr txBox="1">
                <a:spLocks noRot="1" noChangeAspect="1" noMove="1" noResize="1" noEditPoints="1" noAdjustHandles="1" noChangeArrowheads="1" noChangeShapeType="1" noTextEdit="1"/>
              </p:cNvSpPr>
              <p:nvPr/>
            </p:nvSpPr>
            <p:spPr>
              <a:xfrm>
                <a:off x="2791306" y="2652066"/>
                <a:ext cx="4358116" cy="369332"/>
              </a:xfrm>
              <a:prstGeom prst="rect">
                <a:avLst/>
              </a:prstGeom>
              <a:blipFill>
                <a:blip r:embed="rId4"/>
                <a:stretch>
                  <a:fillRect l="-1119" b="-377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67CBFC5-EC55-ED02-060F-A5FCC291927A}"/>
                  </a:ext>
                </a:extLst>
              </p:cNvPr>
              <p:cNvSpPr/>
              <p:nvPr/>
            </p:nvSpPr>
            <p:spPr>
              <a:xfrm>
                <a:off x="2791306" y="4272604"/>
                <a:ext cx="1979345" cy="4659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𝜇</m:t>
                          </m:r>
                        </m:e>
                        <m:sub>
                          <m:r>
                            <a:rPr lang="en-GB" i="1">
                              <a:solidFill>
                                <a:schemeClr val="bg2">
                                  <a:lumMod val="10000"/>
                                </a:schemeClr>
                              </a:solidFill>
                              <a:latin typeface="Cambria Math" panose="02040503050406030204" pitchFamily="18" charset="0"/>
                            </a:rPr>
                            <m:t>0</m:t>
                          </m:r>
                        </m:sub>
                      </m:sSub>
                      <m:r>
                        <a:rPr lang="en-GB" i="1">
                          <a:solidFill>
                            <a:schemeClr val="bg2">
                              <a:lumMod val="10000"/>
                            </a:schemeClr>
                          </a:solidFill>
                          <a:latin typeface="Cambria Math" panose="02040503050406030204" pitchFamily="18" charset="0"/>
                        </a:rPr>
                        <m:t>~</m:t>
                      </m:r>
                      <m:r>
                        <a:rPr lang="en-GB" i="1">
                          <a:solidFill>
                            <a:schemeClr val="bg2">
                              <a:lumMod val="10000"/>
                            </a:schemeClr>
                          </a:solidFill>
                          <a:latin typeface="Cambria Math" panose="02040503050406030204" pitchFamily="18" charset="0"/>
                        </a:rPr>
                        <m:t>𝑁</m:t>
                      </m:r>
                      <m:r>
                        <a:rPr lang="en-GB" i="1">
                          <a:solidFill>
                            <a:schemeClr val="bg2">
                              <a:lumMod val="10000"/>
                            </a:schemeClr>
                          </a:solidFill>
                          <a:latin typeface="Cambria Math" panose="02040503050406030204" pitchFamily="18" charset="0"/>
                        </a:rPr>
                        <m:t>(0,</m:t>
                      </m:r>
                      <m:sSubSup>
                        <m:sSubSupPr>
                          <m:ctrlPr>
                            <a:rPr lang="en-GB" i="1">
                              <a:solidFill>
                                <a:schemeClr val="bg2">
                                  <a:lumMod val="10000"/>
                                </a:schemeClr>
                              </a:solidFill>
                              <a:latin typeface="Cambria Math" panose="02040503050406030204" pitchFamily="18" charset="0"/>
                            </a:rPr>
                          </m:ctrlPr>
                        </m:sSubSupPr>
                        <m:e>
                          <m:r>
                            <a:rPr lang="en-GB" i="1">
                              <a:solidFill>
                                <a:schemeClr val="bg2">
                                  <a:lumMod val="10000"/>
                                </a:schemeClr>
                              </a:solidFill>
                              <a:latin typeface="Cambria Math" panose="02040503050406030204" pitchFamily="18" charset="0"/>
                              <a:ea typeface="Cambria Math" panose="02040503050406030204" pitchFamily="18" charset="0"/>
                            </a:rPr>
                            <m:t>𝜎</m:t>
                          </m:r>
                        </m:e>
                        <m:sub>
                          <m:r>
                            <a:rPr lang="en-GB" i="1">
                              <a:solidFill>
                                <a:schemeClr val="bg2">
                                  <a:lumMod val="10000"/>
                                </a:schemeClr>
                              </a:solidFill>
                              <a:latin typeface="Cambria Math" panose="02040503050406030204" pitchFamily="18" charset="0"/>
                            </a:rPr>
                            <m:t>1</m:t>
                          </m:r>
                        </m:sub>
                        <m:sup>
                          <m:r>
                            <a:rPr lang="en-GB" i="1">
                              <a:solidFill>
                                <a:schemeClr val="bg2">
                                  <a:lumMod val="10000"/>
                                </a:schemeClr>
                              </a:solidFill>
                              <a:latin typeface="Cambria Math" panose="02040503050406030204" pitchFamily="18" charset="0"/>
                            </a:rPr>
                            <m:t>2</m:t>
                          </m:r>
                        </m:sup>
                      </m:sSubSup>
                      <m:r>
                        <a:rPr lang="en-GB" i="1">
                          <a:solidFill>
                            <a:schemeClr val="bg2">
                              <a:lumMod val="10000"/>
                            </a:schemeClr>
                          </a:solidFill>
                          <a:latin typeface="Cambria Math" panose="02040503050406030204" pitchFamily="18" charset="0"/>
                        </a:rPr>
                        <m:t>)</m:t>
                      </m:r>
                    </m:oMath>
                  </m:oMathPara>
                </a14:m>
                <a:endParaRPr lang="en-GB" dirty="0">
                  <a:solidFill>
                    <a:schemeClr val="bg2">
                      <a:lumMod val="10000"/>
                    </a:schemeClr>
                  </a:solidFill>
                </a:endParaRPr>
              </a:p>
            </p:txBody>
          </p:sp>
        </mc:Choice>
        <mc:Fallback xmlns="">
          <p:sp>
            <p:nvSpPr>
              <p:cNvPr id="17" name="Rectangle 16">
                <a:extLst>
                  <a:ext uri="{FF2B5EF4-FFF2-40B4-BE49-F238E27FC236}">
                    <a16:creationId xmlns:a16="http://schemas.microsoft.com/office/drawing/2014/main" id="{867CBFC5-EC55-ED02-060F-A5FCC291927A}"/>
                  </a:ext>
                </a:extLst>
              </p:cNvPr>
              <p:cNvSpPr>
                <a:spLocks noRot="1" noChangeAspect="1" noMove="1" noResize="1" noEditPoints="1" noAdjustHandles="1" noChangeArrowheads="1" noChangeShapeType="1" noTextEdit="1"/>
              </p:cNvSpPr>
              <p:nvPr/>
            </p:nvSpPr>
            <p:spPr>
              <a:xfrm>
                <a:off x="2791306" y="4272604"/>
                <a:ext cx="1979345" cy="465961"/>
              </a:xfrm>
              <a:prstGeom prst="rect">
                <a:avLst/>
              </a:prstGeom>
              <a:blipFill>
                <a:blip r:embed="rId5"/>
                <a:stretch>
                  <a:fillRect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D64BAE-E60E-B523-A653-3847A6C99CD4}"/>
                  </a:ext>
                </a:extLst>
              </p:cNvPr>
              <p:cNvSpPr/>
              <p:nvPr/>
            </p:nvSpPr>
            <p:spPr>
              <a:xfrm>
                <a:off x="2791306" y="5157884"/>
                <a:ext cx="2552622" cy="465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solidFill>
                                <a:schemeClr val="bg2">
                                  <a:lumMod val="10000"/>
                                </a:schemeClr>
                              </a:solidFill>
                              <a:latin typeface="Cambria Math" panose="02040503050406030204" pitchFamily="18" charset="0"/>
                            </a:rPr>
                          </m:ctrlPr>
                        </m:sSubPr>
                        <m:e>
                          <m:r>
                            <a:rPr lang="en-GB" i="1">
                              <a:solidFill>
                                <a:schemeClr val="bg2">
                                  <a:lumMod val="10000"/>
                                </a:schemeClr>
                              </a:solidFill>
                              <a:latin typeface="Cambria Math" panose="02040503050406030204" pitchFamily="18" charset="0"/>
                              <a:ea typeface="Cambria Math" panose="02040503050406030204" pitchFamily="18" charset="0"/>
                            </a:rPr>
                            <m:t>𝛿</m:t>
                          </m:r>
                        </m:e>
                        <m:sub>
                          <m:r>
                            <a:rPr lang="en-GB" i="1">
                              <a:solidFill>
                                <a:schemeClr val="bg2">
                                  <a:lumMod val="10000"/>
                                </a:schemeClr>
                              </a:solidFill>
                              <a:latin typeface="Cambria Math" panose="02040503050406030204" pitchFamily="18" charset="0"/>
                              <a:ea typeface="Cambria Math" panose="02040503050406030204" pitchFamily="18" charset="0"/>
                            </a:rPr>
                            <m:t>1</m:t>
                          </m:r>
                        </m:sub>
                      </m:sSub>
                      <m:r>
                        <a:rPr lang="en-GB" i="1">
                          <a:solidFill>
                            <a:schemeClr val="bg2">
                              <a:lumMod val="10000"/>
                            </a:schemeClr>
                          </a:solidFill>
                          <a:latin typeface="Cambria Math" panose="02040503050406030204" pitchFamily="18" charset="0"/>
                        </a:rPr>
                        <m:t>~</m:t>
                      </m:r>
                      <m:r>
                        <a:rPr lang="en-GB" i="1">
                          <a:solidFill>
                            <a:schemeClr val="bg2">
                              <a:lumMod val="10000"/>
                            </a:schemeClr>
                          </a:solidFill>
                          <a:latin typeface="Cambria Math" panose="02040503050406030204" pitchFamily="18" charset="0"/>
                        </a:rPr>
                        <m:t>𝑁</m:t>
                      </m:r>
                      <m:d>
                        <m:dPr>
                          <m:ctrlPr>
                            <a:rPr lang="en-GB" i="1">
                              <a:solidFill>
                                <a:schemeClr val="bg2">
                                  <a:lumMod val="10000"/>
                                </a:schemeClr>
                              </a:solidFill>
                              <a:latin typeface="Cambria Math" panose="02040503050406030204" pitchFamily="18" charset="0"/>
                            </a:rPr>
                          </m:ctrlPr>
                        </m:dPr>
                        <m:e>
                          <m:r>
                            <a:rPr lang="en-GB" i="1">
                              <a:solidFill>
                                <a:schemeClr val="bg2">
                                  <a:lumMod val="10000"/>
                                </a:schemeClr>
                              </a:solidFill>
                              <a:latin typeface="Cambria Math" panose="02040503050406030204" pitchFamily="18" charset="0"/>
                            </a:rPr>
                            <m:t>0,</m:t>
                          </m:r>
                          <m:sSubSup>
                            <m:sSubSupPr>
                              <m:ctrlPr>
                                <a:rPr lang="en-GB" i="1">
                                  <a:solidFill>
                                    <a:schemeClr val="bg2">
                                      <a:lumMod val="10000"/>
                                    </a:schemeClr>
                                  </a:solidFill>
                                  <a:latin typeface="Cambria Math" panose="02040503050406030204" pitchFamily="18" charset="0"/>
                                </a:rPr>
                              </m:ctrlPr>
                            </m:sSubSupPr>
                            <m:e>
                              <m:r>
                                <a:rPr lang="en-GB" i="1">
                                  <a:solidFill>
                                    <a:schemeClr val="bg2">
                                      <a:lumMod val="10000"/>
                                    </a:schemeClr>
                                  </a:solidFill>
                                  <a:latin typeface="Cambria Math" panose="02040503050406030204" pitchFamily="18" charset="0"/>
                                  <a:ea typeface="Cambria Math" panose="02040503050406030204" pitchFamily="18" charset="0"/>
                                </a:rPr>
                                <m:t>𝜎</m:t>
                              </m:r>
                            </m:e>
                            <m:sub>
                              <m:r>
                                <a:rPr lang="en-GB" i="1">
                                  <a:solidFill>
                                    <a:schemeClr val="bg2">
                                      <a:lumMod val="10000"/>
                                    </a:schemeClr>
                                  </a:solidFill>
                                  <a:latin typeface="Cambria Math" panose="02040503050406030204" pitchFamily="18" charset="0"/>
                                </a:rPr>
                                <m:t>1</m:t>
                              </m:r>
                            </m:sub>
                            <m:sup>
                              <m:r>
                                <a:rPr lang="en-GB" i="1">
                                  <a:solidFill>
                                    <a:schemeClr val="bg2">
                                      <a:lumMod val="10000"/>
                                    </a:schemeClr>
                                  </a:solidFill>
                                  <a:latin typeface="Cambria Math" panose="02040503050406030204" pitchFamily="18" charset="0"/>
                                </a:rPr>
                                <m:t>2</m:t>
                              </m:r>
                            </m:sup>
                          </m:sSubSup>
                        </m:e>
                      </m:d>
                      <m:r>
                        <a:rPr lang="en-GB" i="1">
                          <a:solidFill>
                            <a:schemeClr val="bg2">
                              <a:lumMod val="10000"/>
                            </a:schemeClr>
                          </a:solidFill>
                          <a:latin typeface="Cambria Math" panose="02040503050406030204" pitchFamily="18" charset="0"/>
                        </a:rPr>
                        <m:t>𝐼</m:t>
                      </m:r>
                      <m:r>
                        <a:rPr lang="en-GB" i="1">
                          <a:solidFill>
                            <a:schemeClr val="bg2">
                              <a:lumMod val="10000"/>
                            </a:schemeClr>
                          </a:solidFill>
                          <a:latin typeface="Cambria Math" panose="02040503050406030204" pitchFamily="18" charset="0"/>
                        </a:rPr>
                        <m:t>(0,)</m:t>
                      </m:r>
                    </m:oMath>
                  </m:oMathPara>
                </a14:m>
                <a:endParaRPr lang="en-GB" dirty="0">
                  <a:solidFill>
                    <a:schemeClr val="bg2">
                      <a:lumMod val="10000"/>
                    </a:schemeClr>
                  </a:solidFill>
                </a:endParaRPr>
              </a:p>
            </p:txBody>
          </p:sp>
        </mc:Choice>
        <mc:Fallback xmlns="">
          <p:sp>
            <p:nvSpPr>
              <p:cNvPr id="18" name="Rectangle 17">
                <a:extLst>
                  <a:ext uri="{FF2B5EF4-FFF2-40B4-BE49-F238E27FC236}">
                    <a16:creationId xmlns:a16="http://schemas.microsoft.com/office/drawing/2014/main" id="{ADD64BAE-E60E-B523-A653-3847A6C99CD4}"/>
                  </a:ext>
                </a:extLst>
              </p:cNvPr>
              <p:cNvSpPr>
                <a:spLocks noRot="1" noChangeAspect="1" noMove="1" noResize="1" noEditPoints="1" noAdjustHandles="1" noChangeArrowheads="1" noChangeShapeType="1" noTextEdit="1"/>
              </p:cNvSpPr>
              <p:nvPr/>
            </p:nvSpPr>
            <p:spPr>
              <a:xfrm>
                <a:off x="2791306" y="5157884"/>
                <a:ext cx="2552622" cy="465961"/>
              </a:xfrm>
              <a:prstGeom prst="rect">
                <a:avLst/>
              </a:prstGeom>
              <a:blipFill>
                <a:blip r:embed="rId6"/>
                <a:stretch>
                  <a:fillRect b="-19481"/>
                </a:stretch>
              </a:blipFill>
            </p:spPr>
            <p:txBody>
              <a:bodyPr/>
              <a:lstStyle/>
              <a:p>
                <a:r>
                  <a:rPr lang="en-GB">
                    <a:noFill/>
                  </a:rPr>
                  <a:t> </a:t>
                </a:r>
              </a:p>
            </p:txBody>
          </p:sp>
        </mc:Fallback>
      </mc:AlternateContent>
    </p:spTree>
    <p:extLst>
      <p:ext uri="{BB962C8B-B14F-4D97-AF65-F5344CB8AC3E}">
        <p14:creationId xmlns:p14="http://schemas.microsoft.com/office/powerpoint/2010/main" val="164544492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C5E3D-B33D-212B-DF3B-C2B2FC06E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5381F4-0128-3E7A-8F38-A4A3B1F7B595}"/>
              </a:ext>
            </a:extLst>
          </p:cNvPr>
          <p:cNvSpPr>
            <a:spLocks noGrp="1"/>
          </p:cNvSpPr>
          <p:nvPr>
            <p:ph type="title"/>
          </p:nvPr>
        </p:nvSpPr>
        <p:spPr/>
        <p:txBody>
          <a:bodyPr/>
          <a:lstStyle/>
          <a:p>
            <a:r>
              <a:rPr lang="en-US" dirty="0"/>
              <a:t>Bayesian approach</a:t>
            </a:r>
            <a:endParaRPr lang="en-GB" dirty="0"/>
          </a:p>
        </p:txBody>
      </p:sp>
      <p:sp>
        <p:nvSpPr>
          <p:cNvPr id="4" name="Slide Number Placeholder 3">
            <a:extLst>
              <a:ext uri="{FF2B5EF4-FFF2-40B4-BE49-F238E27FC236}">
                <a16:creationId xmlns:a16="http://schemas.microsoft.com/office/drawing/2014/main" id="{ADED07ED-10F3-58D3-45E0-066FF152E140}"/>
              </a:ext>
            </a:extLst>
          </p:cNvPr>
          <p:cNvSpPr>
            <a:spLocks noGrp="1"/>
          </p:cNvSpPr>
          <p:nvPr>
            <p:ph type="sldNum" sz="quarter" idx="4"/>
          </p:nvPr>
        </p:nvSpPr>
        <p:spPr/>
        <p:txBody>
          <a:bodyPr/>
          <a:lstStyle/>
          <a:p>
            <a:fld id="{74736DCF-E344-4152-A9F4-8D6B66D47494}" type="slidenum">
              <a:rPr lang="en-US" smtClean="0"/>
              <a:pPr/>
              <a:t>113</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47A86D3-8754-95B2-B97E-DC14E33D9597}"/>
                  </a:ext>
                </a:extLst>
              </p:cNvPr>
              <p:cNvGraphicFramePr>
                <a:graphicFrameLocks noGrp="1"/>
              </p:cNvGraphicFramePr>
              <p:nvPr>
                <p:extLst>
                  <p:ext uri="{D42A27DB-BD31-4B8C-83A1-F6EECF244321}">
                    <p14:modId xmlns:p14="http://schemas.microsoft.com/office/powerpoint/2010/main" val="8091640"/>
                  </p:ext>
                </p:extLst>
              </p:nvPr>
            </p:nvGraphicFramePr>
            <p:xfrm>
              <a:off x="598260" y="1332259"/>
              <a:ext cx="10188813" cy="3674512"/>
            </p:xfrm>
            <a:graphic>
              <a:graphicData uri="http://schemas.openxmlformats.org/drawingml/2006/table">
                <a:tbl>
                  <a:tblPr firstRow="1" firstCol="1" bandRow="1">
                    <a:tableStyleId>{1E171933-4619-4E11-9A3F-F7608DF75F80}</a:tableStyleId>
                  </a:tblPr>
                  <a:tblGrid>
                    <a:gridCol w="2344505">
                      <a:extLst>
                        <a:ext uri="{9D8B030D-6E8A-4147-A177-3AD203B41FA5}">
                          <a16:colId xmlns:a16="http://schemas.microsoft.com/office/drawing/2014/main" val="727805025"/>
                        </a:ext>
                      </a:extLst>
                    </a:gridCol>
                    <a:gridCol w="3516068">
                      <a:extLst>
                        <a:ext uri="{9D8B030D-6E8A-4147-A177-3AD203B41FA5}">
                          <a16:colId xmlns:a16="http://schemas.microsoft.com/office/drawing/2014/main" val="3896577336"/>
                        </a:ext>
                      </a:extLst>
                    </a:gridCol>
                    <a:gridCol w="2587152">
                      <a:extLst>
                        <a:ext uri="{9D8B030D-6E8A-4147-A177-3AD203B41FA5}">
                          <a16:colId xmlns:a16="http://schemas.microsoft.com/office/drawing/2014/main" val="3870664407"/>
                        </a:ext>
                      </a:extLst>
                    </a:gridCol>
                    <a:gridCol w="1741088">
                      <a:extLst>
                        <a:ext uri="{9D8B030D-6E8A-4147-A177-3AD203B41FA5}">
                          <a16:colId xmlns:a16="http://schemas.microsoft.com/office/drawing/2014/main" val="1278677225"/>
                        </a:ext>
                      </a:extLst>
                    </a:gridCol>
                  </a:tblGrid>
                  <a:tr h="724716">
                    <a:tc>
                      <a:txBody>
                        <a:bodyPr/>
                        <a:lstStyle/>
                        <a:p>
                          <a:pPr algn="ctr">
                            <a:lnSpc>
                              <a:spcPct val="107000"/>
                            </a:lnSpc>
                            <a:spcAft>
                              <a:spcPts val="0"/>
                            </a:spcAft>
                          </a:pPr>
                          <a:r>
                            <a:rPr lang="en-GB" sz="2100" dirty="0">
                              <a:solidFill>
                                <a:schemeClr val="tx2"/>
                              </a:solidFill>
                              <a:effectLst/>
                            </a:rPr>
                            <a:t>Identifier</a:t>
                          </a:r>
                        </a:p>
                        <a:p>
                          <a:pPr algn="ctr">
                            <a:lnSpc>
                              <a:spcPct val="107000"/>
                            </a:lnSpc>
                            <a:spcAft>
                              <a:spcPts val="0"/>
                            </a:spcAft>
                          </a:pPr>
                          <a:r>
                            <a:rPr lang="en-GB" sz="2100" dirty="0">
                              <a:solidFill>
                                <a:schemeClr val="tx2"/>
                              </a:solidFill>
                              <a:effectLst/>
                            </a:rPr>
                            <a:t> </a:t>
                          </a:r>
                          <a:r>
                            <a:rPr lang="en-GB" sz="1900" dirty="0">
                              <a:solidFill>
                                <a:schemeClr val="tx2"/>
                              </a:solidFill>
                              <a:effectLst/>
                            </a:rPr>
                            <a:t>(</a:t>
                          </a:r>
                          <a14:m>
                            <m:oMath xmlns:m="http://schemas.openxmlformats.org/officeDocument/2006/math">
                              <m:r>
                                <a:rPr lang="en-GB" sz="1900">
                                  <a:solidFill>
                                    <a:schemeClr val="tx2"/>
                                  </a:solidFill>
                                  <a:effectLst/>
                                  <a:latin typeface="Cambria Math" panose="02040503050406030204" pitchFamily="18" charset="0"/>
                                </a:rPr>
                                <m:t>𝐺</m:t>
                              </m:r>
                            </m:oMath>
                          </a14:m>
                          <a:r>
                            <a:rPr lang="en-GB" sz="1900" dirty="0">
                              <a:solidFill>
                                <a:schemeClr val="tx2"/>
                              </a:solidFill>
                              <a:effectLst/>
                            </a:rPr>
                            <a:t>=1+</a:t>
                          </a:r>
                          <a14:m>
                            <m:oMath xmlns:m="http://schemas.openxmlformats.org/officeDocument/2006/math">
                              <m:nary>
                                <m:naryPr>
                                  <m:chr m:val="∑"/>
                                  <m:limLoc m:val="subSup"/>
                                  <m:ctrlPr>
                                    <a:rPr lang="en-GB" sz="1900" i="1" smtClean="0">
                                      <a:solidFill>
                                        <a:schemeClr val="tx2"/>
                                      </a:solidFill>
                                      <a:effectLst/>
                                      <a:latin typeface="Cambria Math" panose="02040503050406030204" pitchFamily="18" charset="0"/>
                                    </a:rPr>
                                  </m:ctrlPr>
                                </m:naryPr>
                                <m:sub>
                                  <m:r>
                                    <m:rPr>
                                      <m:brk m:alnAt="25"/>
                                    </m:rPr>
                                    <a:rPr lang="en-GB" sz="1900" smtClean="0">
                                      <a:solidFill>
                                        <a:schemeClr val="tx2"/>
                                      </a:solidFill>
                                      <a:effectLst/>
                                      <a:latin typeface="Cambria Math" panose="02040503050406030204" pitchFamily="18" charset="0"/>
                                    </a:rPr>
                                    <m:t>𝒉</m:t>
                                  </m:r>
                                  <m:r>
                                    <a:rPr lang="en-GB" sz="1900" smtClean="0">
                                      <a:solidFill>
                                        <a:schemeClr val="tx2"/>
                                      </a:solidFill>
                                      <a:effectLst/>
                                      <a:latin typeface="Cambria Math" panose="02040503050406030204" pitchFamily="18" charset="0"/>
                                    </a:rPr>
                                    <m:t>=</m:t>
                                  </m:r>
                                  <m:r>
                                    <a:rPr lang="en-GB" sz="1900" smtClean="0">
                                      <a:solidFill>
                                        <a:schemeClr val="tx2"/>
                                      </a:solidFill>
                                      <a:effectLst/>
                                      <a:latin typeface="Cambria Math" panose="02040503050406030204" pitchFamily="18" charset="0"/>
                                    </a:rPr>
                                    <m:t>𝟏</m:t>
                                  </m:r>
                                </m:sub>
                                <m:sup>
                                  <m:r>
                                    <a:rPr lang="en-GB" sz="1900" smtClean="0">
                                      <a:solidFill>
                                        <a:schemeClr val="tx2"/>
                                      </a:solidFill>
                                      <a:effectLst/>
                                      <a:latin typeface="Cambria Math" panose="02040503050406030204" pitchFamily="18" charset="0"/>
                                    </a:rPr>
                                    <m:t>𝑲</m:t>
                                  </m:r>
                                  <m:r>
                                    <a:rPr lang="en-GB" sz="1900" smtClean="0">
                                      <a:solidFill>
                                        <a:schemeClr val="tx2"/>
                                      </a:solidFill>
                                      <a:effectLst/>
                                      <a:latin typeface="Cambria Math" panose="02040503050406030204" pitchFamily="18" charset="0"/>
                                    </a:rPr>
                                    <m:t>−</m:t>
                                  </m:r>
                                  <m:r>
                                    <a:rPr lang="en-GB" sz="1900" smtClean="0">
                                      <a:solidFill>
                                        <a:schemeClr val="tx2"/>
                                      </a:solidFill>
                                      <a:effectLst/>
                                      <a:latin typeface="Cambria Math" panose="02040503050406030204" pitchFamily="18" charset="0"/>
                                    </a:rPr>
                                    <m:t>𝟏</m:t>
                                  </m:r>
                                </m:sup>
                                <m:e>
                                  <m:sSub>
                                    <m:sSubPr>
                                      <m:ctrlPr>
                                        <a:rPr lang="en-GB" sz="1900" i="1" smtClean="0">
                                          <a:solidFill>
                                            <a:schemeClr val="tx2"/>
                                          </a:solidFill>
                                          <a:effectLst/>
                                          <a:latin typeface="Cambria Math" panose="02040503050406030204" pitchFamily="18" charset="0"/>
                                        </a:rPr>
                                      </m:ctrlPr>
                                    </m:sSubPr>
                                    <m:e>
                                      <m:r>
                                        <a:rPr lang="en-GB" sz="1900" smtClean="0">
                                          <a:solidFill>
                                            <a:schemeClr val="tx2"/>
                                          </a:solidFill>
                                          <a:effectLst/>
                                          <a:latin typeface="Cambria Math" panose="02040503050406030204" pitchFamily="18" charset="0"/>
                                        </a:rPr>
                                        <m:t>𝒛</m:t>
                                      </m:r>
                                    </m:e>
                                    <m:sub>
                                      <m:r>
                                        <a:rPr lang="en-GB" sz="1900" smtClean="0">
                                          <a:solidFill>
                                            <a:schemeClr val="tx2"/>
                                          </a:solidFill>
                                          <a:effectLst/>
                                          <a:latin typeface="Cambria Math" panose="02040503050406030204" pitchFamily="18" charset="0"/>
                                        </a:rPr>
                                        <m:t>𝒉</m:t>
                                      </m:r>
                                    </m:sub>
                                  </m:sSub>
                                  <m:sSup>
                                    <m:sSupPr>
                                      <m:ctrlPr>
                                        <a:rPr lang="en-GB" sz="1900" i="1" smtClean="0">
                                          <a:solidFill>
                                            <a:schemeClr val="tx2"/>
                                          </a:solidFill>
                                          <a:effectLst/>
                                          <a:latin typeface="Cambria Math" panose="02040503050406030204" pitchFamily="18" charset="0"/>
                                        </a:rPr>
                                      </m:ctrlPr>
                                    </m:sSupPr>
                                    <m:e>
                                      <m:r>
                                        <a:rPr lang="en-GB" sz="1900" smtClean="0">
                                          <a:solidFill>
                                            <a:schemeClr val="tx2"/>
                                          </a:solidFill>
                                          <a:effectLst/>
                                          <a:latin typeface="Cambria Math" panose="02040503050406030204" pitchFamily="18" charset="0"/>
                                        </a:rPr>
                                        <m:t>𝟐</m:t>
                                      </m:r>
                                    </m:e>
                                    <m:sup>
                                      <m:r>
                                        <a:rPr lang="en-GB" sz="1900" smtClean="0">
                                          <a:solidFill>
                                            <a:schemeClr val="tx2"/>
                                          </a:solidFill>
                                          <a:effectLst/>
                                          <a:latin typeface="Cambria Math" panose="02040503050406030204" pitchFamily="18" charset="0"/>
                                        </a:rPr>
                                        <m:t>𝒉</m:t>
                                      </m:r>
                                      <m:r>
                                        <a:rPr lang="en-GB" sz="1900" smtClean="0">
                                          <a:solidFill>
                                            <a:schemeClr val="tx2"/>
                                          </a:solidFill>
                                          <a:effectLst/>
                                          <a:latin typeface="Cambria Math" panose="02040503050406030204" pitchFamily="18" charset="0"/>
                                        </a:rPr>
                                        <m:t>−</m:t>
                                      </m:r>
                                      <m:r>
                                        <a:rPr lang="en-GB" sz="1900" smtClean="0">
                                          <a:solidFill>
                                            <a:schemeClr val="tx2"/>
                                          </a:solidFill>
                                          <a:effectLst/>
                                          <a:latin typeface="Cambria Math" panose="02040503050406030204" pitchFamily="18" charset="0"/>
                                        </a:rPr>
                                        <m:t>𝟏</m:t>
                                      </m:r>
                                    </m:sup>
                                  </m:sSup>
                                </m:e>
                              </m:nary>
                            </m:oMath>
                          </a14:m>
                          <a:r>
                            <a:rPr lang="en-GB" sz="1900" dirty="0">
                              <a:solidFill>
                                <a:schemeClr val="tx2"/>
                              </a:solidFill>
                              <a:effectLst/>
                            </a:rPr>
                            <a:t>)</a:t>
                          </a:r>
                          <a:endParaRPr lang="en-GB" sz="1900" dirty="0">
                            <a:solidFill>
                              <a:schemeClr val="tx2"/>
                            </a:solidFill>
                            <a:effectLst/>
                            <a:latin typeface="Cambria Math" panose="02040503050406030204" pitchFamily="18" charset="0"/>
                            <a:ea typeface="Cambria Math" panose="02040503050406030204" pitchFamily="18"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2100" dirty="0">
                              <a:solidFill>
                                <a:schemeClr val="tx2"/>
                              </a:solidFill>
                              <a:effectLst/>
                            </a:rPr>
                            <a:t>Inclusion indicator (</a:t>
                          </a:r>
                          <a14:m>
                            <m:oMath xmlns:m="http://schemas.openxmlformats.org/officeDocument/2006/math">
                              <m:r>
                                <a:rPr lang="en-GB" sz="2100">
                                  <a:solidFill>
                                    <a:schemeClr val="tx2"/>
                                  </a:solidFill>
                                  <a:effectLst/>
                                  <a:latin typeface="Cambria Math" panose="02040503050406030204" pitchFamily="18" charset="0"/>
                                </a:rPr>
                                <m:t>𝑧</m:t>
                              </m:r>
                            </m:oMath>
                          </a14:m>
                          <a:r>
                            <a:rPr lang="en-GB" sz="2100" dirty="0">
                              <a:solidFill>
                                <a:schemeClr val="tx2"/>
                              </a:solidFill>
                              <a:effectLst/>
                            </a:rPr>
                            <a:t>)</a:t>
                          </a:r>
                          <a:endParaRPr lang="en-GB" sz="2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2100" dirty="0">
                              <a:solidFill>
                                <a:schemeClr val="tx2"/>
                              </a:solidFill>
                              <a:effectLst/>
                            </a:rPr>
                            <a:t>Mean Structure</a:t>
                          </a:r>
                          <a:endParaRPr lang="en-GB" sz="2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2100" dirty="0">
                              <a:solidFill>
                                <a:schemeClr val="tx2"/>
                              </a:solidFill>
                              <a:effectLst/>
                            </a:rPr>
                            <a:t>Model label</a:t>
                          </a:r>
                          <a:endParaRPr lang="en-GB" sz="2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3795965"/>
                      </a:ext>
                    </a:extLst>
                  </a:tr>
                  <a:tr h="371700">
                    <a:tc>
                      <a:txBody>
                        <a:bodyPr/>
                        <a:lstStyle/>
                        <a:p>
                          <a:pPr algn="ctr">
                            <a:lnSpc>
                              <a:spcPct val="107000"/>
                            </a:lnSpc>
                            <a:spcAft>
                              <a:spcPts val="0"/>
                            </a:spcAft>
                          </a:pPr>
                          <a:r>
                            <a:rPr lang="en-GB" sz="2100" dirty="0">
                              <a:effectLst/>
                            </a:rPr>
                            <a:t>1</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GB" sz="2100">
                                    <a:effectLst/>
                                    <a:latin typeface="Cambria Math" panose="02040503050406030204" pitchFamily="18" charset="0"/>
                                  </a:rPr>
                                  <m:t>𝑧</m:t>
                                </m:r>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1</m:t>
                                    </m:r>
                                  </m:sub>
                                </m:sSub>
                                <m:r>
                                  <a:rPr lang="en-GB" sz="2100">
                                    <a:effectLst/>
                                    <a:latin typeface="Cambria Math" panose="02040503050406030204" pitchFamily="18" charset="0"/>
                                  </a:rPr>
                                  <m:t>=0,</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2</m:t>
                                    </m:r>
                                  </m:sub>
                                </m:sSub>
                                <m:r>
                                  <a:rPr lang="en-GB" sz="2100">
                                    <a:effectLst/>
                                    <a:latin typeface="Cambria Math" panose="02040503050406030204" pitchFamily="18" charset="0"/>
                                  </a:rPr>
                                  <m:t>=0,</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3</m:t>
                                    </m:r>
                                  </m:sub>
                                </m:sSub>
                                <m:r>
                                  <a:rPr lang="en-GB" sz="2100">
                                    <a:effectLst/>
                                    <a:latin typeface="Cambria Math" panose="02040503050406030204" pitchFamily="18" charset="0"/>
                                  </a:rPr>
                                  <m:t>=0)</m:t>
                                </m:r>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0</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1</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2</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3</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𝑔</m:t>
                                    </m:r>
                                  </m:e>
                                  <m:sub>
                                    <m:r>
                                      <a:rPr lang="en-GB" sz="2100">
                                        <a:effectLst/>
                                        <a:latin typeface="Cambria Math" panose="02040503050406030204" pitchFamily="18" charset="0"/>
                                      </a:rPr>
                                      <m:t>0</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4661624"/>
                      </a:ext>
                    </a:extLst>
                  </a:tr>
                  <a:tr h="371700">
                    <a:tc>
                      <a:txBody>
                        <a:bodyPr/>
                        <a:lstStyle/>
                        <a:p>
                          <a:pPr algn="ctr">
                            <a:lnSpc>
                              <a:spcPct val="107000"/>
                            </a:lnSpc>
                            <a:spcAft>
                              <a:spcPts val="0"/>
                            </a:spcAft>
                          </a:pPr>
                          <a:r>
                            <a:rPr lang="en-GB" sz="2100" dirty="0">
                              <a:effectLst/>
                            </a:rPr>
                            <a:t>2</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GB" sz="2100">
                                    <a:effectLst/>
                                    <a:latin typeface="Cambria Math" panose="02040503050406030204" pitchFamily="18" charset="0"/>
                                  </a:rPr>
                                  <m:t>𝑧</m:t>
                                </m:r>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1</m:t>
                                    </m:r>
                                  </m:sub>
                                </m:sSub>
                                <m:r>
                                  <a:rPr lang="en-GB" sz="2100">
                                    <a:effectLst/>
                                    <a:latin typeface="Cambria Math" panose="02040503050406030204" pitchFamily="18" charset="0"/>
                                  </a:rPr>
                                  <m:t>=1,</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2</m:t>
                                    </m:r>
                                  </m:sub>
                                </m:sSub>
                                <m:r>
                                  <a:rPr lang="en-GB" sz="2100">
                                    <a:effectLst/>
                                    <a:latin typeface="Cambria Math" panose="02040503050406030204" pitchFamily="18" charset="0"/>
                                  </a:rPr>
                                  <m:t>=0,</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3</m:t>
                                    </m:r>
                                  </m:sub>
                                </m:sSub>
                                <m:r>
                                  <a:rPr lang="en-GB" sz="2100">
                                    <a:effectLst/>
                                    <a:latin typeface="Cambria Math" panose="02040503050406030204" pitchFamily="18" charset="0"/>
                                  </a:rPr>
                                  <m:t>=0)</m:t>
                                </m:r>
                              </m:oMath>
                            </m:oMathPara>
                          </a14:m>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0</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1</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2</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3</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𝑔</m:t>
                                    </m:r>
                                  </m:e>
                                  <m:sub>
                                    <m:r>
                                      <a:rPr lang="en-GB" sz="2100">
                                        <a:effectLst/>
                                        <a:latin typeface="Cambria Math" panose="02040503050406030204" pitchFamily="18" charset="0"/>
                                      </a:rPr>
                                      <m:t>1</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2542050"/>
                      </a:ext>
                    </a:extLst>
                  </a:tr>
                  <a:tr h="371700">
                    <a:tc>
                      <a:txBody>
                        <a:bodyPr/>
                        <a:lstStyle/>
                        <a:p>
                          <a:pPr algn="ctr">
                            <a:lnSpc>
                              <a:spcPct val="107000"/>
                            </a:lnSpc>
                            <a:spcAft>
                              <a:spcPts val="0"/>
                            </a:spcAft>
                          </a:pPr>
                          <a:r>
                            <a:rPr lang="en-GB" sz="2100" dirty="0">
                              <a:effectLst/>
                            </a:rPr>
                            <a:t>3</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GB" sz="2100">
                                    <a:effectLst/>
                                    <a:latin typeface="Cambria Math" panose="02040503050406030204" pitchFamily="18" charset="0"/>
                                  </a:rPr>
                                  <m:t>𝑧</m:t>
                                </m:r>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1</m:t>
                                    </m:r>
                                  </m:sub>
                                </m:sSub>
                                <m:r>
                                  <a:rPr lang="en-GB" sz="2100">
                                    <a:effectLst/>
                                    <a:latin typeface="Cambria Math" panose="02040503050406030204" pitchFamily="18" charset="0"/>
                                  </a:rPr>
                                  <m:t>=0,</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2</m:t>
                                    </m:r>
                                  </m:sub>
                                </m:sSub>
                                <m:r>
                                  <a:rPr lang="en-GB" sz="2100">
                                    <a:effectLst/>
                                    <a:latin typeface="Cambria Math" panose="02040503050406030204" pitchFamily="18" charset="0"/>
                                  </a:rPr>
                                  <m:t>=1,</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3</m:t>
                                    </m:r>
                                  </m:sub>
                                </m:sSub>
                                <m:r>
                                  <a:rPr lang="en-GB" sz="2100">
                                    <a:effectLst/>
                                    <a:latin typeface="Cambria Math" panose="02040503050406030204" pitchFamily="18" charset="0"/>
                                  </a:rPr>
                                  <m:t>=0)</m:t>
                                </m:r>
                              </m:oMath>
                            </m:oMathPara>
                          </a14:m>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0</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1</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2</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3</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𝑔</m:t>
                                    </m:r>
                                  </m:e>
                                  <m:sub>
                                    <m:r>
                                      <a:rPr lang="en-GB" sz="2100">
                                        <a:effectLst/>
                                        <a:latin typeface="Cambria Math" panose="02040503050406030204" pitchFamily="18" charset="0"/>
                                      </a:rPr>
                                      <m:t>2</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1574674"/>
                      </a:ext>
                    </a:extLst>
                  </a:tr>
                  <a:tr h="371700">
                    <a:tc>
                      <a:txBody>
                        <a:bodyPr/>
                        <a:lstStyle/>
                        <a:p>
                          <a:pPr algn="ctr">
                            <a:lnSpc>
                              <a:spcPct val="107000"/>
                            </a:lnSpc>
                            <a:spcAft>
                              <a:spcPts val="0"/>
                            </a:spcAft>
                          </a:pPr>
                          <a:r>
                            <a:rPr lang="en-GB" sz="2100" dirty="0">
                              <a:effectLst/>
                            </a:rPr>
                            <a:t>4</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GB" sz="2100">
                                    <a:effectLst/>
                                    <a:latin typeface="Cambria Math" panose="02040503050406030204" pitchFamily="18" charset="0"/>
                                  </a:rPr>
                                  <m:t>𝑧</m:t>
                                </m:r>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1</m:t>
                                    </m:r>
                                  </m:sub>
                                </m:sSub>
                                <m:r>
                                  <a:rPr lang="en-GB" sz="2100">
                                    <a:effectLst/>
                                    <a:latin typeface="Cambria Math" panose="02040503050406030204" pitchFamily="18" charset="0"/>
                                  </a:rPr>
                                  <m:t>=1,</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2</m:t>
                                    </m:r>
                                  </m:sub>
                                </m:sSub>
                                <m:r>
                                  <a:rPr lang="en-GB" sz="2100">
                                    <a:effectLst/>
                                    <a:latin typeface="Cambria Math" panose="02040503050406030204" pitchFamily="18" charset="0"/>
                                  </a:rPr>
                                  <m:t>=1,</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3</m:t>
                                    </m:r>
                                  </m:sub>
                                </m:sSub>
                                <m:r>
                                  <a:rPr lang="en-GB" sz="2100">
                                    <a:effectLst/>
                                    <a:latin typeface="Cambria Math" panose="02040503050406030204" pitchFamily="18" charset="0"/>
                                  </a:rPr>
                                  <m:t>=0)</m:t>
                                </m:r>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0</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1</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2</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3</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𝑔</m:t>
                                    </m:r>
                                  </m:e>
                                  <m:sub>
                                    <m:r>
                                      <a:rPr lang="en-GB" sz="2100">
                                        <a:effectLst/>
                                        <a:latin typeface="Cambria Math" panose="02040503050406030204" pitchFamily="18" charset="0"/>
                                      </a:rPr>
                                      <m:t>3</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4161013"/>
                      </a:ext>
                    </a:extLst>
                  </a:tr>
                  <a:tr h="371700">
                    <a:tc>
                      <a:txBody>
                        <a:bodyPr/>
                        <a:lstStyle/>
                        <a:p>
                          <a:pPr algn="ctr">
                            <a:lnSpc>
                              <a:spcPct val="107000"/>
                            </a:lnSpc>
                            <a:spcAft>
                              <a:spcPts val="0"/>
                            </a:spcAft>
                          </a:pPr>
                          <a:r>
                            <a:rPr lang="en-GB" sz="2100" dirty="0">
                              <a:effectLst/>
                            </a:rPr>
                            <a:t>5</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GB" sz="2100">
                                    <a:effectLst/>
                                    <a:latin typeface="Cambria Math" panose="02040503050406030204" pitchFamily="18" charset="0"/>
                                  </a:rPr>
                                  <m:t>𝑧</m:t>
                                </m:r>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1</m:t>
                                    </m:r>
                                  </m:sub>
                                </m:sSub>
                                <m:r>
                                  <a:rPr lang="en-GB" sz="2100">
                                    <a:effectLst/>
                                    <a:latin typeface="Cambria Math" panose="02040503050406030204" pitchFamily="18" charset="0"/>
                                  </a:rPr>
                                  <m:t>=0,</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2</m:t>
                                    </m:r>
                                  </m:sub>
                                </m:sSub>
                                <m:r>
                                  <a:rPr lang="en-GB" sz="2100">
                                    <a:effectLst/>
                                    <a:latin typeface="Cambria Math" panose="02040503050406030204" pitchFamily="18" charset="0"/>
                                  </a:rPr>
                                  <m:t>=0,</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3</m:t>
                                    </m:r>
                                  </m:sub>
                                </m:sSub>
                                <m:r>
                                  <a:rPr lang="en-GB" sz="2100">
                                    <a:effectLst/>
                                    <a:latin typeface="Cambria Math" panose="02040503050406030204" pitchFamily="18" charset="0"/>
                                  </a:rPr>
                                  <m:t>=1)</m:t>
                                </m:r>
                              </m:oMath>
                            </m:oMathPara>
                          </a14:m>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0</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1</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2</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3</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𝑔</m:t>
                                    </m:r>
                                  </m:e>
                                  <m:sub>
                                    <m:r>
                                      <a:rPr lang="en-GB" sz="2100">
                                        <a:effectLst/>
                                        <a:latin typeface="Cambria Math" panose="02040503050406030204" pitchFamily="18" charset="0"/>
                                      </a:rPr>
                                      <m:t>4</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0906115"/>
                      </a:ext>
                    </a:extLst>
                  </a:tr>
                  <a:tr h="371700">
                    <a:tc>
                      <a:txBody>
                        <a:bodyPr/>
                        <a:lstStyle/>
                        <a:p>
                          <a:pPr algn="ctr">
                            <a:lnSpc>
                              <a:spcPct val="107000"/>
                            </a:lnSpc>
                            <a:spcAft>
                              <a:spcPts val="0"/>
                            </a:spcAft>
                          </a:pPr>
                          <a:r>
                            <a:rPr lang="en-GB" sz="2100">
                              <a:effectLst/>
                            </a:rPr>
                            <a:t>6</a:t>
                          </a:r>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GB" sz="2100">
                                    <a:effectLst/>
                                    <a:latin typeface="Cambria Math" panose="02040503050406030204" pitchFamily="18" charset="0"/>
                                  </a:rPr>
                                  <m:t>𝑧</m:t>
                                </m:r>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1</m:t>
                                    </m:r>
                                  </m:sub>
                                </m:sSub>
                                <m:r>
                                  <a:rPr lang="en-GB" sz="2100">
                                    <a:effectLst/>
                                    <a:latin typeface="Cambria Math" panose="02040503050406030204" pitchFamily="18" charset="0"/>
                                  </a:rPr>
                                  <m:t>=1,</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2</m:t>
                                    </m:r>
                                  </m:sub>
                                </m:sSub>
                                <m:r>
                                  <a:rPr lang="en-GB" sz="2100">
                                    <a:effectLst/>
                                    <a:latin typeface="Cambria Math" panose="02040503050406030204" pitchFamily="18" charset="0"/>
                                  </a:rPr>
                                  <m:t>=0,</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3</m:t>
                                    </m:r>
                                  </m:sub>
                                </m:sSub>
                                <m:r>
                                  <a:rPr lang="en-GB" sz="2100">
                                    <a:effectLst/>
                                    <a:latin typeface="Cambria Math" panose="02040503050406030204" pitchFamily="18" charset="0"/>
                                  </a:rPr>
                                  <m:t>=1)</m:t>
                                </m:r>
                              </m:oMath>
                            </m:oMathPara>
                          </a14:m>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0</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1</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2</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3</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𝑔</m:t>
                                    </m:r>
                                  </m:e>
                                  <m:sub>
                                    <m:r>
                                      <a:rPr lang="en-GB" sz="2100">
                                        <a:effectLst/>
                                        <a:latin typeface="Cambria Math" panose="02040503050406030204" pitchFamily="18" charset="0"/>
                                      </a:rPr>
                                      <m:t>5</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4634400"/>
                      </a:ext>
                    </a:extLst>
                  </a:tr>
                  <a:tr h="347896">
                    <a:tc>
                      <a:txBody>
                        <a:bodyPr/>
                        <a:lstStyle/>
                        <a:p>
                          <a:pPr algn="ctr">
                            <a:lnSpc>
                              <a:spcPct val="107000"/>
                            </a:lnSpc>
                            <a:spcAft>
                              <a:spcPts val="0"/>
                            </a:spcAft>
                          </a:pPr>
                          <a:r>
                            <a:rPr lang="en-GB" sz="2100">
                              <a:effectLst/>
                            </a:rPr>
                            <a:t>7</a:t>
                          </a:r>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GB" sz="2100">
                                    <a:effectLst/>
                                    <a:latin typeface="Cambria Math" panose="02040503050406030204" pitchFamily="18" charset="0"/>
                                  </a:rPr>
                                  <m:t>𝑧</m:t>
                                </m:r>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1</m:t>
                                    </m:r>
                                  </m:sub>
                                </m:sSub>
                                <m:r>
                                  <a:rPr lang="en-GB" sz="2100">
                                    <a:effectLst/>
                                    <a:latin typeface="Cambria Math" panose="02040503050406030204" pitchFamily="18" charset="0"/>
                                  </a:rPr>
                                  <m:t>=0,</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2</m:t>
                                    </m:r>
                                  </m:sub>
                                </m:sSub>
                                <m:r>
                                  <a:rPr lang="en-GB" sz="2100">
                                    <a:effectLst/>
                                    <a:latin typeface="Cambria Math" panose="02040503050406030204" pitchFamily="18" charset="0"/>
                                  </a:rPr>
                                  <m:t>=1,</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3</m:t>
                                    </m:r>
                                  </m:sub>
                                </m:sSub>
                                <m:r>
                                  <a:rPr lang="en-GB" sz="2100">
                                    <a:effectLst/>
                                    <a:latin typeface="Cambria Math" panose="02040503050406030204" pitchFamily="18" charset="0"/>
                                  </a:rPr>
                                  <m:t>=1)</m:t>
                                </m:r>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0</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1</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2</m:t>
                                    </m:r>
                                  </m:sub>
                                </m:sSub>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3</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𝑔</m:t>
                                    </m:r>
                                  </m:e>
                                  <m:sub>
                                    <m:r>
                                      <a:rPr lang="en-GB" sz="2100">
                                        <a:effectLst/>
                                        <a:latin typeface="Cambria Math" panose="02040503050406030204" pitchFamily="18" charset="0"/>
                                      </a:rPr>
                                      <m:t>6</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8261794"/>
                      </a:ext>
                    </a:extLst>
                  </a:tr>
                  <a:tr h="371700">
                    <a:tc>
                      <a:txBody>
                        <a:bodyPr/>
                        <a:lstStyle/>
                        <a:p>
                          <a:pPr algn="ctr">
                            <a:lnSpc>
                              <a:spcPct val="107000"/>
                            </a:lnSpc>
                            <a:spcAft>
                              <a:spcPts val="0"/>
                            </a:spcAft>
                          </a:pPr>
                          <a:r>
                            <a:rPr lang="en-GB" sz="2100" dirty="0">
                              <a:effectLst/>
                            </a:rPr>
                            <a:t>8</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r>
                                  <a:rPr lang="en-GB" sz="2100">
                                    <a:effectLst/>
                                    <a:latin typeface="Cambria Math" panose="02040503050406030204" pitchFamily="18" charset="0"/>
                                  </a:rPr>
                                  <m:t>𝑧</m:t>
                                </m:r>
                                <m:r>
                                  <a:rPr lang="en-GB" sz="2100">
                                    <a:effectLst/>
                                    <a:latin typeface="Cambria Math" panose="02040503050406030204" pitchFamily="18" charset="0"/>
                                  </a:rPr>
                                  <m: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1</m:t>
                                    </m:r>
                                  </m:sub>
                                </m:sSub>
                                <m:r>
                                  <a:rPr lang="en-GB" sz="2100">
                                    <a:effectLst/>
                                    <a:latin typeface="Cambria Math" panose="02040503050406030204" pitchFamily="18" charset="0"/>
                                  </a:rPr>
                                  <m:t>=1,</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2</m:t>
                                    </m:r>
                                  </m:sub>
                                </m:sSub>
                                <m:r>
                                  <a:rPr lang="en-GB" sz="2100">
                                    <a:effectLst/>
                                    <a:latin typeface="Cambria Math" panose="02040503050406030204" pitchFamily="18" charset="0"/>
                                  </a:rPr>
                                  <m:t>=1,</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𝑧</m:t>
                                    </m:r>
                                  </m:e>
                                  <m:sub>
                                    <m:r>
                                      <a:rPr lang="en-GB" sz="2100">
                                        <a:effectLst/>
                                        <a:latin typeface="Cambria Math" panose="02040503050406030204" pitchFamily="18" charset="0"/>
                                      </a:rPr>
                                      <m:t>3</m:t>
                                    </m:r>
                                  </m:sub>
                                </m:sSub>
                                <m:r>
                                  <a:rPr lang="en-GB" sz="2100">
                                    <a:effectLst/>
                                    <a:latin typeface="Cambria Math" panose="02040503050406030204" pitchFamily="18" charset="0"/>
                                  </a:rPr>
                                  <m:t>=1)</m:t>
                                </m:r>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0</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1</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2</m:t>
                                    </m:r>
                                  </m:sub>
                                </m:sSub>
                                <m:r>
                                  <a:rPr lang="en-GB" sz="2100">
                                    <a:effectLst/>
                                    <a:latin typeface="Cambria Math" panose="02040503050406030204" pitchFamily="18" charset="0"/>
                                  </a:rPr>
                                  <m:t>&lt;</m:t>
                                </m:r>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𝜇</m:t>
                                    </m:r>
                                  </m:e>
                                  <m:sub>
                                    <m:r>
                                      <a:rPr lang="en-GB" sz="2100">
                                        <a:effectLst/>
                                        <a:latin typeface="Cambria Math" panose="02040503050406030204" pitchFamily="18" charset="0"/>
                                      </a:rPr>
                                      <m:t>3</m:t>
                                    </m:r>
                                  </m:sub>
                                </m:sSub>
                              </m:oMath>
                            </m:oMathPara>
                          </a14:m>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n-GB" sz="2100" i="1">
                                        <a:effectLst/>
                                        <a:latin typeface="Cambria Math" panose="02040503050406030204" pitchFamily="18" charset="0"/>
                                      </a:rPr>
                                    </m:ctrlPr>
                                  </m:sSubPr>
                                  <m:e>
                                    <m:r>
                                      <a:rPr lang="en-GB" sz="2100">
                                        <a:effectLst/>
                                        <a:latin typeface="Cambria Math" panose="02040503050406030204" pitchFamily="18" charset="0"/>
                                      </a:rPr>
                                      <m:t>𝑔</m:t>
                                    </m:r>
                                  </m:e>
                                  <m:sub>
                                    <m:r>
                                      <a:rPr lang="en-GB" sz="2100">
                                        <a:effectLst/>
                                        <a:latin typeface="Cambria Math" panose="02040503050406030204" pitchFamily="18" charset="0"/>
                                      </a:rPr>
                                      <m:t>7</m:t>
                                    </m:r>
                                  </m:sub>
                                </m:sSub>
                              </m:oMath>
                            </m:oMathPara>
                          </a14:m>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17363596"/>
                      </a:ext>
                    </a:extLst>
                  </a:tr>
                </a:tbl>
              </a:graphicData>
            </a:graphic>
          </p:graphicFrame>
        </mc:Choice>
        <mc:Fallback xmlns="">
          <p:graphicFrame>
            <p:nvGraphicFramePr>
              <p:cNvPr id="5" name="Table 4">
                <a:extLst>
                  <a:ext uri="{FF2B5EF4-FFF2-40B4-BE49-F238E27FC236}">
                    <a16:creationId xmlns:a16="http://schemas.microsoft.com/office/drawing/2014/main" id="{947A86D3-8754-95B2-B97E-DC14E33D9597}"/>
                  </a:ext>
                </a:extLst>
              </p:cNvPr>
              <p:cNvGraphicFramePr>
                <a:graphicFrameLocks noGrp="1"/>
              </p:cNvGraphicFramePr>
              <p:nvPr>
                <p:extLst>
                  <p:ext uri="{D42A27DB-BD31-4B8C-83A1-F6EECF244321}">
                    <p14:modId xmlns:p14="http://schemas.microsoft.com/office/powerpoint/2010/main" val="8091640"/>
                  </p:ext>
                </p:extLst>
              </p:nvPr>
            </p:nvGraphicFramePr>
            <p:xfrm>
              <a:off x="598260" y="1332259"/>
              <a:ext cx="10188813" cy="3674512"/>
            </p:xfrm>
            <a:graphic>
              <a:graphicData uri="http://schemas.openxmlformats.org/drawingml/2006/table">
                <a:tbl>
                  <a:tblPr firstRow="1" firstCol="1" bandRow="1">
                    <a:tableStyleId>{1E171933-4619-4E11-9A3F-F7608DF75F80}</a:tableStyleId>
                  </a:tblPr>
                  <a:tblGrid>
                    <a:gridCol w="2344505">
                      <a:extLst>
                        <a:ext uri="{9D8B030D-6E8A-4147-A177-3AD203B41FA5}">
                          <a16:colId xmlns:a16="http://schemas.microsoft.com/office/drawing/2014/main" val="727805025"/>
                        </a:ext>
                      </a:extLst>
                    </a:gridCol>
                    <a:gridCol w="3516068">
                      <a:extLst>
                        <a:ext uri="{9D8B030D-6E8A-4147-A177-3AD203B41FA5}">
                          <a16:colId xmlns:a16="http://schemas.microsoft.com/office/drawing/2014/main" val="3896577336"/>
                        </a:ext>
                      </a:extLst>
                    </a:gridCol>
                    <a:gridCol w="2587152">
                      <a:extLst>
                        <a:ext uri="{9D8B030D-6E8A-4147-A177-3AD203B41FA5}">
                          <a16:colId xmlns:a16="http://schemas.microsoft.com/office/drawing/2014/main" val="3870664407"/>
                        </a:ext>
                      </a:extLst>
                    </a:gridCol>
                    <a:gridCol w="1741088">
                      <a:extLst>
                        <a:ext uri="{9D8B030D-6E8A-4147-A177-3AD203B41FA5}">
                          <a16:colId xmlns:a16="http://schemas.microsoft.com/office/drawing/2014/main" val="1278677225"/>
                        </a:ext>
                      </a:extLst>
                    </a:gridCol>
                  </a:tblGrid>
                  <a:tr h="724716">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0" t="-17647" r="-334805" b="-421008"/>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6898" t="-17647" r="-123397" b="-421008"/>
                          </a:stretch>
                        </a:blipFill>
                      </a:tcPr>
                    </a:tc>
                    <a:tc>
                      <a:txBody>
                        <a:bodyPr/>
                        <a:lstStyle/>
                        <a:p>
                          <a:pPr algn="ctr">
                            <a:lnSpc>
                              <a:spcPct val="107000"/>
                            </a:lnSpc>
                            <a:spcAft>
                              <a:spcPts val="0"/>
                            </a:spcAft>
                          </a:pPr>
                          <a:r>
                            <a:rPr lang="en-GB" sz="2100" dirty="0">
                              <a:solidFill>
                                <a:schemeClr val="tx2"/>
                              </a:solidFill>
                              <a:effectLst/>
                            </a:rPr>
                            <a:t>Mean Structure</a:t>
                          </a:r>
                          <a:endParaRPr lang="en-GB" sz="2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2100" dirty="0">
                              <a:solidFill>
                                <a:schemeClr val="tx2"/>
                              </a:solidFill>
                              <a:effectLst/>
                            </a:rPr>
                            <a:t>Model label</a:t>
                          </a:r>
                          <a:endParaRPr lang="en-GB" sz="2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3795965"/>
                      </a:ext>
                    </a:extLst>
                  </a:tr>
                  <a:tr h="371700">
                    <a:tc>
                      <a:txBody>
                        <a:bodyPr/>
                        <a:lstStyle/>
                        <a:p>
                          <a:pPr algn="ctr">
                            <a:lnSpc>
                              <a:spcPct val="107000"/>
                            </a:lnSpc>
                            <a:spcAft>
                              <a:spcPts val="0"/>
                            </a:spcAft>
                          </a:pPr>
                          <a:r>
                            <a:rPr lang="en-GB" sz="2100" dirty="0">
                              <a:effectLst/>
                            </a:rPr>
                            <a:t>1</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6898" t="-229508" r="-123397" b="-721311"/>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123" t="-229508" r="-67925" b="-721311"/>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84965" t="-229508" r="-699" b="-721311"/>
                          </a:stretch>
                        </a:blipFill>
                      </a:tcPr>
                    </a:tc>
                    <a:extLst>
                      <a:ext uri="{0D108BD9-81ED-4DB2-BD59-A6C34878D82A}">
                        <a16:rowId xmlns:a16="http://schemas.microsoft.com/office/drawing/2014/main" val="3354661624"/>
                      </a:ext>
                    </a:extLst>
                  </a:tr>
                  <a:tr h="371700">
                    <a:tc>
                      <a:txBody>
                        <a:bodyPr/>
                        <a:lstStyle/>
                        <a:p>
                          <a:pPr algn="ctr">
                            <a:lnSpc>
                              <a:spcPct val="107000"/>
                            </a:lnSpc>
                            <a:spcAft>
                              <a:spcPts val="0"/>
                            </a:spcAft>
                          </a:pPr>
                          <a:r>
                            <a:rPr lang="en-GB" sz="2100" dirty="0">
                              <a:effectLst/>
                            </a:rPr>
                            <a:t>2</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6898" t="-329508" r="-123397" b="-621311"/>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123" t="-329508" r="-67925" b="-621311"/>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84965" t="-329508" r="-699" b="-621311"/>
                          </a:stretch>
                        </a:blipFill>
                      </a:tcPr>
                    </a:tc>
                    <a:extLst>
                      <a:ext uri="{0D108BD9-81ED-4DB2-BD59-A6C34878D82A}">
                        <a16:rowId xmlns:a16="http://schemas.microsoft.com/office/drawing/2014/main" val="692542050"/>
                      </a:ext>
                    </a:extLst>
                  </a:tr>
                  <a:tr h="371700">
                    <a:tc>
                      <a:txBody>
                        <a:bodyPr/>
                        <a:lstStyle/>
                        <a:p>
                          <a:pPr algn="ctr">
                            <a:lnSpc>
                              <a:spcPct val="107000"/>
                            </a:lnSpc>
                            <a:spcAft>
                              <a:spcPts val="0"/>
                            </a:spcAft>
                          </a:pPr>
                          <a:r>
                            <a:rPr lang="en-GB" sz="2100" dirty="0">
                              <a:effectLst/>
                            </a:rPr>
                            <a:t>3</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6898" t="-429508" r="-123397" b="-521311"/>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123" t="-429508" r="-67925" b="-521311"/>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84965" t="-429508" r="-699" b="-521311"/>
                          </a:stretch>
                        </a:blipFill>
                      </a:tcPr>
                    </a:tc>
                    <a:extLst>
                      <a:ext uri="{0D108BD9-81ED-4DB2-BD59-A6C34878D82A}">
                        <a16:rowId xmlns:a16="http://schemas.microsoft.com/office/drawing/2014/main" val="3101574674"/>
                      </a:ext>
                    </a:extLst>
                  </a:tr>
                  <a:tr h="371700">
                    <a:tc>
                      <a:txBody>
                        <a:bodyPr/>
                        <a:lstStyle/>
                        <a:p>
                          <a:pPr algn="ctr">
                            <a:lnSpc>
                              <a:spcPct val="107000"/>
                            </a:lnSpc>
                            <a:spcAft>
                              <a:spcPts val="0"/>
                            </a:spcAft>
                          </a:pPr>
                          <a:r>
                            <a:rPr lang="en-GB" sz="2100" dirty="0">
                              <a:effectLst/>
                            </a:rPr>
                            <a:t>4</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6898" t="-520968" r="-123397" b="-412903"/>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123" t="-520968" r="-67925" b="-412903"/>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84965" t="-520968" r="-699" b="-412903"/>
                          </a:stretch>
                        </a:blipFill>
                      </a:tcPr>
                    </a:tc>
                    <a:extLst>
                      <a:ext uri="{0D108BD9-81ED-4DB2-BD59-A6C34878D82A}">
                        <a16:rowId xmlns:a16="http://schemas.microsoft.com/office/drawing/2014/main" val="2844161013"/>
                      </a:ext>
                    </a:extLst>
                  </a:tr>
                  <a:tr h="371700">
                    <a:tc>
                      <a:txBody>
                        <a:bodyPr/>
                        <a:lstStyle/>
                        <a:p>
                          <a:pPr algn="ctr">
                            <a:lnSpc>
                              <a:spcPct val="107000"/>
                            </a:lnSpc>
                            <a:spcAft>
                              <a:spcPts val="0"/>
                            </a:spcAft>
                          </a:pPr>
                          <a:r>
                            <a:rPr lang="en-GB" sz="2100" dirty="0">
                              <a:effectLst/>
                            </a:rPr>
                            <a:t>5</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6898" t="-631148" r="-123397" b="-319672"/>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123" t="-631148" r="-67925" b="-319672"/>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84965" t="-631148" r="-699" b="-319672"/>
                          </a:stretch>
                        </a:blipFill>
                      </a:tcPr>
                    </a:tc>
                    <a:extLst>
                      <a:ext uri="{0D108BD9-81ED-4DB2-BD59-A6C34878D82A}">
                        <a16:rowId xmlns:a16="http://schemas.microsoft.com/office/drawing/2014/main" val="690906115"/>
                      </a:ext>
                    </a:extLst>
                  </a:tr>
                  <a:tr h="371700">
                    <a:tc>
                      <a:txBody>
                        <a:bodyPr/>
                        <a:lstStyle/>
                        <a:p>
                          <a:pPr algn="ctr">
                            <a:lnSpc>
                              <a:spcPct val="107000"/>
                            </a:lnSpc>
                            <a:spcAft>
                              <a:spcPts val="0"/>
                            </a:spcAft>
                          </a:pPr>
                          <a:r>
                            <a:rPr lang="en-GB" sz="2100">
                              <a:effectLst/>
                            </a:rPr>
                            <a:t>6</a:t>
                          </a:r>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6898" t="-731148" r="-123397" b="-219672"/>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123" t="-731148" r="-67925" b="-219672"/>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84965" t="-731148" r="-699" b="-219672"/>
                          </a:stretch>
                        </a:blipFill>
                      </a:tcPr>
                    </a:tc>
                    <a:extLst>
                      <a:ext uri="{0D108BD9-81ED-4DB2-BD59-A6C34878D82A}">
                        <a16:rowId xmlns:a16="http://schemas.microsoft.com/office/drawing/2014/main" val="2374634400"/>
                      </a:ext>
                    </a:extLst>
                  </a:tr>
                  <a:tr h="347896">
                    <a:tc>
                      <a:txBody>
                        <a:bodyPr/>
                        <a:lstStyle/>
                        <a:p>
                          <a:pPr algn="ctr">
                            <a:lnSpc>
                              <a:spcPct val="107000"/>
                            </a:lnSpc>
                            <a:spcAft>
                              <a:spcPts val="0"/>
                            </a:spcAft>
                          </a:pPr>
                          <a:r>
                            <a:rPr lang="en-GB" sz="2100">
                              <a:effectLst/>
                            </a:rPr>
                            <a:t>7</a:t>
                          </a:r>
                          <a:endParaRPr lang="en-GB" sz="210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6898" t="-889474" r="-123397" b="-135088"/>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123" t="-889474" r="-67925" b="-135088"/>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84965" t="-889474" r="-699" b="-135088"/>
                          </a:stretch>
                        </a:blipFill>
                      </a:tcPr>
                    </a:tc>
                    <a:extLst>
                      <a:ext uri="{0D108BD9-81ED-4DB2-BD59-A6C34878D82A}">
                        <a16:rowId xmlns:a16="http://schemas.microsoft.com/office/drawing/2014/main" val="1518261794"/>
                      </a:ext>
                    </a:extLst>
                  </a:tr>
                  <a:tr h="371700">
                    <a:tc>
                      <a:txBody>
                        <a:bodyPr/>
                        <a:lstStyle/>
                        <a:p>
                          <a:pPr algn="ctr">
                            <a:lnSpc>
                              <a:spcPct val="107000"/>
                            </a:lnSpc>
                            <a:spcAft>
                              <a:spcPts val="0"/>
                            </a:spcAft>
                          </a:pPr>
                          <a:r>
                            <a:rPr lang="en-GB" sz="2100" dirty="0">
                              <a:effectLst/>
                            </a:rPr>
                            <a:t>8</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6898" t="-924590" r="-123397" b="-26230"/>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27123" t="-924590" r="-67925" b="-26230"/>
                          </a:stretch>
                        </a:blipFill>
                      </a:tcPr>
                    </a:tc>
                    <a:tc>
                      <a:txBody>
                        <a:bodyPr/>
                        <a:lstStyle/>
                        <a:p>
                          <a:endParaRPr lang="en-US"/>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84965" t="-924590" r="-699" b="-26230"/>
                          </a:stretch>
                        </a:blipFill>
                      </a:tcPr>
                    </a:tc>
                    <a:extLst>
                      <a:ext uri="{0D108BD9-81ED-4DB2-BD59-A6C34878D82A}">
                        <a16:rowId xmlns:a16="http://schemas.microsoft.com/office/drawing/2014/main" val="2017363596"/>
                      </a:ext>
                    </a:extLst>
                  </a:tr>
                </a:tbl>
              </a:graphicData>
            </a:graphic>
          </p:graphicFrame>
        </mc:Fallback>
      </mc:AlternateContent>
      <p:sp>
        <p:nvSpPr>
          <p:cNvPr id="6" name="TextBox 5">
            <a:extLst>
              <a:ext uri="{FF2B5EF4-FFF2-40B4-BE49-F238E27FC236}">
                <a16:creationId xmlns:a16="http://schemas.microsoft.com/office/drawing/2014/main" id="{43905186-076F-31A6-B9BA-C482648EAF0B}"/>
              </a:ext>
            </a:extLst>
          </p:cNvPr>
          <p:cNvSpPr txBox="1"/>
          <p:nvPr/>
        </p:nvSpPr>
        <p:spPr>
          <a:xfrm>
            <a:off x="718110" y="5521593"/>
            <a:ext cx="10754192" cy="287323"/>
          </a:xfrm>
          <a:prstGeom prst="rect">
            <a:avLst/>
          </a:prstGeom>
        </p:spPr>
        <p:txBody>
          <a:bodyPr vert="horz" wrap="square" lIns="0" tIns="0" rIns="0" bIns="0" rtlCol="0">
            <a:spAutoFit/>
          </a:bodyPr>
          <a:lstStyle/>
          <a:p>
            <a:r>
              <a:rPr lang="en-GB" sz="1867" dirty="0">
                <a:solidFill>
                  <a:schemeClr val="bg2">
                    <a:lumMod val="10000"/>
                  </a:schemeClr>
                </a:solidFill>
              </a:rPr>
              <a:t>BVS automatically compares all the possible models under order restriction constraints.</a:t>
            </a:r>
          </a:p>
        </p:txBody>
      </p:sp>
    </p:spTree>
    <p:extLst>
      <p:ext uri="{BB962C8B-B14F-4D97-AF65-F5344CB8AC3E}">
        <p14:creationId xmlns:p14="http://schemas.microsoft.com/office/powerpoint/2010/main" val="81514053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C3083-1506-1BA1-7B2B-CA8919D25A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7A2A4-1C5B-ED2D-13D0-D6DFFBB61390}"/>
              </a:ext>
            </a:extLst>
          </p:cNvPr>
          <p:cNvSpPr>
            <a:spLocks noGrp="1"/>
          </p:cNvSpPr>
          <p:nvPr>
            <p:ph type="title"/>
          </p:nvPr>
        </p:nvSpPr>
        <p:spPr/>
        <p:txBody>
          <a:bodyPr/>
          <a:lstStyle/>
          <a:p>
            <a:r>
              <a:rPr lang="en-US" dirty="0"/>
              <a:t>Application to HESCA data </a:t>
            </a:r>
            <a:endParaRPr lang="en-GB" dirty="0"/>
          </a:p>
        </p:txBody>
      </p:sp>
      <p:sp>
        <p:nvSpPr>
          <p:cNvPr id="4" name="Slide Number Placeholder 3">
            <a:extLst>
              <a:ext uri="{FF2B5EF4-FFF2-40B4-BE49-F238E27FC236}">
                <a16:creationId xmlns:a16="http://schemas.microsoft.com/office/drawing/2014/main" id="{63BC59FD-21E8-6808-28C0-D8F675FF5977}"/>
              </a:ext>
            </a:extLst>
          </p:cNvPr>
          <p:cNvSpPr>
            <a:spLocks noGrp="1"/>
          </p:cNvSpPr>
          <p:nvPr>
            <p:ph type="sldNum" sz="quarter" idx="4"/>
          </p:nvPr>
        </p:nvSpPr>
        <p:spPr/>
        <p:txBody>
          <a:bodyPr/>
          <a:lstStyle/>
          <a:p>
            <a:fld id="{74736DCF-E344-4152-A9F4-8D6B66D47494}" type="slidenum">
              <a:rPr lang="en-US" smtClean="0"/>
              <a:pPr/>
              <a:t>114</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409152-4997-181D-B4B3-A462E4D9180F}"/>
                  </a:ext>
                </a:extLst>
              </p:cNvPr>
              <p:cNvSpPr txBox="1"/>
              <p:nvPr/>
            </p:nvSpPr>
            <p:spPr>
              <a:xfrm>
                <a:off x="462886" y="1580167"/>
                <a:ext cx="11264640" cy="729943"/>
              </a:xfrm>
              <a:prstGeom prst="rect">
                <a:avLst/>
              </a:prstGeom>
            </p:spPr>
            <p:txBody>
              <a:bodyPr vert="horz" wrap="square" lIns="0" tIns="0" rIns="0" bIns="0" rtlCol="0">
                <a:spAutoFit/>
              </a:bodyPr>
              <a:lstStyle/>
              <a:p>
                <a:pPr>
                  <a:lnSpc>
                    <a:spcPct val="125000"/>
                  </a:lnSpc>
                </a:pPr>
                <a:r>
                  <a:rPr lang="en-GB" sz="2000" dirty="0">
                    <a:solidFill>
                      <a:schemeClr val="bg2">
                        <a:lumMod val="10000"/>
                      </a:schemeClr>
                    </a:solidFill>
                    <a:latin typeface="+mj-lt"/>
                  </a:rPr>
                  <a:t>A gene is considered to have a significant dose-response relationship if its posterior probability for the null model (</a:t>
                </a:r>
                <a14:m>
                  <m:oMath xmlns:m="http://schemas.openxmlformats.org/officeDocument/2006/math">
                    <m:r>
                      <a:rPr lang="en-GB" sz="2000" i="1">
                        <a:solidFill>
                          <a:schemeClr val="bg2">
                            <a:lumMod val="10000"/>
                          </a:schemeClr>
                        </a:solidFill>
                        <a:latin typeface="Cambria Math" panose="02040503050406030204" pitchFamily="18" charset="0"/>
                      </a:rPr>
                      <m:t>𝑃</m:t>
                    </m:r>
                    <m:d>
                      <m:dPr>
                        <m:ctrlPr>
                          <a:rPr lang="en-GB" sz="2000" i="1">
                            <a:solidFill>
                              <a:schemeClr val="bg2">
                                <a:lumMod val="10000"/>
                              </a:schemeClr>
                            </a:solidFill>
                            <a:latin typeface="Cambria Math" panose="02040503050406030204" pitchFamily="18" charset="0"/>
                          </a:rPr>
                        </m:ctrlPr>
                      </m:dPr>
                      <m:e>
                        <m:sSub>
                          <m:sSubPr>
                            <m:ctrlPr>
                              <a:rPr lang="en-GB" sz="2000" i="1">
                                <a:solidFill>
                                  <a:schemeClr val="bg2">
                                    <a:lumMod val="10000"/>
                                  </a:schemeClr>
                                </a:solidFill>
                                <a:latin typeface="Cambria Math" panose="02040503050406030204" pitchFamily="18" charset="0"/>
                              </a:rPr>
                            </m:ctrlPr>
                          </m:sSubPr>
                          <m:e>
                            <m:r>
                              <a:rPr lang="en-GB" sz="2000" i="1">
                                <a:solidFill>
                                  <a:schemeClr val="bg2">
                                    <a:lumMod val="10000"/>
                                  </a:schemeClr>
                                </a:solidFill>
                                <a:latin typeface="Cambria Math" panose="02040503050406030204" pitchFamily="18" charset="0"/>
                              </a:rPr>
                              <m:t>𝑔</m:t>
                            </m:r>
                          </m:e>
                          <m:sub>
                            <m:r>
                              <a:rPr lang="en-GB" sz="2000" i="1">
                                <a:solidFill>
                                  <a:schemeClr val="bg2">
                                    <a:lumMod val="10000"/>
                                  </a:schemeClr>
                                </a:solidFill>
                                <a:latin typeface="Cambria Math" panose="02040503050406030204" pitchFamily="18" charset="0"/>
                              </a:rPr>
                              <m:t>0</m:t>
                            </m:r>
                          </m:sub>
                        </m:sSub>
                      </m:e>
                      <m:e>
                        <m:r>
                          <a:rPr lang="en-GB" sz="2000" i="1">
                            <a:solidFill>
                              <a:schemeClr val="bg2">
                                <a:lumMod val="10000"/>
                              </a:schemeClr>
                            </a:solidFill>
                            <a:latin typeface="Cambria Math" panose="02040503050406030204" pitchFamily="18" charset="0"/>
                          </a:rPr>
                          <m:t>𝐷𝑎𝑡𝑎</m:t>
                        </m:r>
                      </m:e>
                    </m:d>
                  </m:oMath>
                </a14:m>
                <a:r>
                  <a:rPr lang="en-GB" sz="2000" dirty="0">
                    <a:solidFill>
                      <a:schemeClr val="bg2">
                        <a:lumMod val="10000"/>
                      </a:schemeClr>
                    </a:solidFill>
                    <a:latin typeface="+mj-lt"/>
                  </a:rPr>
                  <a:t>) is than a prespecified threshold (</a:t>
                </a:r>
                <a14:m>
                  <m:oMath xmlns:m="http://schemas.openxmlformats.org/officeDocument/2006/math">
                    <m:r>
                      <a:rPr lang="en-GB" sz="2000" i="1">
                        <a:solidFill>
                          <a:schemeClr val="bg2">
                            <a:lumMod val="10000"/>
                          </a:schemeClr>
                        </a:solidFill>
                        <a:latin typeface="Cambria Math" panose="02040503050406030204" pitchFamily="18" charset="0"/>
                        <a:ea typeface="Cambria Math" panose="02040503050406030204" pitchFamily="18" charset="0"/>
                      </a:rPr>
                      <m:t>𝛼</m:t>
                    </m:r>
                  </m:oMath>
                </a14:m>
                <a:r>
                  <a:rPr lang="en-GB" sz="2000" dirty="0">
                    <a:solidFill>
                      <a:schemeClr val="bg2">
                        <a:lumMod val="10000"/>
                      </a:schemeClr>
                    </a:solidFill>
                    <a:latin typeface="+mj-lt"/>
                  </a:rPr>
                  <a:t>=0.05) </a:t>
                </a:r>
              </a:p>
            </p:txBody>
          </p:sp>
        </mc:Choice>
        <mc:Fallback xmlns="">
          <p:sp>
            <p:nvSpPr>
              <p:cNvPr id="3" name="TextBox 2">
                <a:extLst>
                  <a:ext uri="{FF2B5EF4-FFF2-40B4-BE49-F238E27FC236}">
                    <a16:creationId xmlns:a16="http://schemas.microsoft.com/office/drawing/2014/main" id="{33409152-4997-181D-B4B3-A462E4D9180F}"/>
                  </a:ext>
                </a:extLst>
              </p:cNvPr>
              <p:cNvSpPr txBox="1">
                <a:spLocks noRot="1" noChangeAspect="1" noMove="1" noResize="1" noEditPoints="1" noAdjustHandles="1" noChangeArrowheads="1" noChangeShapeType="1" noTextEdit="1"/>
              </p:cNvSpPr>
              <p:nvPr/>
            </p:nvSpPr>
            <p:spPr>
              <a:xfrm>
                <a:off x="462886" y="1580167"/>
                <a:ext cx="11264640" cy="729943"/>
              </a:xfrm>
              <a:prstGeom prst="rect">
                <a:avLst/>
              </a:prstGeom>
              <a:blipFill>
                <a:blip r:embed="rId2"/>
                <a:stretch>
                  <a:fillRect l="-1407" t="-5833"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19280F-FCF7-5A83-C3C5-D7D71927B726}"/>
                  </a:ext>
                </a:extLst>
              </p:cNvPr>
              <p:cNvSpPr txBox="1"/>
              <p:nvPr/>
            </p:nvSpPr>
            <p:spPr>
              <a:xfrm>
                <a:off x="2970930" y="3276701"/>
                <a:ext cx="4668120" cy="492443"/>
              </a:xfrm>
              <a:prstGeom prst="rect">
                <a:avLst/>
              </a:prstGeom>
            </p:spPr>
            <p:txBody>
              <a:bodyPr vert="horz"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3200" i="1">
                          <a:solidFill>
                            <a:schemeClr val="bg2">
                              <a:lumMod val="10000"/>
                            </a:schemeClr>
                          </a:solidFill>
                          <a:latin typeface="Cambria Math" panose="02040503050406030204" pitchFamily="18" charset="0"/>
                        </a:rPr>
                        <m:t>𝑃</m:t>
                      </m:r>
                      <m:d>
                        <m:dPr>
                          <m:ctrlPr>
                            <a:rPr lang="en-GB" sz="3200" i="1">
                              <a:solidFill>
                                <a:schemeClr val="bg2">
                                  <a:lumMod val="10000"/>
                                </a:schemeClr>
                              </a:solidFill>
                              <a:latin typeface="Cambria Math" panose="02040503050406030204" pitchFamily="18" charset="0"/>
                            </a:rPr>
                          </m:ctrlPr>
                        </m:dPr>
                        <m:e>
                          <m:sSub>
                            <m:sSubPr>
                              <m:ctrlPr>
                                <a:rPr lang="en-GB" sz="3200" i="1">
                                  <a:solidFill>
                                    <a:schemeClr val="bg2">
                                      <a:lumMod val="10000"/>
                                    </a:schemeClr>
                                  </a:solidFill>
                                  <a:latin typeface="Cambria Math" panose="02040503050406030204" pitchFamily="18" charset="0"/>
                                </a:rPr>
                              </m:ctrlPr>
                            </m:sSubPr>
                            <m:e>
                              <m:r>
                                <a:rPr lang="en-GB" sz="3200" i="1">
                                  <a:solidFill>
                                    <a:schemeClr val="bg2">
                                      <a:lumMod val="10000"/>
                                    </a:schemeClr>
                                  </a:solidFill>
                                  <a:latin typeface="Cambria Math" panose="02040503050406030204" pitchFamily="18" charset="0"/>
                                </a:rPr>
                                <m:t>𝑔</m:t>
                              </m:r>
                            </m:e>
                            <m:sub>
                              <m:r>
                                <a:rPr lang="en-GB" sz="3200" i="1">
                                  <a:solidFill>
                                    <a:schemeClr val="bg2">
                                      <a:lumMod val="10000"/>
                                    </a:schemeClr>
                                  </a:solidFill>
                                  <a:latin typeface="Cambria Math" panose="02040503050406030204" pitchFamily="18" charset="0"/>
                                </a:rPr>
                                <m:t>0</m:t>
                              </m:r>
                            </m:sub>
                          </m:sSub>
                        </m:e>
                        <m:e>
                          <m:r>
                            <a:rPr lang="en-GB" sz="3200" i="1">
                              <a:solidFill>
                                <a:schemeClr val="bg2">
                                  <a:lumMod val="10000"/>
                                </a:schemeClr>
                              </a:solidFill>
                              <a:latin typeface="Cambria Math" panose="02040503050406030204" pitchFamily="18" charset="0"/>
                            </a:rPr>
                            <m:t>𝐷𝑎𝑡𝑎</m:t>
                          </m:r>
                        </m:e>
                      </m:d>
                      <m:r>
                        <a:rPr lang="en-GB" sz="3200" i="1">
                          <a:solidFill>
                            <a:schemeClr val="bg2">
                              <a:lumMod val="10000"/>
                            </a:schemeClr>
                          </a:solidFill>
                          <a:latin typeface="Cambria Math" panose="02040503050406030204" pitchFamily="18" charset="0"/>
                        </a:rPr>
                        <m:t>&lt; </m:t>
                      </m:r>
                      <m:r>
                        <a:rPr lang="en-GB" sz="3200" i="1">
                          <a:solidFill>
                            <a:schemeClr val="bg2">
                              <a:lumMod val="10000"/>
                            </a:schemeClr>
                          </a:solidFill>
                          <a:latin typeface="Cambria Math" panose="02040503050406030204" pitchFamily="18" charset="0"/>
                          <a:ea typeface="Cambria Math" panose="02040503050406030204" pitchFamily="18" charset="0"/>
                        </a:rPr>
                        <m:t>𝛼</m:t>
                      </m:r>
                      <m:r>
                        <a:rPr lang="en-GB" sz="3200" i="1">
                          <a:solidFill>
                            <a:schemeClr val="bg2">
                              <a:lumMod val="10000"/>
                            </a:schemeClr>
                          </a:solidFill>
                          <a:latin typeface="Cambria Math" panose="02040503050406030204" pitchFamily="18" charset="0"/>
                        </a:rPr>
                        <m:t> </m:t>
                      </m:r>
                    </m:oMath>
                  </m:oMathPara>
                </a14:m>
                <a:endParaRPr lang="en-GB" sz="3200" dirty="0">
                  <a:solidFill>
                    <a:schemeClr val="bg2">
                      <a:lumMod val="10000"/>
                    </a:schemeClr>
                  </a:solidFill>
                </a:endParaRPr>
              </a:p>
            </p:txBody>
          </p:sp>
        </mc:Choice>
        <mc:Fallback xmlns="">
          <p:sp>
            <p:nvSpPr>
              <p:cNvPr id="7" name="TextBox 6">
                <a:extLst>
                  <a:ext uri="{FF2B5EF4-FFF2-40B4-BE49-F238E27FC236}">
                    <a16:creationId xmlns:a16="http://schemas.microsoft.com/office/drawing/2014/main" id="{B519280F-FCF7-5A83-C3C5-D7D71927B726}"/>
                  </a:ext>
                </a:extLst>
              </p:cNvPr>
              <p:cNvSpPr txBox="1">
                <a:spLocks noRot="1" noChangeAspect="1" noMove="1" noResize="1" noEditPoints="1" noAdjustHandles="1" noChangeArrowheads="1" noChangeShapeType="1" noTextEdit="1"/>
              </p:cNvSpPr>
              <p:nvPr/>
            </p:nvSpPr>
            <p:spPr>
              <a:xfrm>
                <a:off x="2970930" y="3276701"/>
                <a:ext cx="4668120" cy="492443"/>
              </a:xfrm>
              <a:prstGeom prst="rect">
                <a:avLst/>
              </a:prstGeom>
              <a:blipFill>
                <a:blip r:embed="rId3"/>
                <a:stretch>
                  <a:fillRect/>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B8734367-5042-9ACC-5308-B9501B7FCAC6}"/>
              </a:ext>
            </a:extLst>
          </p:cNvPr>
          <p:cNvSpPr/>
          <p:nvPr/>
        </p:nvSpPr>
        <p:spPr>
          <a:xfrm>
            <a:off x="8238519" y="4937277"/>
            <a:ext cx="2736647" cy="461665"/>
          </a:xfrm>
          <a:prstGeom prst="rect">
            <a:avLst/>
          </a:prstGeom>
        </p:spPr>
        <p:txBody>
          <a:bodyPr wrap="none">
            <a:spAutoFit/>
          </a:bodyPr>
          <a:lstStyle/>
          <a:p>
            <a:r>
              <a:rPr lang="en-GB" i="1" dirty="0" err="1">
                <a:solidFill>
                  <a:schemeClr val="bg2">
                    <a:lumMod val="10000"/>
                  </a:schemeClr>
                </a:solidFill>
              </a:rPr>
              <a:t>Otava</a:t>
            </a:r>
            <a:r>
              <a:rPr lang="en-GB" i="1" dirty="0">
                <a:solidFill>
                  <a:schemeClr val="bg2">
                    <a:lumMod val="10000"/>
                  </a:schemeClr>
                </a:solidFill>
              </a:rPr>
              <a:t> et al. (</a:t>
            </a:r>
            <a:r>
              <a:rPr lang="en-GB" dirty="0">
                <a:solidFill>
                  <a:schemeClr val="bg2">
                    <a:lumMod val="10000"/>
                  </a:schemeClr>
                </a:solidFill>
              </a:rPr>
              <a:t>2014).</a:t>
            </a:r>
            <a:endParaRPr lang="en-GB" dirty="0"/>
          </a:p>
        </p:txBody>
      </p:sp>
    </p:spTree>
    <p:extLst>
      <p:ext uri="{BB962C8B-B14F-4D97-AF65-F5344CB8AC3E}">
        <p14:creationId xmlns:p14="http://schemas.microsoft.com/office/powerpoint/2010/main" val="1910409394"/>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C3C31-7C12-3ADE-66EB-AF6ED04A19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51766-AFC7-F6EC-0D43-F0FFCF59D5B6}"/>
              </a:ext>
            </a:extLst>
          </p:cNvPr>
          <p:cNvSpPr>
            <a:spLocks noGrp="1"/>
          </p:cNvSpPr>
          <p:nvPr>
            <p:ph type="title"/>
          </p:nvPr>
        </p:nvSpPr>
        <p:spPr/>
        <p:txBody>
          <a:bodyPr/>
          <a:lstStyle/>
          <a:p>
            <a:r>
              <a:rPr lang="en-US" dirty="0"/>
              <a:t>Application to HESCA data </a:t>
            </a:r>
            <a:endParaRPr lang="en-GB" dirty="0"/>
          </a:p>
        </p:txBody>
      </p:sp>
      <p:sp>
        <p:nvSpPr>
          <p:cNvPr id="4" name="Slide Number Placeholder 3">
            <a:extLst>
              <a:ext uri="{FF2B5EF4-FFF2-40B4-BE49-F238E27FC236}">
                <a16:creationId xmlns:a16="http://schemas.microsoft.com/office/drawing/2014/main" id="{2A1AACD2-3EB0-2920-C7C6-F1AF6BE0DD95}"/>
              </a:ext>
            </a:extLst>
          </p:cNvPr>
          <p:cNvSpPr>
            <a:spLocks noGrp="1"/>
          </p:cNvSpPr>
          <p:nvPr>
            <p:ph type="sldNum" sz="quarter" idx="4"/>
          </p:nvPr>
        </p:nvSpPr>
        <p:spPr/>
        <p:txBody>
          <a:bodyPr/>
          <a:lstStyle/>
          <a:p>
            <a:fld id="{74736DCF-E344-4152-A9F4-8D6B66D47494}" type="slidenum">
              <a:rPr lang="en-US" smtClean="0"/>
              <a:pPr/>
              <a:t>115</a:t>
            </a:fld>
            <a:endParaRPr lang="en-US"/>
          </a:p>
        </p:txBody>
      </p:sp>
      <p:pic>
        <p:nvPicPr>
          <p:cNvPr id="15" name="Picture 14" descr="Chart, line chart&#10;&#10;Description automatically generated">
            <a:extLst>
              <a:ext uri="{FF2B5EF4-FFF2-40B4-BE49-F238E27FC236}">
                <a16:creationId xmlns:a16="http://schemas.microsoft.com/office/drawing/2014/main" id="{343B3658-3E4E-07A4-CFDF-5D44A1D99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910" y="1981860"/>
            <a:ext cx="4711791" cy="3141193"/>
          </a:xfrm>
          <a:prstGeom prst="rect">
            <a:avLst/>
          </a:prstGeom>
        </p:spPr>
      </p:pic>
      <p:sp>
        <p:nvSpPr>
          <p:cNvPr id="16" name="TextBox 15">
            <a:extLst>
              <a:ext uri="{FF2B5EF4-FFF2-40B4-BE49-F238E27FC236}">
                <a16:creationId xmlns:a16="http://schemas.microsoft.com/office/drawing/2014/main" id="{049F5469-66C9-3D5F-81F0-43F81DCAFBA9}"/>
              </a:ext>
            </a:extLst>
          </p:cNvPr>
          <p:cNvSpPr txBox="1"/>
          <p:nvPr/>
        </p:nvSpPr>
        <p:spPr>
          <a:xfrm>
            <a:off x="2438272" y="1806897"/>
            <a:ext cx="2254369" cy="287323"/>
          </a:xfrm>
          <a:prstGeom prst="rect">
            <a:avLst/>
          </a:prstGeom>
        </p:spPr>
        <p:txBody>
          <a:bodyPr vert="horz" wrap="square" lIns="0" tIns="0" rIns="0" bIns="0" rtlCol="0">
            <a:spAutoFit/>
          </a:bodyPr>
          <a:lstStyle/>
          <a:p>
            <a:pPr algn="ctr"/>
            <a:r>
              <a:rPr lang="en-GB" sz="1867" b="1" dirty="0">
                <a:solidFill>
                  <a:schemeClr val="bg2">
                    <a:lumMod val="10000"/>
                  </a:schemeClr>
                </a:solidFill>
              </a:rPr>
              <a:t>Gene 4910</a:t>
            </a:r>
          </a:p>
        </p:txBody>
      </p:sp>
      <p:pic>
        <p:nvPicPr>
          <p:cNvPr id="17" name="Picture 16">
            <a:extLst>
              <a:ext uri="{FF2B5EF4-FFF2-40B4-BE49-F238E27FC236}">
                <a16:creationId xmlns:a16="http://schemas.microsoft.com/office/drawing/2014/main" id="{AA8FA8C9-BAB6-B025-6148-0CDFA2A71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3811" y="2043913"/>
            <a:ext cx="4572000" cy="304800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93ED29F-4361-EDD8-20CD-3C3937D4E9DF}"/>
                  </a:ext>
                </a:extLst>
              </p:cNvPr>
              <p:cNvSpPr txBox="1"/>
              <p:nvPr/>
            </p:nvSpPr>
            <p:spPr>
              <a:xfrm>
                <a:off x="7408985" y="1569924"/>
                <a:ext cx="2248885" cy="287323"/>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67" i="1">
                          <a:solidFill>
                            <a:schemeClr val="bg2">
                              <a:lumMod val="10000"/>
                            </a:schemeClr>
                          </a:solidFill>
                          <a:latin typeface="Cambria Math" panose="02040503050406030204" pitchFamily="18" charset="0"/>
                        </a:rPr>
                        <m:t>𝑃</m:t>
                      </m:r>
                      <m:d>
                        <m:dPr>
                          <m:ctrlPr>
                            <a:rPr lang="en-GB" sz="1867" i="1">
                              <a:solidFill>
                                <a:schemeClr val="bg2">
                                  <a:lumMod val="10000"/>
                                </a:schemeClr>
                              </a:solidFill>
                              <a:latin typeface="Cambria Math" panose="02040503050406030204" pitchFamily="18" charset="0"/>
                            </a:rPr>
                          </m:ctrlPr>
                        </m:dPr>
                        <m:e>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rPr>
                                <m:t>𝑔</m:t>
                              </m:r>
                            </m:e>
                            <m:sub>
                              <m:r>
                                <a:rPr lang="en-GB" sz="1867" i="1">
                                  <a:solidFill>
                                    <a:schemeClr val="bg2">
                                      <a:lumMod val="10000"/>
                                    </a:schemeClr>
                                  </a:solidFill>
                                  <a:latin typeface="Cambria Math" panose="02040503050406030204" pitchFamily="18" charset="0"/>
                                </a:rPr>
                                <m:t>𝑜</m:t>
                              </m:r>
                            </m:sub>
                          </m:sSub>
                        </m:e>
                        <m:e>
                          <m:r>
                            <a:rPr lang="en-GB" sz="1867" i="1">
                              <a:solidFill>
                                <a:schemeClr val="bg2">
                                  <a:lumMod val="10000"/>
                                </a:schemeClr>
                              </a:solidFill>
                              <a:latin typeface="Cambria Math" panose="02040503050406030204" pitchFamily="18" charset="0"/>
                            </a:rPr>
                            <m:t>𝐷𝑎𝑡𝑎</m:t>
                          </m:r>
                        </m:e>
                      </m:d>
                      <m:r>
                        <a:rPr lang="en-GB" sz="1867" i="1">
                          <a:solidFill>
                            <a:schemeClr val="bg2">
                              <a:lumMod val="10000"/>
                            </a:schemeClr>
                          </a:solidFill>
                          <a:latin typeface="Cambria Math" panose="02040503050406030204" pitchFamily="18" charset="0"/>
                        </a:rPr>
                        <m:t>=24.1%</m:t>
                      </m:r>
                    </m:oMath>
                  </m:oMathPara>
                </a14:m>
                <a:endParaRPr lang="en-GB" sz="1867" dirty="0">
                  <a:solidFill>
                    <a:schemeClr val="bg2">
                      <a:lumMod val="10000"/>
                    </a:schemeClr>
                  </a:solidFill>
                </a:endParaRPr>
              </a:p>
            </p:txBody>
          </p:sp>
        </mc:Choice>
        <mc:Fallback xmlns="">
          <p:sp>
            <p:nvSpPr>
              <p:cNvPr id="18" name="TextBox 17">
                <a:extLst>
                  <a:ext uri="{FF2B5EF4-FFF2-40B4-BE49-F238E27FC236}">
                    <a16:creationId xmlns:a16="http://schemas.microsoft.com/office/drawing/2014/main" id="{B93ED29F-4361-EDD8-20CD-3C3937D4E9DF}"/>
                  </a:ext>
                </a:extLst>
              </p:cNvPr>
              <p:cNvSpPr txBox="1">
                <a:spLocks noRot="1" noChangeAspect="1" noMove="1" noResize="1" noEditPoints="1" noAdjustHandles="1" noChangeArrowheads="1" noChangeShapeType="1" noTextEdit="1"/>
              </p:cNvSpPr>
              <p:nvPr/>
            </p:nvSpPr>
            <p:spPr>
              <a:xfrm>
                <a:off x="7408985" y="1569924"/>
                <a:ext cx="2248885" cy="287323"/>
              </a:xfrm>
              <a:prstGeom prst="rect">
                <a:avLst/>
              </a:prstGeom>
              <a:blipFill>
                <a:blip r:embed="rId4"/>
                <a:stretch>
                  <a:fillRect l="-1626" r="-2439" b="-27660"/>
                </a:stretch>
              </a:blipFill>
            </p:spPr>
            <p:txBody>
              <a:bodyPr/>
              <a:lstStyle/>
              <a:p>
                <a:r>
                  <a:rPr lang="en-GB">
                    <a:noFill/>
                  </a:rPr>
                  <a:t> </a:t>
                </a:r>
              </a:p>
            </p:txBody>
          </p:sp>
        </mc:Fallback>
      </mc:AlternateContent>
      <p:cxnSp>
        <p:nvCxnSpPr>
          <p:cNvPr id="19" name="Straight Connector 18">
            <a:extLst>
              <a:ext uri="{FF2B5EF4-FFF2-40B4-BE49-F238E27FC236}">
                <a16:creationId xmlns:a16="http://schemas.microsoft.com/office/drawing/2014/main" id="{12504602-DA46-74E0-BB4C-06A8C41C4BC5}"/>
              </a:ext>
            </a:extLst>
          </p:cNvPr>
          <p:cNvCxnSpPr/>
          <p:nvPr/>
        </p:nvCxnSpPr>
        <p:spPr>
          <a:xfrm flipV="1">
            <a:off x="7230794" y="1857181"/>
            <a:ext cx="356381" cy="36551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ED63E58-F218-65DB-427B-1BDC8960BF00}"/>
              </a:ext>
            </a:extLst>
          </p:cNvPr>
          <p:cNvSpPr txBox="1"/>
          <p:nvPr/>
        </p:nvSpPr>
        <p:spPr>
          <a:xfrm>
            <a:off x="581926" y="5529464"/>
            <a:ext cx="10651591" cy="728661"/>
          </a:xfrm>
          <a:prstGeom prst="rect">
            <a:avLst/>
          </a:prstGeom>
        </p:spPr>
        <p:txBody>
          <a:bodyPr vert="horz" wrap="square" lIns="0" tIns="0" rIns="0" bIns="0" rtlCol="0">
            <a:spAutoFit/>
          </a:bodyPr>
          <a:lstStyle/>
          <a:p>
            <a:pPr>
              <a:lnSpc>
                <a:spcPct val="125000"/>
              </a:lnSpc>
            </a:pPr>
            <a:r>
              <a:rPr lang="en-GB" sz="2000" dirty="0">
                <a:solidFill>
                  <a:schemeClr val="bg2">
                    <a:lumMod val="10000"/>
                  </a:schemeClr>
                </a:solidFill>
              </a:rPr>
              <a:t>The data does not evidence that increasing dose EGF induces non-decreasing activation of expression level of gene 4910</a:t>
            </a:r>
          </a:p>
        </p:txBody>
      </p:sp>
    </p:spTree>
    <p:extLst>
      <p:ext uri="{BB962C8B-B14F-4D97-AF65-F5344CB8AC3E}">
        <p14:creationId xmlns:p14="http://schemas.microsoft.com/office/powerpoint/2010/main" val="264558174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25DAC-9DA3-0E89-F2E4-626CA02DF1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7028C1-204E-E83C-D6F0-DF2DE8844BD5}"/>
              </a:ext>
            </a:extLst>
          </p:cNvPr>
          <p:cNvSpPr>
            <a:spLocks noGrp="1"/>
          </p:cNvSpPr>
          <p:nvPr>
            <p:ph type="title"/>
          </p:nvPr>
        </p:nvSpPr>
        <p:spPr/>
        <p:txBody>
          <a:bodyPr/>
          <a:lstStyle/>
          <a:p>
            <a:r>
              <a:rPr lang="en-US" dirty="0"/>
              <a:t>Application to HESCA data </a:t>
            </a:r>
            <a:endParaRPr lang="en-GB" dirty="0"/>
          </a:p>
        </p:txBody>
      </p:sp>
      <p:sp>
        <p:nvSpPr>
          <p:cNvPr id="4" name="Slide Number Placeholder 3">
            <a:extLst>
              <a:ext uri="{FF2B5EF4-FFF2-40B4-BE49-F238E27FC236}">
                <a16:creationId xmlns:a16="http://schemas.microsoft.com/office/drawing/2014/main" id="{2F34B868-5270-11DD-4A93-A3AF8C612545}"/>
              </a:ext>
            </a:extLst>
          </p:cNvPr>
          <p:cNvSpPr>
            <a:spLocks noGrp="1"/>
          </p:cNvSpPr>
          <p:nvPr>
            <p:ph type="sldNum" sz="quarter" idx="4"/>
          </p:nvPr>
        </p:nvSpPr>
        <p:spPr/>
        <p:txBody>
          <a:bodyPr/>
          <a:lstStyle/>
          <a:p>
            <a:fld id="{74736DCF-E344-4152-A9F4-8D6B66D47494}" type="slidenum">
              <a:rPr lang="en-US" smtClean="0"/>
              <a:pPr/>
              <a:t>116</a:t>
            </a:fld>
            <a:endParaRPr lang="en-US"/>
          </a:p>
        </p:txBody>
      </p:sp>
      <p:pic>
        <p:nvPicPr>
          <p:cNvPr id="8" name="Picture 7" descr="Chart, line chart&#10;&#10;Description automatically generated">
            <a:extLst>
              <a:ext uri="{FF2B5EF4-FFF2-40B4-BE49-F238E27FC236}">
                <a16:creationId xmlns:a16="http://schemas.microsoft.com/office/drawing/2014/main" id="{F9024DE4-BF6B-BD0C-29AC-5E897FF3F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51" y="2029111"/>
            <a:ext cx="5079183" cy="3386123"/>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02D750D3-906F-1CE3-BD2E-D114792CB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395" y="2159571"/>
            <a:ext cx="4927205" cy="328480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34BBB8-BBB2-B904-A849-2E1ACE4B4397}"/>
                  </a:ext>
                </a:extLst>
              </p:cNvPr>
              <p:cNvSpPr txBox="1"/>
              <p:nvPr/>
            </p:nvSpPr>
            <p:spPr>
              <a:xfrm>
                <a:off x="9698443" y="3962952"/>
                <a:ext cx="2115836" cy="287323"/>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67" i="1">
                          <a:solidFill>
                            <a:schemeClr val="bg2">
                              <a:lumMod val="10000"/>
                            </a:schemeClr>
                          </a:solidFill>
                          <a:latin typeface="Cambria Math" panose="02040503050406030204" pitchFamily="18" charset="0"/>
                        </a:rPr>
                        <m:t>𝑃</m:t>
                      </m:r>
                      <m:d>
                        <m:dPr>
                          <m:ctrlPr>
                            <a:rPr lang="en-GB" sz="1867" i="1">
                              <a:solidFill>
                                <a:schemeClr val="bg2">
                                  <a:lumMod val="10000"/>
                                </a:schemeClr>
                              </a:solidFill>
                              <a:latin typeface="Cambria Math" panose="02040503050406030204" pitchFamily="18" charset="0"/>
                            </a:rPr>
                          </m:ctrlPr>
                        </m:dPr>
                        <m:e>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rPr>
                                <m:t>𝑔</m:t>
                              </m:r>
                            </m:e>
                            <m:sub>
                              <m:r>
                                <a:rPr lang="en-GB" sz="1867" i="1">
                                  <a:solidFill>
                                    <a:schemeClr val="bg2">
                                      <a:lumMod val="10000"/>
                                    </a:schemeClr>
                                  </a:solidFill>
                                  <a:latin typeface="Cambria Math" panose="02040503050406030204" pitchFamily="18" charset="0"/>
                                </a:rPr>
                                <m:t>𝑜</m:t>
                              </m:r>
                            </m:sub>
                          </m:sSub>
                        </m:e>
                        <m:e>
                          <m:r>
                            <a:rPr lang="en-GB" sz="1867" i="1">
                              <a:solidFill>
                                <a:schemeClr val="bg2">
                                  <a:lumMod val="10000"/>
                                </a:schemeClr>
                              </a:solidFill>
                              <a:latin typeface="Cambria Math" panose="02040503050406030204" pitchFamily="18" charset="0"/>
                            </a:rPr>
                            <m:t>𝐷𝑎𝑡𝑎</m:t>
                          </m:r>
                        </m:e>
                      </m:d>
                      <m:r>
                        <a:rPr lang="en-GB" sz="1867" i="1">
                          <a:solidFill>
                            <a:schemeClr val="bg2">
                              <a:lumMod val="10000"/>
                            </a:schemeClr>
                          </a:solidFill>
                          <a:latin typeface="Cambria Math" panose="02040503050406030204" pitchFamily="18" charset="0"/>
                        </a:rPr>
                        <m:t>=0.0%</m:t>
                      </m:r>
                    </m:oMath>
                  </m:oMathPara>
                </a14:m>
                <a:endParaRPr lang="en-GB" sz="1867" dirty="0">
                  <a:solidFill>
                    <a:schemeClr val="bg2">
                      <a:lumMod val="10000"/>
                    </a:schemeClr>
                  </a:solidFill>
                </a:endParaRPr>
              </a:p>
            </p:txBody>
          </p:sp>
        </mc:Choice>
        <mc:Fallback xmlns="">
          <p:sp>
            <p:nvSpPr>
              <p:cNvPr id="10" name="TextBox 9">
                <a:extLst>
                  <a:ext uri="{FF2B5EF4-FFF2-40B4-BE49-F238E27FC236}">
                    <a16:creationId xmlns:a16="http://schemas.microsoft.com/office/drawing/2014/main" id="{A334BBB8-BBB2-B904-A849-2E1ACE4B4397}"/>
                  </a:ext>
                </a:extLst>
              </p:cNvPr>
              <p:cNvSpPr txBox="1">
                <a:spLocks noRot="1" noChangeAspect="1" noMove="1" noResize="1" noEditPoints="1" noAdjustHandles="1" noChangeArrowheads="1" noChangeShapeType="1" noTextEdit="1"/>
              </p:cNvSpPr>
              <p:nvPr/>
            </p:nvSpPr>
            <p:spPr>
              <a:xfrm>
                <a:off x="9698443" y="3962952"/>
                <a:ext cx="2115836" cy="287323"/>
              </a:xfrm>
              <a:prstGeom prst="rect">
                <a:avLst/>
              </a:prstGeom>
              <a:blipFill>
                <a:blip r:embed="rId4"/>
                <a:stretch>
                  <a:fillRect l="-2305" r="-2305" b="-27660"/>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3DB23C16-8DB2-62E2-9347-F0E9CB1AD7E9}"/>
              </a:ext>
            </a:extLst>
          </p:cNvPr>
          <p:cNvSpPr txBox="1"/>
          <p:nvPr/>
        </p:nvSpPr>
        <p:spPr>
          <a:xfrm>
            <a:off x="858151" y="5564324"/>
            <a:ext cx="10651591" cy="307777"/>
          </a:xfrm>
          <a:prstGeom prst="rect">
            <a:avLst/>
          </a:prstGeom>
        </p:spPr>
        <p:txBody>
          <a:bodyPr vert="horz" wrap="square" lIns="0" tIns="0" rIns="0" bIns="0" rtlCol="0">
            <a:spAutoFit/>
          </a:bodyPr>
          <a:lstStyle/>
          <a:p>
            <a:r>
              <a:rPr lang="en-GB" sz="2000" dirty="0">
                <a:solidFill>
                  <a:schemeClr val="bg2">
                    <a:lumMod val="10000"/>
                  </a:schemeClr>
                </a:solidFill>
              </a:rPr>
              <a:t>Increasing dose of EGF induces non-decreasing activation of expression level of gene 3350</a:t>
            </a:r>
          </a:p>
        </p:txBody>
      </p:sp>
      <p:sp>
        <p:nvSpPr>
          <p:cNvPr id="12" name="TextBox 11">
            <a:extLst>
              <a:ext uri="{FF2B5EF4-FFF2-40B4-BE49-F238E27FC236}">
                <a16:creationId xmlns:a16="http://schemas.microsoft.com/office/drawing/2014/main" id="{F44F64BC-6C77-CC6E-B822-6434F8F7B29A}"/>
              </a:ext>
            </a:extLst>
          </p:cNvPr>
          <p:cNvSpPr txBox="1"/>
          <p:nvPr/>
        </p:nvSpPr>
        <p:spPr>
          <a:xfrm>
            <a:off x="2060347" y="2015941"/>
            <a:ext cx="1472419" cy="287323"/>
          </a:xfrm>
          <a:prstGeom prst="rect">
            <a:avLst/>
          </a:prstGeom>
        </p:spPr>
        <p:txBody>
          <a:bodyPr vert="horz" wrap="square" lIns="0" tIns="0" rIns="0" bIns="0" rtlCol="0">
            <a:spAutoFit/>
          </a:bodyPr>
          <a:lstStyle/>
          <a:p>
            <a:r>
              <a:rPr lang="en-GB" sz="1867" b="1" dirty="0">
                <a:solidFill>
                  <a:schemeClr val="bg2">
                    <a:lumMod val="10000"/>
                  </a:schemeClr>
                </a:solidFill>
              </a:rPr>
              <a:t>Gene 3350</a:t>
            </a:r>
          </a:p>
        </p:txBody>
      </p:sp>
      <p:cxnSp>
        <p:nvCxnSpPr>
          <p:cNvPr id="15" name="Straight Arrow Connector 14">
            <a:extLst>
              <a:ext uri="{FF2B5EF4-FFF2-40B4-BE49-F238E27FC236}">
                <a16:creationId xmlns:a16="http://schemas.microsoft.com/office/drawing/2014/main" id="{A3559306-1B58-95DB-E0F3-6D222ED08EAB}"/>
              </a:ext>
            </a:extLst>
          </p:cNvPr>
          <p:cNvCxnSpPr/>
          <p:nvPr/>
        </p:nvCxnSpPr>
        <p:spPr>
          <a:xfrm flipH="1">
            <a:off x="10428850" y="4342229"/>
            <a:ext cx="330439" cy="53141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656888"/>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304C-B262-EC60-C887-2F3165CF51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3F72F-D6CD-4D09-FBEE-ACA42C328798}"/>
              </a:ext>
            </a:extLst>
          </p:cNvPr>
          <p:cNvSpPr>
            <a:spLocks noGrp="1"/>
          </p:cNvSpPr>
          <p:nvPr>
            <p:ph type="title"/>
          </p:nvPr>
        </p:nvSpPr>
        <p:spPr/>
        <p:txBody>
          <a:bodyPr/>
          <a:lstStyle/>
          <a:p>
            <a:r>
              <a:rPr lang="en-US" dirty="0"/>
              <a:t>Application to HESCA data </a:t>
            </a:r>
            <a:endParaRPr lang="en-GB" dirty="0"/>
          </a:p>
        </p:txBody>
      </p:sp>
      <p:sp>
        <p:nvSpPr>
          <p:cNvPr id="4" name="Slide Number Placeholder 3">
            <a:extLst>
              <a:ext uri="{FF2B5EF4-FFF2-40B4-BE49-F238E27FC236}">
                <a16:creationId xmlns:a16="http://schemas.microsoft.com/office/drawing/2014/main" id="{957D64E1-FCEA-5712-3815-5F83152A9BA2}"/>
              </a:ext>
            </a:extLst>
          </p:cNvPr>
          <p:cNvSpPr>
            <a:spLocks noGrp="1"/>
          </p:cNvSpPr>
          <p:nvPr>
            <p:ph type="sldNum" sz="quarter" idx="4"/>
          </p:nvPr>
        </p:nvSpPr>
        <p:spPr/>
        <p:txBody>
          <a:bodyPr/>
          <a:lstStyle/>
          <a:p>
            <a:fld id="{74736DCF-E344-4152-A9F4-8D6B66D47494}" type="slidenum">
              <a:rPr lang="en-US" smtClean="0"/>
              <a:pPr/>
              <a:t>117</a:t>
            </a:fld>
            <a:endParaRPr lang="en-US"/>
          </a:p>
        </p:txBody>
      </p:sp>
      <p:pic>
        <p:nvPicPr>
          <p:cNvPr id="3" name="Picture 2" descr="Chart, line chart&#10;&#10;Description automatically generated">
            <a:extLst>
              <a:ext uri="{FF2B5EF4-FFF2-40B4-BE49-F238E27FC236}">
                <a16:creationId xmlns:a16="http://schemas.microsoft.com/office/drawing/2014/main" id="{8B5AC7FC-9A66-E927-2B95-4D9E3D638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40" y="1931427"/>
            <a:ext cx="5018651" cy="3345767"/>
          </a:xfrm>
          <a:prstGeom prst="rect">
            <a:avLst/>
          </a:prstGeom>
        </p:spPr>
      </p:pic>
      <p:pic>
        <p:nvPicPr>
          <p:cNvPr id="5" name="Picture 4" descr="Chart, histogram&#10;&#10;Description automatically generated">
            <a:extLst>
              <a:ext uri="{FF2B5EF4-FFF2-40B4-BE49-F238E27FC236}">
                <a16:creationId xmlns:a16="http://schemas.microsoft.com/office/drawing/2014/main" id="{22F9F099-4A2B-E4BF-4045-1486B2390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588" y="1942311"/>
            <a:ext cx="5018649" cy="334576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4CEFDB-B81C-1328-39ED-DF6124D44AC1}"/>
                  </a:ext>
                </a:extLst>
              </p:cNvPr>
              <p:cNvSpPr txBox="1"/>
              <p:nvPr/>
            </p:nvSpPr>
            <p:spPr>
              <a:xfrm>
                <a:off x="9698443" y="3962952"/>
                <a:ext cx="2115836" cy="287323"/>
              </a:xfrm>
              <a:prstGeom prst="rect">
                <a:avLst/>
              </a:prstGeom>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67" i="1">
                          <a:solidFill>
                            <a:schemeClr val="bg2">
                              <a:lumMod val="10000"/>
                            </a:schemeClr>
                          </a:solidFill>
                          <a:latin typeface="Cambria Math" panose="02040503050406030204" pitchFamily="18" charset="0"/>
                        </a:rPr>
                        <m:t>𝑃</m:t>
                      </m:r>
                      <m:d>
                        <m:dPr>
                          <m:ctrlPr>
                            <a:rPr lang="en-GB" sz="1867" i="1">
                              <a:solidFill>
                                <a:schemeClr val="bg2">
                                  <a:lumMod val="10000"/>
                                </a:schemeClr>
                              </a:solidFill>
                              <a:latin typeface="Cambria Math" panose="02040503050406030204" pitchFamily="18" charset="0"/>
                            </a:rPr>
                          </m:ctrlPr>
                        </m:dPr>
                        <m:e>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rPr>
                                <m:t>𝑔</m:t>
                              </m:r>
                            </m:e>
                            <m:sub>
                              <m:r>
                                <a:rPr lang="en-GB" sz="1867" i="1">
                                  <a:solidFill>
                                    <a:schemeClr val="bg2">
                                      <a:lumMod val="10000"/>
                                    </a:schemeClr>
                                  </a:solidFill>
                                  <a:latin typeface="Cambria Math" panose="02040503050406030204" pitchFamily="18" charset="0"/>
                                </a:rPr>
                                <m:t>𝑜</m:t>
                              </m:r>
                            </m:sub>
                          </m:sSub>
                        </m:e>
                        <m:e>
                          <m:r>
                            <a:rPr lang="en-GB" sz="1867" i="1">
                              <a:solidFill>
                                <a:schemeClr val="bg2">
                                  <a:lumMod val="10000"/>
                                </a:schemeClr>
                              </a:solidFill>
                              <a:latin typeface="Cambria Math" panose="02040503050406030204" pitchFamily="18" charset="0"/>
                            </a:rPr>
                            <m:t>𝐷𝑎𝑡𝑎</m:t>
                          </m:r>
                        </m:e>
                      </m:d>
                      <m:r>
                        <a:rPr lang="en-GB" sz="1867" i="1">
                          <a:solidFill>
                            <a:schemeClr val="bg2">
                              <a:lumMod val="10000"/>
                            </a:schemeClr>
                          </a:solidFill>
                          <a:latin typeface="Cambria Math" panose="02040503050406030204" pitchFamily="18" charset="0"/>
                        </a:rPr>
                        <m:t>=0.0%</m:t>
                      </m:r>
                    </m:oMath>
                  </m:oMathPara>
                </a14:m>
                <a:endParaRPr lang="en-GB" sz="1867" dirty="0">
                  <a:solidFill>
                    <a:schemeClr val="bg2">
                      <a:lumMod val="10000"/>
                    </a:schemeClr>
                  </a:solidFill>
                </a:endParaRPr>
              </a:p>
            </p:txBody>
          </p:sp>
        </mc:Choice>
        <mc:Fallback xmlns="">
          <p:sp>
            <p:nvSpPr>
              <p:cNvPr id="6" name="TextBox 5">
                <a:extLst>
                  <a:ext uri="{FF2B5EF4-FFF2-40B4-BE49-F238E27FC236}">
                    <a16:creationId xmlns:a16="http://schemas.microsoft.com/office/drawing/2014/main" id="{E54CEFDB-B81C-1328-39ED-DF6124D44AC1}"/>
                  </a:ext>
                </a:extLst>
              </p:cNvPr>
              <p:cNvSpPr txBox="1">
                <a:spLocks noRot="1" noChangeAspect="1" noMove="1" noResize="1" noEditPoints="1" noAdjustHandles="1" noChangeArrowheads="1" noChangeShapeType="1" noTextEdit="1"/>
              </p:cNvSpPr>
              <p:nvPr/>
            </p:nvSpPr>
            <p:spPr>
              <a:xfrm>
                <a:off x="9698443" y="3962952"/>
                <a:ext cx="2115836" cy="287323"/>
              </a:xfrm>
              <a:prstGeom prst="rect">
                <a:avLst/>
              </a:prstGeom>
              <a:blipFill>
                <a:blip r:embed="rId4"/>
                <a:stretch>
                  <a:fillRect l="-2305" r="-2305" b="-27660"/>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DCAA338E-001A-4B49-C0C7-3BFFD62EC373}"/>
              </a:ext>
            </a:extLst>
          </p:cNvPr>
          <p:cNvSpPr txBox="1"/>
          <p:nvPr/>
        </p:nvSpPr>
        <p:spPr>
          <a:xfrm>
            <a:off x="858151" y="5564324"/>
            <a:ext cx="10651591" cy="307777"/>
          </a:xfrm>
          <a:prstGeom prst="rect">
            <a:avLst/>
          </a:prstGeom>
        </p:spPr>
        <p:txBody>
          <a:bodyPr vert="horz" wrap="square" lIns="0" tIns="0" rIns="0" bIns="0" rtlCol="0">
            <a:spAutoFit/>
          </a:bodyPr>
          <a:lstStyle/>
          <a:p>
            <a:r>
              <a:rPr lang="en-GB" sz="2000" dirty="0">
                <a:solidFill>
                  <a:schemeClr val="bg2">
                    <a:lumMod val="10000"/>
                  </a:schemeClr>
                </a:solidFill>
              </a:rPr>
              <a:t>Increasing doses of EGF induced non-decreasing activation of expression level of gene 3350</a:t>
            </a:r>
          </a:p>
        </p:txBody>
      </p:sp>
      <p:sp>
        <p:nvSpPr>
          <p:cNvPr id="8" name="TextBox 7">
            <a:extLst>
              <a:ext uri="{FF2B5EF4-FFF2-40B4-BE49-F238E27FC236}">
                <a16:creationId xmlns:a16="http://schemas.microsoft.com/office/drawing/2014/main" id="{FD16AC16-7AF7-3A8B-1746-EEE728315B35}"/>
              </a:ext>
            </a:extLst>
          </p:cNvPr>
          <p:cNvSpPr txBox="1"/>
          <p:nvPr/>
        </p:nvSpPr>
        <p:spPr>
          <a:xfrm>
            <a:off x="1969477" y="1716208"/>
            <a:ext cx="1472419" cy="287323"/>
          </a:xfrm>
          <a:prstGeom prst="rect">
            <a:avLst/>
          </a:prstGeom>
        </p:spPr>
        <p:txBody>
          <a:bodyPr vert="horz" wrap="square" lIns="0" tIns="0" rIns="0" bIns="0" rtlCol="0">
            <a:spAutoFit/>
          </a:bodyPr>
          <a:lstStyle/>
          <a:p>
            <a:r>
              <a:rPr lang="en-GB" sz="1867" b="1" dirty="0">
                <a:solidFill>
                  <a:schemeClr val="bg2">
                    <a:lumMod val="10000"/>
                  </a:schemeClr>
                </a:solidFill>
              </a:rPr>
              <a:t>Gene 3680</a:t>
            </a:r>
          </a:p>
        </p:txBody>
      </p:sp>
      <p:cxnSp>
        <p:nvCxnSpPr>
          <p:cNvPr id="11" name="Straight Arrow Connector 10">
            <a:extLst>
              <a:ext uri="{FF2B5EF4-FFF2-40B4-BE49-F238E27FC236}">
                <a16:creationId xmlns:a16="http://schemas.microsoft.com/office/drawing/2014/main" id="{D54CA26D-A18C-9D9B-A238-8639F4F19C39}"/>
              </a:ext>
            </a:extLst>
          </p:cNvPr>
          <p:cNvCxnSpPr/>
          <p:nvPr/>
        </p:nvCxnSpPr>
        <p:spPr>
          <a:xfrm flipH="1">
            <a:off x="10335064" y="4250210"/>
            <a:ext cx="271976" cy="5140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316010"/>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DAA91-61EB-EFFE-4A68-2B5D3D115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DB5B2-8081-8091-A0E6-01D4D402AF63}"/>
              </a:ext>
            </a:extLst>
          </p:cNvPr>
          <p:cNvSpPr>
            <a:spLocks noGrp="1"/>
          </p:cNvSpPr>
          <p:nvPr>
            <p:ph type="title"/>
          </p:nvPr>
        </p:nvSpPr>
        <p:spPr/>
        <p:txBody>
          <a:bodyPr/>
          <a:lstStyle/>
          <a:p>
            <a:r>
              <a:rPr lang="en-US" dirty="0"/>
              <a:t>Application to </a:t>
            </a:r>
            <a:r>
              <a:rPr lang="en-US" dirty="0" err="1"/>
              <a:t>Biom</a:t>
            </a:r>
            <a:r>
              <a:rPr lang="en-US" dirty="0"/>
              <a:t> data </a:t>
            </a:r>
            <a:endParaRPr lang="en-GB" dirty="0"/>
          </a:p>
        </p:txBody>
      </p:sp>
      <p:sp>
        <p:nvSpPr>
          <p:cNvPr id="4" name="Slide Number Placeholder 3">
            <a:extLst>
              <a:ext uri="{FF2B5EF4-FFF2-40B4-BE49-F238E27FC236}">
                <a16:creationId xmlns:a16="http://schemas.microsoft.com/office/drawing/2014/main" id="{60698477-3453-BE24-722C-A5D368853970}"/>
              </a:ext>
            </a:extLst>
          </p:cNvPr>
          <p:cNvSpPr>
            <a:spLocks noGrp="1"/>
          </p:cNvSpPr>
          <p:nvPr>
            <p:ph type="sldNum" sz="quarter" idx="4"/>
          </p:nvPr>
        </p:nvSpPr>
        <p:spPr/>
        <p:txBody>
          <a:bodyPr/>
          <a:lstStyle/>
          <a:p>
            <a:fld id="{74736DCF-E344-4152-A9F4-8D6B66D47494}" type="slidenum">
              <a:rPr lang="en-US" smtClean="0"/>
              <a:pPr/>
              <a:t>118</a:t>
            </a:fld>
            <a:endParaRPr lang="en-US"/>
          </a:p>
        </p:txBody>
      </p:sp>
      <p:pic>
        <p:nvPicPr>
          <p:cNvPr id="3" name="Picture 2" descr="Shape, rectangle&#10;&#10;Description automatically generated">
            <a:extLst>
              <a:ext uri="{FF2B5EF4-FFF2-40B4-BE49-F238E27FC236}">
                <a16:creationId xmlns:a16="http://schemas.microsoft.com/office/drawing/2014/main" id="{7D7C7C83-EB48-6FC9-3881-B69653A56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7395" y="1837345"/>
            <a:ext cx="5334000" cy="3556000"/>
          </a:xfrm>
          <a:prstGeom prst="rect">
            <a:avLst/>
          </a:prstGeom>
        </p:spPr>
      </p:pic>
      <p:cxnSp>
        <p:nvCxnSpPr>
          <p:cNvPr id="5" name="Straight Connector 4">
            <a:extLst>
              <a:ext uri="{FF2B5EF4-FFF2-40B4-BE49-F238E27FC236}">
                <a16:creationId xmlns:a16="http://schemas.microsoft.com/office/drawing/2014/main" id="{F7E04E5A-49F9-619F-6707-9E6A0BCF15CF}"/>
              </a:ext>
            </a:extLst>
          </p:cNvPr>
          <p:cNvCxnSpPr/>
          <p:nvPr/>
        </p:nvCxnSpPr>
        <p:spPr>
          <a:xfrm flipV="1">
            <a:off x="8350149" y="3954553"/>
            <a:ext cx="368060" cy="8626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9DA9CB-DD0A-1C8D-782D-C52ED471C39A}"/>
                  </a:ext>
                </a:extLst>
              </p:cNvPr>
              <p:cNvSpPr txBox="1"/>
              <p:nvPr/>
            </p:nvSpPr>
            <p:spPr>
              <a:xfrm>
                <a:off x="8718209" y="3714358"/>
                <a:ext cx="2111027" cy="287323"/>
              </a:xfrm>
              <a:prstGeom prst="rect">
                <a:avLst/>
              </a:prstGeom>
            </p:spPr>
            <p:txBody>
              <a:bodyPr vert="horz" wrap="none" lIns="0" tIns="0" rIns="0" bIns="0" rtlCol="0">
                <a:spAutoFit/>
              </a:bodyPr>
              <a:lstStyle/>
              <a:p>
                <a14:m>
                  <m:oMath xmlns:m="http://schemas.openxmlformats.org/officeDocument/2006/math">
                    <m:r>
                      <a:rPr lang="en-GB" sz="1867" i="1">
                        <a:solidFill>
                          <a:schemeClr val="bg2">
                            <a:lumMod val="10000"/>
                          </a:schemeClr>
                        </a:solidFill>
                        <a:latin typeface="Cambria Math" panose="02040503050406030204" pitchFamily="18" charset="0"/>
                      </a:rPr>
                      <m:t>𝑃</m:t>
                    </m:r>
                    <m:d>
                      <m:dPr>
                        <m:ctrlPr>
                          <a:rPr lang="en-GB" sz="1867" i="1">
                            <a:solidFill>
                              <a:schemeClr val="bg2">
                                <a:lumMod val="10000"/>
                              </a:schemeClr>
                            </a:solidFill>
                            <a:latin typeface="Cambria Math" panose="02040503050406030204" pitchFamily="18" charset="0"/>
                          </a:rPr>
                        </m:ctrlPr>
                      </m:dPr>
                      <m:e>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rPr>
                              <m:t>𝑔</m:t>
                            </m:r>
                          </m:e>
                          <m:sub>
                            <m:r>
                              <a:rPr lang="en-GB" sz="1867" i="1">
                                <a:solidFill>
                                  <a:schemeClr val="bg2">
                                    <a:lumMod val="10000"/>
                                  </a:schemeClr>
                                </a:solidFill>
                                <a:latin typeface="Cambria Math" panose="02040503050406030204" pitchFamily="18" charset="0"/>
                              </a:rPr>
                              <m:t>𝑜</m:t>
                            </m:r>
                          </m:sub>
                        </m:sSub>
                      </m:e>
                      <m:e>
                        <m:r>
                          <a:rPr lang="en-GB" sz="1867" i="1">
                            <a:solidFill>
                              <a:schemeClr val="bg2">
                                <a:lumMod val="10000"/>
                              </a:schemeClr>
                            </a:solidFill>
                            <a:latin typeface="Cambria Math" panose="02040503050406030204" pitchFamily="18" charset="0"/>
                          </a:rPr>
                          <m:t>𝐷𝑎𝑡𝑎</m:t>
                        </m:r>
                      </m:e>
                    </m:d>
                    <m:r>
                      <a:rPr lang="en-GB" sz="1867" i="1">
                        <a:solidFill>
                          <a:schemeClr val="bg2">
                            <a:lumMod val="10000"/>
                          </a:schemeClr>
                        </a:solidFill>
                        <a:latin typeface="Cambria Math" panose="02040503050406030204" pitchFamily="18" charset="0"/>
                      </a:rPr>
                      <m:t>=0.02</m:t>
                    </m:r>
                  </m:oMath>
                </a14:m>
                <a:r>
                  <a:rPr lang="en-GB" sz="1867" dirty="0">
                    <a:solidFill>
                      <a:schemeClr val="bg2">
                        <a:lumMod val="10000"/>
                      </a:schemeClr>
                    </a:solidFill>
                  </a:rPr>
                  <a:t>4</a:t>
                </a:r>
              </a:p>
            </p:txBody>
          </p:sp>
        </mc:Choice>
        <mc:Fallback xmlns="">
          <p:sp>
            <p:nvSpPr>
              <p:cNvPr id="6" name="TextBox 5">
                <a:extLst>
                  <a:ext uri="{FF2B5EF4-FFF2-40B4-BE49-F238E27FC236}">
                    <a16:creationId xmlns:a16="http://schemas.microsoft.com/office/drawing/2014/main" id="{859DA9CB-DD0A-1C8D-782D-C52ED471C39A}"/>
                  </a:ext>
                </a:extLst>
              </p:cNvPr>
              <p:cNvSpPr txBox="1">
                <a:spLocks noRot="1" noChangeAspect="1" noMove="1" noResize="1" noEditPoints="1" noAdjustHandles="1" noChangeArrowheads="1" noChangeShapeType="1" noTextEdit="1"/>
              </p:cNvSpPr>
              <p:nvPr/>
            </p:nvSpPr>
            <p:spPr>
              <a:xfrm>
                <a:off x="8718209" y="3714358"/>
                <a:ext cx="2111027" cy="287323"/>
              </a:xfrm>
              <a:prstGeom prst="rect">
                <a:avLst/>
              </a:prstGeom>
              <a:blipFill>
                <a:blip r:embed="rId3"/>
                <a:stretch>
                  <a:fillRect l="-3757" t="-27660" r="-6069" b="-489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2A9D11-8FDB-A27F-7AF4-F87A0E66155A}"/>
                  </a:ext>
                </a:extLst>
              </p:cNvPr>
              <p:cNvSpPr txBox="1"/>
              <p:nvPr/>
            </p:nvSpPr>
            <p:spPr>
              <a:xfrm>
                <a:off x="665872" y="5570514"/>
                <a:ext cx="7258929" cy="287323"/>
              </a:xfrm>
              <a:prstGeom prst="rect">
                <a:avLst/>
              </a:prstGeom>
            </p:spPr>
            <p:txBody>
              <a:bodyPr vert="horz" wrap="square" lIns="0" tIns="0" rIns="0" bIns="0" rtlCol="0">
                <a:spAutoFit/>
              </a:bodyPr>
              <a:lstStyle/>
              <a:p>
                <a:pPr marL="380990" indent="-380990">
                  <a:buFont typeface="Arial" panose="020B0604020202020204" pitchFamily="34" charset="0"/>
                  <a:buChar char="•"/>
                </a:pPr>
                <a:r>
                  <a:rPr lang="en-GB" sz="1867" dirty="0">
                    <a:solidFill>
                      <a:schemeClr val="bg2">
                        <a:lumMod val="10000"/>
                      </a:schemeClr>
                    </a:solidFill>
                  </a:rPr>
                  <a:t>PoC established </a:t>
                </a:r>
                <a14:m>
                  <m:oMath xmlns:m="http://schemas.openxmlformats.org/officeDocument/2006/math">
                    <m:r>
                      <a:rPr lang="en-GB" sz="1867" i="1">
                        <a:solidFill>
                          <a:schemeClr val="bg2">
                            <a:lumMod val="10000"/>
                          </a:schemeClr>
                        </a:solidFill>
                        <a:latin typeface="Cambria Math" panose="02040503050406030204" pitchFamily="18" charset="0"/>
                      </a:rPr>
                      <m:t>𝑃</m:t>
                    </m:r>
                    <m:d>
                      <m:dPr>
                        <m:ctrlPr>
                          <a:rPr lang="en-GB" sz="1867" i="1">
                            <a:solidFill>
                              <a:schemeClr val="bg2">
                                <a:lumMod val="10000"/>
                              </a:schemeClr>
                            </a:solidFill>
                            <a:latin typeface="Cambria Math" panose="02040503050406030204" pitchFamily="18" charset="0"/>
                          </a:rPr>
                        </m:ctrlPr>
                      </m:dPr>
                      <m:e>
                        <m:sSub>
                          <m:sSubPr>
                            <m:ctrlPr>
                              <a:rPr lang="en-GB" sz="1867" i="1">
                                <a:solidFill>
                                  <a:schemeClr val="bg2">
                                    <a:lumMod val="10000"/>
                                  </a:schemeClr>
                                </a:solidFill>
                                <a:latin typeface="Cambria Math" panose="02040503050406030204" pitchFamily="18" charset="0"/>
                              </a:rPr>
                            </m:ctrlPr>
                          </m:sSubPr>
                          <m:e>
                            <m:r>
                              <a:rPr lang="en-GB" sz="1867" i="1">
                                <a:solidFill>
                                  <a:schemeClr val="bg2">
                                    <a:lumMod val="10000"/>
                                  </a:schemeClr>
                                </a:solidFill>
                                <a:latin typeface="Cambria Math" panose="02040503050406030204" pitchFamily="18" charset="0"/>
                              </a:rPr>
                              <m:t>𝑔</m:t>
                            </m:r>
                          </m:e>
                          <m:sub>
                            <m:r>
                              <a:rPr lang="en-GB" sz="1867" i="1">
                                <a:solidFill>
                                  <a:schemeClr val="bg2">
                                    <a:lumMod val="10000"/>
                                  </a:schemeClr>
                                </a:solidFill>
                                <a:latin typeface="Cambria Math" panose="02040503050406030204" pitchFamily="18" charset="0"/>
                              </a:rPr>
                              <m:t>𝑜</m:t>
                            </m:r>
                          </m:sub>
                        </m:sSub>
                      </m:e>
                      <m:e>
                        <m:r>
                          <a:rPr lang="en-GB" sz="1867" i="1">
                            <a:solidFill>
                              <a:schemeClr val="bg2">
                                <a:lumMod val="10000"/>
                              </a:schemeClr>
                            </a:solidFill>
                            <a:latin typeface="Cambria Math" panose="02040503050406030204" pitchFamily="18" charset="0"/>
                          </a:rPr>
                          <m:t>𝐷𝑎𝑡𝑎</m:t>
                        </m:r>
                      </m:e>
                    </m:d>
                    <m:r>
                      <a:rPr lang="en-GB" sz="1867" i="1">
                        <a:solidFill>
                          <a:schemeClr val="bg2">
                            <a:lumMod val="10000"/>
                          </a:schemeClr>
                        </a:solidFill>
                        <a:latin typeface="Cambria Math" panose="02040503050406030204" pitchFamily="18" charset="0"/>
                      </a:rPr>
                      <m:t>&lt;0.05</m:t>
                    </m:r>
                  </m:oMath>
                </a14:m>
                <a:r>
                  <a:rPr lang="en-GB" sz="1867" dirty="0">
                    <a:solidFill>
                      <a:schemeClr val="bg2">
                        <a:lumMod val="10000"/>
                      </a:schemeClr>
                    </a:solidFill>
                  </a:rPr>
                  <a:t> </a:t>
                </a:r>
              </a:p>
            </p:txBody>
          </p:sp>
        </mc:Choice>
        <mc:Fallback xmlns="">
          <p:sp>
            <p:nvSpPr>
              <p:cNvPr id="7" name="TextBox 6">
                <a:extLst>
                  <a:ext uri="{FF2B5EF4-FFF2-40B4-BE49-F238E27FC236}">
                    <a16:creationId xmlns:a16="http://schemas.microsoft.com/office/drawing/2014/main" id="{712A9D11-8FDB-A27F-7AF4-F87A0E66155A}"/>
                  </a:ext>
                </a:extLst>
              </p:cNvPr>
              <p:cNvSpPr txBox="1">
                <a:spLocks noRot="1" noChangeAspect="1" noMove="1" noResize="1" noEditPoints="1" noAdjustHandles="1" noChangeArrowheads="1" noChangeShapeType="1" noTextEdit="1"/>
              </p:cNvSpPr>
              <p:nvPr/>
            </p:nvSpPr>
            <p:spPr>
              <a:xfrm>
                <a:off x="665872" y="5570514"/>
                <a:ext cx="7258929" cy="287323"/>
              </a:xfrm>
              <a:prstGeom prst="rect">
                <a:avLst/>
              </a:prstGeom>
              <a:blipFill>
                <a:blip r:embed="rId4"/>
                <a:stretch>
                  <a:fillRect l="-1847" t="-27660" b="-48936"/>
                </a:stretch>
              </a:blipFill>
            </p:spPr>
            <p:txBody>
              <a:bodyPr/>
              <a:lstStyle/>
              <a:p>
                <a:r>
                  <a:rPr lang="en-GB">
                    <a:noFill/>
                  </a:rPr>
                  <a:t> </a:t>
                </a:r>
              </a:p>
            </p:txBody>
          </p:sp>
        </mc:Fallback>
      </mc:AlternateContent>
      <p:pic>
        <p:nvPicPr>
          <p:cNvPr id="8" name="Picture 7" descr="Chart, line chart&#10;&#10;Description automatically generated">
            <a:extLst>
              <a:ext uri="{FF2B5EF4-FFF2-40B4-BE49-F238E27FC236}">
                <a16:creationId xmlns:a16="http://schemas.microsoft.com/office/drawing/2014/main" id="{80DBA52A-3F2A-664E-B9E3-609A542204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967" y="2039983"/>
            <a:ext cx="4996768" cy="3331179"/>
          </a:xfrm>
          <a:prstGeom prst="rect">
            <a:avLst/>
          </a:prstGeom>
        </p:spPr>
      </p:pic>
    </p:spTree>
    <p:extLst>
      <p:ext uri="{BB962C8B-B14F-4D97-AF65-F5344CB8AC3E}">
        <p14:creationId xmlns:p14="http://schemas.microsoft.com/office/powerpoint/2010/main" val="110983689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56D7E-6F5C-D613-A7E2-BC7BA2887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A0201-2E75-102D-F776-4A5850B5C9B6}"/>
              </a:ext>
            </a:extLst>
          </p:cNvPr>
          <p:cNvSpPr>
            <a:spLocks noGrp="1"/>
          </p:cNvSpPr>
          <p:nvPr>
            <p:ph type="title"/>
          </p:nvPr>
        </p:nvSpPr>
        <p:spPr/>
        <p:txBody>
          <a:bodyPr/>
          <a:lstStyle/>
          <a:p>
            <a:r>
              <a:rPr lang="en-US" dirty="0"/>
              <a:t>Application to </a:t>
            </a:r>
            <a:r>
              <a:rPr lang="en-US" dirty="0" err="1"/>
              <a:t>Biom</a:t>
            </a:r>
            <a:r>
              <a:rPr lang="en-US" dirty="0"/>
              <a:t> data </a:t>
            </a:r>
            <a:endParaRPr lang="en-GB" dirty="0"/>
          </a:p>
        </p:txBody>
      </p:sp>
      <p:sp>
        <p:nvSpPr>
          <p:cNvPr id="4" name="Slide Number Placeholder 3">
            <a:extLst>
              <a:ext uri="{FF2B5EF4-FFF2-40B4-BE49-F238E27FC236}">
                <a16:creationId xmlns:a16="http://schemas.microsoft.com/office/drawing/2014/main" id="{180AFDD9-E500-04BE-B43F-52DFB80A2672}"/>
              </a:ext>
            </a:extLst>
          </p:cNvPr>
          <p:cNvSpPr>
            <a:spLocks noGrp="1"/>
          </p:cNvSpPr>
          <p:nvPr>
            <p:ph type="sldNum" sz="quarter" idx="4"/>
          </p:nvPr>
        </p:nvSpPr>
        <p:spPr/>
        <p:txBody>
          <a:bodyPr/>
          <a:lstStyle/>
          <a:p>
            <a:fld id="{74736DCF-E344-4152-A9F4-8D6B66D47494}" type="slidenum">
              <a:rPr lang="en-US" smtClean="0"/>
              <a:pPr/>
              <a:t>119</a:t>
            </a:fld>
            <a:endParaRPr lang="en-US"/>
          </a:p>
        </p:txBody>
      </p:sp>
      <p:sp>
        <p:nvSpPr>
          <p:cNvPr id="9" name="TextBox 8">
            <a:extLst>
              <a:ext uri="{FF2B5EF4-FFF2-40B4-BE49-F238E27FC236}">
                <a16:creationId xmlns:a16="http://schemas.microsoft.com/office/drawing/2014/main" id="{0ACEB928-3B05-C4C7-8605-17AA24B9E442}"/>
              </a:ext>
            </a:extLst>
          </p:cNvPr>
          <p:cNvSpPr txBox="1"/>
          <p:nvPr/>
        </p:nvSpPr>
        <p:spPr>
          <a:xfrm>
            <a:off x="560648" y="2064395"/>
            <a:ext cx="11264640" cy="2729209"/>
          </a:xfrm>
          <a:prstGeom prst="rect">
            <a:avLst/>
          </a:prstGeom>
        </p:spPr>
        <p:txBody>
          <a:bodyPr vert="horz" wrap="square" lIns="0" tIns="0" rIns="0" bIns="0" rtlCol="0">
            <a:spAutoFit/>
          </a:bodyPr>
          <a:lstStyle/>
          <a:p>
            <a:pPr marL="380990" indent="-380990">
              <a:lnSpc>
                <a:spcPct val="125000"/>
              </a:lnSpc>
              <a:spcBef>
                <a:spcPts val="600"/>
              </a:spcBef>
              <a:spcAft>
                <a:spcPts val="600"/>
              </a:spcAft>
              <a:buFont typeface="Arial" panose="020B0604020202020204" pitchFamily="34" charset="0"/>
              <a:buChar char="•"/>
            </a:pPr>
            <a:r>
              <a:rPr lang="en-GB" sz="2000" dirty="0">
                <a:solidFill>
                  <a:schemeClr val="bg2">
                    <a:lumMod val="10000"/>
                  </a:schemeClr>
                </a:solidFill>
              </a:rPr>
              <a:t>Bayesian variable selection methods offers an alternative analytical approach to multiple comparison tests and model selection methods</a:t>
            </a:r>
          </a:p>
          <a:p>
            <a:pPr marL="380990" indent="-380990">
              <a:lnSpc>
                <a:spcPct val="125000"/>
              </a:lnSpc>
              <a:spcBef>
                <a:spcPts val="600"/>
              </a:spcBef>
              <a:spcAft>
                <a:spcPts val="600"/>
              </a:spcAft>
              <a:buFont typeface="Arial" panose="020B0604020202020204" pitchFamily="34" charset="0"/>
              <a:buChar char="•"/>
            </a:pPr>
            <a:r>
              <a:rPr lang="en-GB" sz="2000" dirty="0">
                <a:solidFill>
                  <a:schemeClr val="bg2">
                    <a:lumMod val="10000"/>
                  </a:schemeClr>
                </a:solidFill>
              </a:rPr>
              <a:t>BVS  has higher true positive rate for the same level of false positive rate in comparison with  multiple contrasts tests based on William’s and Marcus’ Test Statistics</a:t>
            </a:r>
          </a:p>
          <a:p>
            <a:pPr marL="380990" indent="-380990">
              <a:lnSpc>
                <a:spcPct val="125000"/>
              </a:lnSpc>
              <a:spcBef>
                <a:spcPts val="600"/>
              </a:spcBef>
              <a:spcAft>
                <a:spcPts val="600"/>
              </a:spcAft>
              <a:buFont typeface="Arial" panose="020B0604020202020204" pitchFamily="34" charset="0"/>
              <a:buChar char="•"/>
            </a:pPr>
            <a:r>
              <a:rPr lang="en-GB" sz="2000" dirty="0">
                <a:solidFill>
                  <a:schemeClr val="bg2">
                    <a:lumMod val="10000"/>
                  </a:schemeClr>
                </a:solidFill>
              </a:rPr>
              <a:t>It assumes no parametric functional form between response and dose</a:t>
            </a:r>
          </a:p>
          <a:p>
            <a:pPr marL="380990" indent="-380990">
              <a:lnSpc>
                <a:spcPct val="125000"/>
              </a:lnSpc>
              <a:spcBef>
                <a:spcPts val="600"/>
              </a:spcBef>
              <a:spcAft>
                <a:spcPts val="600"/>
              </a:spcAft>
              <a:buFont typeface="Arial" panose="020B0604020202020204" pitchFamily="34" charset="0"/>
              <a:buChar char="•"/>
            </a:pPr>
            <a:r>
              <a:rPr lang="en-GB" sz="2000" dirty="0">
                <a:solidFill>
                  <a:schemeClr val="bg2">
                    <a:lumMod val="10000"/>
                  </a:schemeClr>
                </a:solidFill>
              </a:rPr>
              <a:t>It uses posterior probability to establish to dose response relationship.</a:t>
            </a:r>
          </a:p>
        </p:txBody>
      </p:sp>
    </p:spTree>
    <p:extLst>
      <p:ext uri="{BB962C8B-B14F-4D97-AF65-F5344CB8AC3E}">
        <p14:creationId xmlns:p14="http://schemas.microsoft.com/office/powerpoint/2010/main" val="188135197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0170B-8E06-B5D6-B4C7-17FE867379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F5B5BA-C05D-9BDD-4059-E010851FF077}"/>
              </a:ext>
            </a:extLst>
          </p:cNvPr>
          <p:cNvSpPr>
            <a:spLocks noGrp="1"/>
          </p:cNvSpPr>
          <p:nvPr>
            <p:ph type="sldNum" sz="quarter" idx="21"/>
          </p:nvPr>
        </p:nvSpPr>
        <p:spPr/>
        <p:txBody>
          <a:bodyPr/>
          <a:lstStyle/>
          <a:p>
            <a:fld id="{9F9F533D-B52E-4A2F-BF72-0ADD2D94BD75}" type="slidenum">
              <a:rPr lang="en-GB" smtClean="0"/>
              <a:pPr/>
              <a:t>12</a:t>
            </a:fld>
            <a:endParaRPr lang="en-GB"/>
          </a:p>
        </p:txBody>
      </p:sp>
      <p:sp>
        <p:nvSpPr>
          <p:cNvPr id="6" name="Title 5">
            <a:extLst>
              <a:ext uri="{FF2B5EF4-FFF2-40B4-BE49-F238E27FC236}">
                <a16:creationId xmlns:a16="http://schemas.microsoft.com/office/drawing/2014/main" id="{FE6BC83D-B405-98DC-33FA-230627B43F7B}"/>
              </a:ext>
            </a:extLst>
          </p:cNvPr>
          <p:cNvSpPr>
            <a:spLocks noGrp="1"/>
          </p:cNvSpPr>
          <p:nvPr>
            <p:ph type="title"/>
          </p:nvPr>
        </p:nvSpPr>
        <p:spPr/>
        <p:txBody>
          <a:bodyPr/>
          <a:lstStyle/>
          <a:p>
            <a:r>
              <a:rPr lang="en-US" dirty="0"/>
              <a:t>Bayes’ Theorem</a:t>
            </a:r>
            <a:endParaRPr lang="fr-BE"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6877DBF-5A71-B2D6-4D3A-07B250A0DA9B}"/>
                  </a:ext>
                </a:extLst>
              </p:cNvPr>
              <p:cNvSpPr txBox="1"/>
              <p:nvPr/>
            </p:nvSpPr>
            <p:spPr>
              <a:xfrm>
                <a:off x="295275" y="809624"/>
                <a:ext cx="11277600" cy="1790701"/>
              </a:xfrm>
              <a:prstGeom prst="rect">
                <a:avLst/>
              </a:prstGeom>
              <a:noFill/>
            </p:spPr>
            <p:txBody>
              <a:bodyPr wrap="square" lIns="36000" tIns="36000" rIns="36000" bIns="36000" rtlCol="0">
                <a:noAutofit/>
              </a:bodyPr>
              <a:lstStyle/>
              <a:p>
                <a:pPr>
                  <a:lnSpc>
                    <a:spcPct val="150000"/>
                  </a:lnSpc>
                  <a:spcBef>
                    <a:spcPts val="300"/>
                  </a:spcBef>
                  <a:spcAft>
                    <a:spcPts val="300"/>
                  </a:spcAft>
                  <a:buClr>
                    <a:schemeClr val="tx2"/>
                  </a:buClr>
                  <a:buSzPct val="110000"/>
                </a:pPr>
                <a:r>
                  <a:rPr lang="en-US" sz="2000" dirty="0"/>
                  <a:t>An innovation in dose escalation method is the adoption of Bayesian framework to update the chance of toxicity based on prior belief. At the core of a Bayesian method is the Bayes’ theorem that combines prior probability with the likelihood from the data. Supposed </a:t>
                </a:r>
                <a14:m>
                  <m:oMath xmlns:m="http://schemas.openxmlformats.org/officeDocument/2006/math">
                    <m:r>
                      <a:rPr lang="en-US" sz="2000" i="1" dirty="0" smtClean="0">
                        <a:latin typeface="Cambria Math" panose="02040503050406030204" pitchFamily="18" charset="0"/>
                      </a:rPr>
                      <m:t>𝐴</m:t>
                    </m:r>
                  </m:oMath>
                </a14:m>
                <a:r>
                  <a:rPr lang="en-US" sz="2000" dirty="0"/>
                  <a:t> is a hypothesis and </a:t>
                </a:r>
                <a14:m>
                  <m:oMath xmlns:m="http://schemas.openxmlformats.org/officeDocument/2006/math">
                    <m:r>
                      <a:rPr lang="en-US" sz="2000" i="1" dirty="0" smtClean="0">
                        <a:latin typeface="Cambria Math" panose="02040503050406030204" pitchFamily="18" charset="0"/>
                      </a:rPr>
                      <m:t>𝐵</m:t>
                    </m:r>
                  </m:oMath>
                </a14:m>
                <a:r>
                  <a:rPr lang="en-US" sz="2000" dirty="0"/>
                  <a:t> is the prior evidence;</a:t>
                </a:r>
                <a:endParaRPr lang="en-GB" sz="2000" dirty="0" err="1"/>
              </a:p>
            </p:txBody>
          </p:sp>
        </mc:Choice>
        <mc:Fallback>
          <p:sp>
            <p:nvSpPr>
              <p:cNvPr id="5" name="TextBox 4">
                <a:extLst>
                  <a:ext uri="{FF2B5EF4-FFF2-40B4-BE49-F238E27FC236}">
                    <a16:creationId xmlns:a16="http://schemas.microsoft.com/office/drawing/2014/main" id="{26877DBF-5A71-B2D6-4D3A-07B250A0DA9B}"/>
                  </a:ext>
                </a:extLst>
              </p:cNvPr>
              <p:cNvSpPr txBox="1">
                <a:spLocks noRot="1" noChangeAspect="1" noMove="1" noResize="1" noEditPoints="1" noAdjustHandles="1" noChangeArrowheads="1" noChangeShapeType="1" noTextEdit="1"/>
              </p:cNvSpPr>
              <p:nvPr/>
            </p:nvSpPr>
            <p:spPr>
              <a:xfrm>
                <a:off x="295275" y="809624"/>
                <a:ext cx="11277600" cy="1790701"/>
              </a:xfrm>
              <a:prstGeom prst="rect">
                <a:avLst/>
              </a:prstGeom>
              <a:blipFill>
                <a:blip r:embed="rId2"/>
                <a:stretch>
                  <a:fillRect l="-1027" r="-1297" b="-91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3F0CD4C-8CC4-87F3-83B6-C95FC1FD3DC3}"/>
                  </a:ext>
                </a:extLst>
              </p:cNvPr>
              <p:cNvSpPr txBox="1"/>
              <p:nvPr/>
            </p:nvSpPr>
            <p:spPr>
              <a:xfrm>
                <a:off x="3848099" y="2852737"/>
                <a:ext cx="2466975" cy="914400"/>
              </a:xfrm>
              <a:prstGeom prst="rect">
                <a:avLst/>
              </a:prstGeom>
              <a:noFill/>
            </p:spPr>
            <p:txBody>
              <a:bodyPr wrap="none" lIns="0" tIns="0" rIns="0" bIns="0" rtlCol="0" anchor="ctr" anchorCtr="0">
                <a:noAutofit/>
              </a:bodyPr>
              <a:lstStyle/>
              <a:p>
                <a:pPr>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𝑃</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𝐵</m:t>
                      </m:r>
                      <m:r>
                        <a:rPr lang="en-GB" i="1" dirty="0" smtClean="0">
                          <a:latin typeface="Cambria Math" panose="02040503050406030204" pitchFamily="18" charset="0"/>
                        </a:rPr>
                        <m:t>) </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m:oMathPara>
                </a14:m>
                <a:endParaRPr lang="en-GB" dirty="0" err="1"/>
              </a:p>
            </p:txBody>
          </p:sp>
        </mc:Choice>
        <mc:Fallback xmlns="">
          <p:sp>
            <p:nvSpPr>
              <p:cNvPr id="9" name="TextBox 8">
                <a:extLst>
                  <a:ext uri="{FF2B5EF4-FFF2-40B4-BE49-F238E27FC236}">
                    <a16:creationId xmlns:a16="http://schemas.microsoft.com/office/drawing/2014/main" id="{73F0CD4C-8CC4-87F3-83B6-C95FC1FD3DC3}"/>
                  </a:ext>
                </a:extLst>
              </p:cNvPr>
              <p:cNvSpPr txBox="1">
                <a:spLocks noRot="1" noChangeAspect="1" noMove="1" noResize="1" noEditPoints="1" noAdjustHandles="1" noChangeArrowheads="1" noChangeShapeType="1" noTextEdit="1"/>
              </p:cNvSpPr>
              <p:nvPr/>
            </p:nvSpPr>
            <p:spPr>
              <a:xfrm>
                <a:off x="3848099" y="2852737"/>
                <a:ext cx="2466975" cy="914400"/>
              </a:xfrm>
              <a:prstGeom prst="rect">
                <a:avLst/>
              </a:prstGeom>
              <a:blipFill>
                <a:blip r:embed="rId4"/>
                <a:stretch>
                  <a:fillRect r="-338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6A8535-0D4C-2804-9CA8-B319DCDB5020}"/>
                  </a:ext>
                </a:extLst>
              </p:cNvPr>
              <p:cNvSpPr txBox="1"/>
              <p:nvPr/>
            </p:nvSpPr>
            <p:spPr>
              <a:xfrm>
                <a:off x="533400" y="4486275"/>
                <a:ext cx="10029825" cy="1428750"/>
              </a:xfrm>
              <a:prstGeom prst="rect">
                <a:avLst/>
              </a:prstGeom>
              <a:noFill/>
            </p:spPr>
            <p:txBody>
              <a:bodyPr wrap="square" lIns="36000" tIns="36000" rIns="36000" bIns="36000" rtlCol="0">
                <a:noAutofit/>
              </a:bodyPr>
              <a:lstStyle/>
              <a:p>
                <a:pPr marL="285750" indent="-285750">
                  <a:lnSpc>
                    <a:spcPct val="125000"/>
                  </a:lnSpc>
                  <a:spcBef>
                    <a:spcPts val="600"/>
                  </a:spcBef>
                  <a:spcAft>
                    <a:spcPts val="600"/>
                  </a:spcAft>
                  <a:buClr>
                    <a:schemeClr val="tx2"/>
                  </a:buClr>
                  <a:buSzPct val="110000"/>
                  <a:buFont typeface="Wingdings" panose="05000000000000000000" pitchFamily="2" charset="2"/>
                  <a:buChar char="Ø"/>
                </a:pPr>
                <a:r>
                  <a:rPr lang="en-US" sz="2000" dirty="0"/>
                  <a:t>The prior probability of the hypothesis -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oMath>
                </a14:m>
                <a:endParaRPr lang="en-US" sz="2000" dirty="0"/>
              </a:p>
              <a:p>
                <a:pPr marL="285750" indent="-285750">
                  <a:lnSpc>
                    <a:spcPct val="125000"/>
                  </a:lnSpc>
                  <a:spcBef>
                    <a:spcPts val="600"/>
                  </a:spcBef>
                  <a:spcAft>
                    <a:spcPts val="600"/>
                  </a:spcAft>
                  <a:buClr>
                    <a:schemeClr val="tx2"/>
                  </a:buClr>
                  <a:buSzPct val="110000"/>
                  <a:buFont typeface="Wingdings" panose="05000000000000000000" pitchFamily="2" charset="2"/>
                  <a:buChar char="Ø"/>
                </a:pPr>
                <a:r>
                  <a:rPr lang="en-US" sz="2000" dirty="0"/>
                  <a:t>The likelihood of observing the evidence given the hypothesis -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𝐴</m:t>
                        </m:r>
                      </m:e>
                    </m:d>
                  </m:oMath>
                </a14:m>
                <a:endParaRPr lang="en-US" sz="2000" dirty="0"/>
              </a:p>
              <a:p>
                <a:pPr marL="285750" indent="-285750">
                  <a:lnSpc>
                    <a:spcPct val="125000"/>
                  </a:lnSpc>
                  <a:spcBef>
                    <a:spcPts val="600"/>
                  </a:spcBef>
                  <a:spcAft>
                    <a:spcPts val="600"/>
                  </a:spcAft>
                  <a:buClr>
                    <a:schemeClr val="tx2"/>
                  </a:buClr>
                  <a:buSzPct val="110000"/>
                  <a:buFont typeface="Wingdings" panose="05000000000000000000" pitchFamily="2" charset="2"/>
                  <a:buChar char="Ø"/>
                </a:pPr>
                <a:r>
                  <a:rPr lang="en-US" sz="2000" dirty="0"/>
                  <a:t>The prior probability of the evidence -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oMath>
                </a14:m>
                <a:endParaRPr lang="en-GB" sz="2000" dirty="0" err="1"/>
              </a:p>
            </p:txBody>
          </p:sp>
        </mc:Choice>
        <mc:Fallback xmlns="">
          <p:sp>
            <p:nvSpPr>
              <p:cNvPr id="11" name="TextBox 10">
                <a:extLst>
                  <a:ext uri="{FF2B5EF4-FFF2-40B4-BE49-F238E27FC236}">
                    <a16:creationId xmlns:a16="http://schemas.microsoft.com/office/drawing/2014/main" id="{DF6A8535-0D4C-2804-9CA8-B319DCDB5020}"/>
                  </a:ext>
                </a:extLst>
              </p:cNvPr>
              <p:cNvSpPr txBox="1">
                <a:spLocks noRot="1" noChangeAspect="1" noMove="1" noResize="1" noEditPoints="1" noAdjustHandles="1" noChangeArrowheads="1" noChangeShapeType="1" noTextEdit="1"/>
              </p:cNvSpPr>
              <p:nvPr/>
            </p:nvSpPr>
            <p:spPr>
              <a:xfrm>
                <a:off x="533400" y="4486275"/>
                <a:ext cx="10029825" cy="1428750"/>
              </a:xfrm>
              <a:prstGeom prst="rect">
                <a:avLst/>
              </a:prstGeom>
              <a:blipFill>
                <a:blip r:embed="rId5"/>
                <a:stretch>
                  <a:fillRect l="-1277" t="-427" b="-12821"/>
                </a:stretch>
              </a:blipFill>
            </p:spPr>
            <p:txBody>
              <a:bodyPr/>
              <a:lstStyle/>
              <a:p>
                <a:r>
                  <a:rPr lang="en-GB">
                    <a:noFill/>
                  </a:rPr>
                  <a:t> </a:t>
                </a:r>
              </a:p>
            </p:txBody>
          </p:sp>
        </mc:Fallback>
      </mc:AlternateContent>
    </p:spTree>
    <p:extLst>
      <p:ext uri="{BB962C8B-B14F-4D97-AF65-F5344CB8AC3E}">
        <p14:creationId xmlns:p14="http://schemas.microsoft.com/office/powerpoint/2010/main" val="4139529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46D09-3EAA-6E3A-61A4-9D840F9747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5C2EBD-7536-D7E8-CB09-B2715A813D50}"/>
              </a:ext>
            </a:extLst>
          </p:cNvPr>
          <p:cNvSpPr>
            <a:spLocks noGrp="1"/>
          </p:cNvSpPr>
          <p:nvPr>
            <p:ph type="sldNum" sz="quarter" idx="21"/>
          </p:nvPr>
        </p:nvSpPr>
        <p:spPr/>
        <p:txBody>
          <a:bodyPr/>
          <a:lstStyle/>
          <a:p>
            <a:fld id="{9F9F533D-B52E-4A2F-BF72-0ADD2D94BD75}" type="slidenum">
              <a:rPr lang="en-GB" smtClean="0"/>
              <a:pPr/>
              <a:t>13</a:t>
            </a:fld>
            <a:endParaRPr lang="en-GB"/>
          </a:p>
        </p:txBody>
      </p:sp>
      <p:sp>
        <p:nvSpPr>
          <p:cNvPr id="6" name="Title 5">
            <a:extLst>
              <a:ext uri="{FF2B5EF4-FFF2-40B4-BE49-F238E27FC236}">
                <a16:creationId xmlns:a16="http://schemas.microsoft.com/office/drawing/2014/main" id="{7A9BD925-52AD-F258-FE49-FF1548C26201}"/>
              </a:ext>
            </a:extLst>
          </p:cNvPr>
          <p:cNvSpPr>
            <a:spLocks noGrp="1"/>
          </p:cNvSpPr>
          <p:nvPr>
            <p:ph type="title"/>
          </p:nvPr>
        </p:nvSpPr>
        <p:spPr/>
        <p:txBody>
          <a:bodyPr/>
          <a:lstStyle/>
          <a:p>
            <a:r>
              <a:rPr lang="en-US" dirty="0"/>
              <a:t>Posterior Probability</a:t>
            </a:r>
            <a:endParaRPr lang="fr-BE" dirty="0"/>
          </a:p>
        </p:txBody>
      </p:sp>
      <p:sp>
        <p:nvSpPr>
          <p:cNvPr id="12" name="Rectangle 11">
            <a:extLst>
              <a:ext uri="{FF2B5EF4-FFF2-40B4-BE49-F238E27FC236}">
                <a16:creationId xmlns:a16="http://schemas.microsoft.com/office/drawing/2014/main" id="{D1C72159-E0A0-E1DB-C039-AFCF0D39C4C8}"/>
              </a:ext>
            </a:extLst>
          </p:cNvPr>
          <p:cNvSpPr/>
          <p:nvPr/>
        </p:nvSpPr>
        <p:spPr bwMode="auto">
          <a:xfrm>
            <a:off x="723900" y="1790700"/>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Posterior</a:t>
            </a:r>
            <a:endParaRPr lang="en-GB" sz="2000" b="1" kern="0" dirty="0" err="1">
              <a:solidFill>
                <a:schemeClr val="tx1"/>
              </a:solidFill>
            </a:endParaRPr>
          </a:p>
        </p:txBody>
      </p:sp>
      <p:sp>
        <p:nvSpPr>
          <p:cNvPr id="23" name="Equals 22">
            <a:extLst>
              <a:ext uri="{FF2B5EF4-FFF2-40B4-BE49-F238E27FC236}">
                <a16:creationId xmlns:a16="http://schemas.microsoft.com/office/drawing/2014/main" id="{5ED6B9A9-6858-6A65-C9D8-C0B5FFA856D6}"/>
              </a:ext>
            </a:extLst>
          </p:cNvPr>
          <p:cNvSpPr/>
          <p:nvPr/>
        </p:nvSpPr>
        <p:spPr bwMode="auto">
          <a:xfrm>
            <a:off x="3707606" y="2046287"/>
            <a:ext cx="473869" cy="269875"/>
          </a:xfrm>
          <a:prstGeom prst="mathEqual">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5" name="Rectangle 24">
            <a:extLst>
              <a:ext uri="{FF2B5EF4-FFF2-40B4-BE49-F238E27FC236}">
                <a16:creationId xmlns:a16="http://schemas.microsoft.com/office/drawing/2014/main" id="{6F2D1F1D-AF60-E12D-B213-06B0D3787F37}"/>
              </a:ext>
            </a:extLst>
          </p:cNvPr>
          <p:cNvSpPr/>
          <p:nvPr/>
        </p:nvSpPr>
        <p:spPr bwMode="auto">
          <a:xfrm>
            <a:off x="4495800" y="1762124"/>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Data</a:t>
            </a:r>
            <a:endParaRPr lang="en-GB" sz="2000" b="1" kern="0" dirty="0" err="1">
              <a:solidFill>
                <a:schemeClr val="tx1"/>
              </a:solidFill>
            </a:endParaRPr>
          </a:p>
        </p:txBody>
      </p:sp>
      <p:sp>
        <p:nvSpPr>
          <p:cNvPr id="27" name="Rectangle 26">
            <a:extLst>
              <a:ext uri="{FF2B5EF4-FFF2-40B4-BE49-F238E27FC236}">
                <a16:creationId xmlns:a16="http://schemas.microsoft.com/office/drawing/2014/main" id="{C6954EBA-9461-7DFE-31F0-E25CCB8ACFCB}"/>
              </a:ext>
            </a:extLst>
          </p:cNvPr>
          <p:cNvSpPr/>
          <p:nvPr/>
        </p:nvSpPr>
        <p:spPr bwMode="auto">
          <a:xfrm>
            <a:off x="8543925" y="1790700"/>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Prior belief</a:t>
            </a:r>
            <a:endParaRPr lang="en-GB" sz="2000" b="1" kern="0" dirty="0" err="1">
              <a:solidFill>
                <a:schemeClr val="tx1"/>
              </a:solidFill>
            </a:endParaRPr>
          </a:p>
        </p:txBody>
      </p:sp>
      <p:sp>
        <p:nvSpPr>
          <p:cNvPr id="29" name="Plus Sign 28">
            <a:extLst>
              <a:ext uri="{FF2B5EF4-FFF2-40B4-BE49-F238E27FC236}">
                <a16:creationId xmlns:a16="http://schemas.microsoft.com/office/drawing/2014/main" id="{A0C3C38D-2A9B-5A1A-B357-F8B1C34EC029}"/>
              </a:ext>
            </a:extLst>
          </p:cNvPr>
          <p:cNvSpPr/>
          <p:nvPr/>
        </p:nvSpPr>
        <p:spPr bwMode="auto">
          <a:xfrm>
            <a:off x="7720012" y="1971674"/>
            <a:ext cx="447675" cy="419100"/>
          </a:xfrm>
          <a:prstGeom prst="mathPlus">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30" name="TextBox 29">
            <a:extLst>
              <a:ext uri="{FF2B5EF4-FFF2-40B4-BE49-F238E27FC236}">
                <a16:creationId xmlns:a16="http://schemas.microsoft.com/office/drawing/2014/main" id="{25EFA7F8-447A-299E-B119-B9B54D02C863}"/>
              </a:ext>
            </a:extLst>
          </p:cNvPr>
          <p:cNvSpPr txBox="1"/>
          <p:nvPr/>
        </p:nvSpPr>
        <p:spPr>
          <a:xfrm>
            <a:off x="723900" y="3375700"/>
            <a:ext cx="10744200" cy="2025649"/>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b="1" dirty="0">
                <a:solidFill>
                  <a:schemeClr val="tx2"/>
                </a:solidFill>
              </a:rPr>
              <a:t>Question</a:t>
            </a:r>
          </a:p>
          <a:p>
            <a:pPr algn="l">
              <a:lnSpc>
                <a:spcPct val="125000"/>
              </a:lnSpc>
              <a:spcBef>
                <a:spcPts val="300"/>
              </a:spcBef>
              <a:spcAft>
                <a:spcPts val="300"/>
              </a:spcAft>
              <a:buClr>
                <a:schemeClr val="tx2"/>
              </a:buClr>
              <a:buSzPct val="110000"/>
            </a:pPr>
            <a:endParaRPr lang="en-US" sz="800" dirty="0"/>
          </a:p>
          <a:p>
            <a:pPr algn="l">
              <a:lnSpc>
                <a:spcPct val="125000"/>
              </a:lnSpc>
              <a:spcBef>
                <a:spcPts val="300"/>
              </a:spcBef>
              <a:spcAft>
                <a:spcPts val="300"/>
              </a:spcAft>
              <a:buClr>
                <a:schemeClr val="tx2"/>
              </a:buClr>
              <a:buSzPct val="110000"/>
            </a:pPr>
            <a:r>
              <a:rPr lang="en-US" sz="2000" dirty="0"/>
              <a:t>What is the probability  that one patient out of 6 will experience a DLT given the prior belief of 5% chance of toxicity?</a:t>
            </a:r>
          </a:p>
        </p:txBody>
      </p:sp>
    </p:spTree>
    <p:extLst>
      <p:ext uri="{BB962C8B-B14F-4D97-AF65-F5344CB8AC3E}">
        <p14:creationId xmlns:p14="http://schemas.microsoft.com/office/powerpoint/2010/main" val="1333952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2813A-2ED2-7D8B-8AC1-0EE94B6393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854A2E-8A08-D426-A5DA-4B848FD7F9FC}"/>
              </a:ext>
            </a:extLst>
          </p:cNvPr>
          <p:cNvSpPr>
            <a:spLocks noGrp="1"/>
          </p:cNvSpPr>
          <p:nvPr>
            <p:ph type="sldNum" sz="quarter" idx="21"/>
          </p:nvPr>
        </p:nvSpPr>
        <p:spPr/>
        <p:txBody>
          <a:bodyPr/>
          <a:lstStyle/>
          <a:p>
            <a:fld id="{9F9F533D-B52E-4A2F-BF72-0ADD2D94BD75}" type="slidenum">
              <a:rPr lang="en-GB" smtClean="0"/>
              <a:pPr/>
              <a:t>14</a:t>
            </a:fld>
            <a:endParaRPr lang="en-GB"/>
          </a:p>
        </p:txBody>
      </p:sp>
      <p:sp>
        <p:nvSpPr>
          <p:cNvPr id="6" name="Title 5">
            <a:extLst>
              <a:ext uri="{FF2B5EF4-FFF2-40B4-BE49-F238E27FC236}">
                <a16:creationId xmlns:a16="http://schemas.microsoft.com/office/drawing/2014/main" id="{EC40A465-32E5-6D28-49FA-4CEC71ABD44F}"/>
              </a:ext>
            </a:extLst>
          </p:cNvPr>
          <p:cNvSpPr>
            <a:spLocks noGrp="1"/>
          </p:cNvSpPr>
          <p:nvPr>
            <p:ph type="title"/>
          </p:nvPr>
        </p:nvSpPr>
        <p:spPr/>
        <p:txBody>
          <a:bodyPr/>
          <a:lstStyle/>
          <a:p>
            <a:r>
              <a:rPr lang="en-US" dirty="0"/>
              <a:t>Posterior Probability</a:t>
            </a:r>
            <a:endParaRPr lang="fr-BE" dirty="0"/>
          </a:p>
        </p:txBody>
      </p:sp>
      <p:sp>
        <p:nvSpPr>
          <p:cNvPr id="12" name="Rectangle 11">
            <a:extLst>
              <a:ext uri="{FF2B5EF4-FFF2-40B4-BE49-F238E27FC236}">
                <a16:creationId xmlns:a16="http://schemas.microsoft.com/office/drawing/2014/main" id="{4B45650C-D536-3C64-2B65-1F9D6695E157}"/>
              </a:ext>
            </a:extLst>
          </p:cNvPr>
          <p:cNvSpPr/>
          <p:nvPr/>
        </p:nvSpPr>
        <p:spPr bwMode="auto">
          <a:xfrm>
            <a:off x="723900" y="1790700"/>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Posterior</a:t>
            </a:r>
            <a:endParaRPr lang="en-GB" sz="2000" b="1" kern="0" dirty="0" err="1">
              <a:solidFill>
                <a:schemeClr val="tx1"/>
              </a:solidFill>
            </a:endParaRPr>
          </a:p>
        </p:txBody>
      </p:sp>
      <p:sp>
        <p:nvSpPr>
          <p:cNvPr id="23" name="Equals 22">
            <a:extLst>
              <a:ext uri="{FF2B5EF4-FFF2-40B4-BE49-F238E27FC236}">
                <a16:creationId xmlns:a16="http://schemas.microsoft.com/office/drawing/2014/main" id="{1D8EEF65-3D92-DEB7-B049-88CE96598282}"/>
              </a:ext>
            </a:extLst>
          </p:cNvPr>
          <p:cNvSpPr/>
          <p:nvPr/>
        </p:nvSpPr>
        <p:spPr bwMode="auto">
          <a:xfrm>
            <a:off x="3707606" y="2046287"/>
            <a:ext cx="473869" cy="269875"/>
          </a:xfrm>
          <a:prstGeom prst="mathEqual">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5" name="Rectangle 24">
            <a:extLst>
              <a:ext uri="{FF2B5EF4-FFF2-40B4-BE49-F238E27FC236}">
                <a16:creationId xmlns:a16="http://schemas.microsoft.com/office/drawing/2014/main" id="{49085782-A1AA-E647-9B07-DA7C85269ACA}"/>
              </a:ext>
            </a:extLst>
          </p:cNvPr>
          <p:cNvSpPr/>
          <p:nvPr/>
        </p:nvSpPr>
        <p:spPr bwMode="auto">
          <a:xfrm>
            <a:off x="4495800" y="1762124"/>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Data</a:t>
            </a:r>
            <a:endParaRPr lang="en-GB" sz="2000" b="1" kern="0" dirty="0" err="1">
              <a:solidFill>
                <a:schemeClr val="tx1"/>
              </a:solidFill>
            </a:endParaRPr>
          </a:p>
        </p:txBody>
      </p:sp>
      <p:sp>
        <p:nvSpPr>
          <p:cNvPr id="27" name="Rectangle 26">
            <a:extLst>
              <a:ext uri="{FF2B5EF4-FFF2-40B4-BE49-F238E27FC236}">
                <a16:creationId xmlns:a16="http://schemas.microsoft.com/office/drawing/2014/main" id="{BF7BAED9-2A50-97C9-9090-907CA7E50624}"/>
              </a:ext>
            </a:extLst>
          </p:cNvPr>
          <p:cNvSpPr/>
          <p:nvPr/>
        </p:nvSpPr>
        <p:spPr bwMode="auto">
          <a:xfrm>
            <a:off x="8543925" y="1790700"/>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Prior belief</a:t>
            </a:r>
            <a:endParaRPr lang="en-GB" sz="2000" b="1" kern="0" dirty="0" err="1">
              <a:solidFill>
                <a:schemeClr val="tx1"/>
              </a:solidFill>
            </a:endParaRPr>
          </a:p>
        </p:txBody>
      </p:sp>
      <p:sp>
        <p:nvSpPr>
          <p:cNvPr id="29" name="Plus Sign 28">
            <a:extLst>
              <a:ext uri="{FF2B5EF4-FFF2-40B4-BE49-F238E27FC236}">
                <a16:creationId xmlns:a16="http://schemas.microsoft.com/office/drawing/2014/main" id="{762F56DF-B47A-065C-4D6F-33F7B4ABFBDB}"/>
              </a:ext>
            </a:extLst>
          </p:cNvPr>
          <p:cNvSpPr/>
          <p:nvPr/>
        </p:nvSpPr>
        <p:spPr bwMode="auto">
          <a:xfrm>
            <a:off x="7720012" y="1971674"/>
            <a:ext cx="447675" cy="419100"/>
          </a:xfrm>
          <a:prstGeom prst="mathPlus">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9CF4C7B-6315-C4AE-34FB-D1B3DBFBCD59}"/>
                  </a:ext>
                </a:extLst>
              </p:cNvPr>
              <p:cNvSpPr txBox="1"/>
              <p:nvPr/>
            </p:nvSpPr>
            <p:spPr>
              <a:xfrm>
                <a:off x="635125" y="3159125"/>
                <a:ext cx="10744200" cy="318452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solidFill>
                      <a:srgbClr val="02736E"/>
                    </a:solidFill>
                  </a:rPr>
                  <a:t>Solution</a:t>
                </a:r>
              </a:p>
              <a:p>
                <a:pPr marL="342900" indent="-342900">
                  <a:lnSpc>
                    <a:spcPct val="125000"/>
                  </a:lnSpc>
                  <a:spcBef>
                    <a:spcPts val="600"/>
                  </a:spcBef>
                  <a:spcAft>
                    <a:spcPts val="600"/>
                  </a:spcAft>
                  <a:buClr>
                    <a:schemeClr val="tx2"/>
                  </a:buClr>
                  <a:buSzPct val="110000"/>
                  <a:buFont typeface="Wingdings" panose="05000000000000000000" pitchFamily="2" charset="2"/>
                  <a:buChar char="Ø"/>
                </a:pPr>
                <a:r>
                  <a:rPr lang="en-US" sz="2000" dirty="0">
                    <a:latin typeface="+mj-lt"/>
                  </a:rPr>
                  <a:t>The prior belief can be expressed in terms of a Beta distribution </a:t>
                </a:r>
                <a14:m>
                  <m:oMath xmlns:m="http://schemas.openxmlformats.org/officeDocument/2006/math">
                    <m:r>
                      <a:rPr lang="en-US" sz="2000" i="1" dirty="0" smtClean="0">
                        <a:latin typeface="Cambria Math" panose="02040503050406030204" pitchFamily="18" charset="0"/>
                      </a:rPr>
                      <m:t>𝐵𝑒</m:t>
                    </m:r>
                    <m:r>
                      <a:rPr lang="en-US" sz="2000" i="1" dirty="0" smtClean="0">
                        <a:latin typeface="Cambria Math" panose="02040503050406030204" pitchFamily="18" charset="0"/>
                      </a:rPr>
                      <m:t> (</m:t>
                    </m:r>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𝛼</m:t>
                        </m:r>
                      </m:e>
                      <m:sub>
                        <m:r>
                          <a:rPr lang="en-US" sz="2000" b="0" i="1" dirty="0" smtClean="0">
                            <a:latin typeface="Cambria Math" panose="02040503050406030204" pitchFamily="18" charset="0"/>
                          </a:rPr>
                          <m:t>0</m:t>
                        </m:r>
                      </m:sub>
                    </m:sSub>
                    <m:r>
                      <a:rPr lang="en-US" sz="2000" i="1" dirty="0" smtClean="0">
                        <a:latin typeface="Cambria Math" panose="02040503050406030204" pitchFamily="18" charset="0"/>
                      </a:rPr>
                      <m:t>,</m:t>
                    </m:r>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𝛽</m:t>
                        </m:r>
                      </m:e>
                      <m:sub>
                        <m:r>
                          <a:rPr lang="en-US" sz="2000" b="0" i="1" dirty="0" smtClean="0">
                            <a:latin typeface="Cambria Math" panose="02040503050406030204" pitchFamily="18" charset="0"/>
                          </a:rPr>
                          <m:t>0</m:t>
                        </m:r>
                      </m:sub>
                    </m:sSub>
                    <m:r>
                      <a:rPr lang="en-US" sz="2000" i="1" dirty="0" smtClean="0">
                        <a:latin typeface="Cambria Math" panose="02040503050406030204" pitchFamily="18" charset="0"/>
                      </a:rPr>
                      <m:t>)</m:t>
                    </m:r>
                  </m:oMath>
                </a14:m>
                <a:r>
                  <a:rPr lang="en-US" sz="2000" dirty="0">
                    <a:latin typeface="+mj-lt"/>
                  </a:rPr>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𝛼</m:t>
                        </m:r>
                      </m:e>
                      <m:sub>
                        <m:r>
                          <a:rPr lang="en-US" sz="2000" i="1" dirty="0">
                            <a:latin typeface="Cambria Math" panose="02040503050406030204" pitchFamily="18" charset="0"/>
                          </a:rPr>
                          <m:t>0</m:t>
                        </m:r>
                      </m:sub>
                    </m:sSub>
                  </m:oMath>
                </a14:m>
                <a:r>
                  <a:rPr lang="en-US" sz="2000" dirty="0">
                    <a:latin typeface="+mj-lt"/>
                  </a:rPr>
                  <a:t> and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0</m:t>
                        </m:r>
                      </m:sub>
                    </m:sSub>
                  </m:oMath>
                </a14:m>
                <a:r>
                  <a:rPr lang="en-US" sz="2000" dirty="0">
                    <a:latin typeface="+mj-lt"/>
                  </a:rPr>
                  <a:t> are the shape parameters</a:t>
                </a:r>
              </a:p>
              <a:p>
                <a:pPr marL="342900" indent="-34290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latin typeface="+mj-lt"/>
                  </a:rPr>
                  <a:t>The likelihood is from a Binomial distribution </a:t>
                </a:r>
                <a14:m>
                  <m:oMath xmlns:m="http://schemas.openxmlformats.org/officeDocument/2006/math">
                    <m:r>
                      <a:rPr lang="en-US" sz="2000" i="1" dirty="0" smtClean="0">
                        <a:latin typeface="Cambria Math" panose="02040503050406030204" pitchFamily="18" charset="0"/>
                      </a:rPr>
                      <m:t>𝐵</m:t>
                    </m:r>
                    <m:r>
                      <a:rPr lang="en-US" sz="2000" i="1" dirty="0" smtClean="0">
                        <a:latin typeface="Cambria Math" panose="02040503050406030204" pitchFamily="18" charset="0"/>
                      </a:rPr>
                      <m:t>(</m:t>
                    </m:r>
                    <m:r>
                      <a:rPr lang="en-US" sz="2000" i="1" dirty="0" err="1" smtClean="0">
                        <a:latin typeface="Cambria Math" panose="02040503050406030204" pitchFamily="18" charset="0"/>
                      </a:rPr>
                      <m:t>𝑝</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latin typeface="+mj-lt"/>
                  </a:rPr>
                  <a:t>where </a:t>
                </a:r>
                <a14:m>
                  <m:oMath xmlns:m="http://schemas.openxmlformats.org/officeDocument/2006/math">
                    <m:r>
                      <a:rPr lang="en-US" sz="2000" i="1" dirty="0" smtClean="0">
                        <a:latin typeface="Cambria Math" panose="02040503050406030204" pitchFamily="18" charset="0"/>
                      </a:rPr>
                      <m:t>𝑝</m:t>
                    </m:r>
                  </m:oMath>
                </a14:m>
                <a:r>
                  <a:rPr lang="en-US" sz="2000" dirty="0">
                    <a:latin typeface="+mj-lt"/>
                  </a:rPr>
                  <a:t> is the probability of a DLT and </a:t>
                </a:r>
                <a14:m>
                  <m:oMath xmlns:m="http://schemas.openxmlformats.org/officeDocument/2006/math">
                    <m:r>
                      <a:rPr lang="en-US" sz="2000" i="1" dirty="0" smtClean="0">
                        <a:latin typeface="Cambria Math" panose="02040503050406030204" pitchFamily="18" charset="0"/>
                      </a:rPr>
                      <m:t>𝑛</m:t>
                    </m:r>
                  </m:oMath>
                </a14:m>
                <a:r>
                  <a:rPr lang="en-US" sz="2000" dirty="0">
                    <a:latin typeface="+mj-lt"/>
                  </a:rPr>
                  <a:t> is the total number of patients</a:t>
                </a:r>
              </a:p>
              <a:p>
                <a:pPr marL="342900" indent="-342900">
                  <a:lnSpc>
                    <a:spcPct val="125000"/>
                  </a:lnSpc>
                  <a:spcBef>
                    <a:spcPts val="600"/>
                  </a:spcBef>
                  <a:spcAft>
                    <a:spcPts val="600"/>
                  </a:spcAft>
                  <a:buClr>
                    <a:schemeClr val="tx2"/>
                  </a:buClr>
                  <a:buSzPct val="110000"/>
                  <a:buFont typeface="Wingdings" panose="05000000000000000000" pitchFamily="2" charset="2"/>
                  <a:buChar char="Ø"/>
                </a:pPr>
                <a:r>
                  <a:rPr lang="en-US" sz="2000" dirty="0">
                    <a:latin typeface="+mj-lt"/>
                  </a:rPr>
                  <a:t>The posterior  is a Beta distribution-  </a:t>
                </a:r>
                <a14:m>
                  <m:oMath xmlns:m="http://schemas.openxmlformats.org/officeDocument/2006/math">
                    <m:r>
                      <a:rPr lang="en-US" sz="2000" i="1" dirty="0" smtClean="0">
                        <a:latin typeface="Cambria Math" panose="02040503050406030204" pitchFamily="18" charset="0"/>
                      </a:rPr>
                      <m:t>𝐵𝑒</m:t>
                    </m:r>
                    <m:r>
                      <a:rPr lang="en-US" sz="200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𝛼</m:t>
                        </m:r>
                      </m:e>
                      <m:sub>
                        <m:r>
                          <a:rPr lang="en-US" sz="2000" i="1" dirty="0">
                            <a:latin typeface="Cambria Math" panose="02040503050406030204" pitchFamily="18" charset="0"/>
                          </a:rPr>
                          <m:t>0</m:t>
                        </m:r>
                      </m:sub>
                    </m:sSub>
                    <m:r>
                      <a:rPr lang="en-US" sz="2000" i="1" dirty="0" smtClean="0">
                        <a:latin typeface="Cambria Math" panose="02040503050406030204" pitchFamily="18" charset="0"/>
                      </a:rPr>
                      <m:t>+ </m:t>
                    </m:r>
                    <m:r>
                      <a:rPr lang="en-US" sz="2000" i="1" dirty="0" smtClean="0">
                        <a:latin typeface="Cambria Math" panose="02040503050406030204" pitchFamily="18" charset="0"/>
                      </a:rPr>
                      <m:t>𝑥</m:t>
                    </m:r>
                    <m:r>
                      <a:rPr lang="en-US" sz="2000" i="1" dirty="0" smtClean="0">
                        <a:latin typeface="Cambria Math" panose="02040503050406030204" pitchFamily="18" charset="0"/>
                      </a:rPr>
                      <m:t>, </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0</m:t>
                        </m:r>
                      </m:sub>
                    </m:sSub>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m:t>
                    </m:r>
                    <m:r>
                      <a:rPr lang="en-US" sz="2000" i="1" dirty="0" smtClean="0">
                        <a:latin typeface="Cambria Math" panose="02040503050406030204" pitchFamily="18" charset="0"/>
                      </a:rPr>
                      <m:t>𝑥</m:t>
                    </m:r>
                    <m:r>
                      <a:rPr lang="en-US" sz="2000" i="1" dirty="0" smtClean="0">
                        <a:latin typeface="Cambria Math" panose="02040503050406030204" pitchFamily="18" charset="0"/>
                      </a:rPr>
                      <m:t>)</m:t>
                    </m:r>
                  </m:oMath>
                </a14:m>
                <a:r>
                  <a:rPr lang="en-US" sz="2000" dirty="0">
                    <a:latin typeface="+mj-lt"/>
                  </a:rPr>
                  <a:t>. Where </a:t>
                </a:r>
                <a14:m>
                  <m:oMath xmlns:m="http://schemas.openxmlformats.org/officeDocument/2006/math">
                    <m:r>
                      <a:rPr lang="en-US" sz="2000" i="1" dirty="0" smtClean="0">
                        <a:latin typeface="Cambria Math" panose="02040503050406030204" pitchFamily="18" charset="0"/>
                      </a:rPr>
                      <m:t>𝑥</m:t>
                    </m:r>
                  </m:oMath>
                </a14:m>
                <a:r>
                  <a:rPr lang="en-US" sz="2000" dirty="0">
                    <a:latin typeface="+mj-lt"/>
                  </a:rPr>
                  <a:t> is the number of patients with DLT.</a:t>
                </a:r>
              </a:p>
            </p:txBody>
          </p:sp>
        </mc:Choice>
        <mc:Fallback xmlns="">
          <p:sp>
            <p:nvSpPr>
              <p:cNvPr id="30" name="TextBox 29">
                <a:extLst>
                  <a:ext uri="{FF2B5EF4-FFF2-40B4-BE49-F238E27FC236}">
                    <a16:creationId xmlns:a16="http://schemas.microsoft.com/office/drawing/2014/main" id="{49CF4C7B-6315-C4AE-34FB-D1B3DBFBCD59}"/>
                  </a:ext>
                </a:extLst>
              </p:cNvPr>
              <p:cNvSpPr txBox="1">
                <a:spLocks noRot="1" noChangeAspect="1" noMove="1" noResize="1" noEditPoints="1" noAdjustHandles="1" noChangeArrowheads="1" noChangeShapeType="1" noTextEdit="1"/>
              </p:cNvSpPr>
              <p:nvPr/>
            </p:nvSpPr>
            <p:spPr>
              <a:xfrm>
                <a:off x="635125" y="3159125"/>
                <a:ext cx="10744200" cy="3184525"/>
              </a:xfrm>
              <a:prstGeom prst="rect">
                <a:avLst/>
              </a:prstGeom>
              <a:blipFill>
                <a:blip r:embed="rId2"/>
                <a:stretch>
                  <a:fillRect l="-1134" t="-1338" r="-510"/>
                </a:stretch>
              </a:blipFill>
            </p:spPr>
            <p:txBody>
              <a:bodyPr/>
              <a:lstStyle/>
              <a:p>
                <a:r>
                  <a:rPr lang="en-GB">
                    <a:noFill/>
                  </a:rPr>
                  <a:t> </a:t>
                </a:r>
              </a:p>
            </p:txBody>
          </p:sp>
        </mc:Fallback>
      </mc:AlternateContent>
    </p:spTree>
    <p:extLst>
      <p:ext uri="{BB962C8B-B14F-4D97-AF65-F5344CB8AC3E}">
        <p14:creationId xmlns:p14="http://schemas.microsoft.com/office/powerpoint/2010/main" val="2117474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23A8C-7D4F-EAB2-8D5A-92E655A13D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E6DDA5-AF2A-5EBE-D0B1-D5A132BBBBF2}"/>
              </a:ext>
            </a:extLst>
          </p:cNvPr>
          <p:cNvSpPr>
            <a:spLocks noGrp="1"/>
          </p:cNvSpPr>
          <p:nvPr>
            <p:ph type="sldNum" sz="quarter" idx="21"/>
          </p:nvPr>
        </p:nvSpPr>
        <p:spPr/>
        <p:txBody>
          <a:bodyPr/>
          <a:lstStyle/>
          <a:p>
            <a:fld id="{9F9F533D-B52E-4A2F-BF72-0ADD2D94BD75}" type="slidenum">
              <a:rPr lang="en-GB" smtClean="0"/>
              <a:pPr/>
              <a:t>15</a:t>
            </a:fld>
            <a:endParaRPr lang="en-GB"/>
          </a:p>
        </p:txBody>
      </p:sp>
      <p:sp>
        <p:nvSpPr>
          <p:cNvPr id="6" name="Title 5">
            <a:extLst>
              <a:ext uri="{FF2B5EF4-FFF2-40B4-BE49-F238E27FC236}">
                <a16:creationId xmlns:a16="http://schemas.microsoft.com/office/drawing/2014/main" id="{999290D5-D00C-CC37-B822-B62B73275B39}"/>
              </a:ext>
            </a:extLst>
          </p:cNvPr>
          <p:cNvSpPr>
            <a:spLocks noGrp="1"/>
          </p:cNvSpPr>
          <p:nvPr>
            <p:ph type="title"/>
          </p:nvPr>
        </p:nvSpPr>
        <p:spPr/>
        <p:txBody>
          <a:bodyPr/>
          <a:lstStyle/>
          <a:p>
            <a:r>
              <a:rPr lang="en-US" dirty="0"/>
              <a:t>Prior &amp; Posterior Probabilities</a:t>
            </a:r>
            <a:endParaRPr lang="fr-BE" dirty="0"/>
          </a:p>
        </p:txBody>
      </p:sp>
      <p:sp>
        <p:nvSpPr>
          <p:cNvPr id="12" name="Rectangle 11">
            <a:extLst>
              <a:ext uri="{FF2B5EF4-FFF2-40B4-BE49-F238E27FC236}">
                <a16:creationId xmlns:a16="http://schemas.microsoft.com/office/drawing/2014/main" id="{7F58DAE5-5AD7-897A-3745-A2C7F6E6864A}"/>
              </a:ext>
            </a:extLst>
          </p:cNvPr>
          <p:cNvSpPr/>
          <p:nvPr/>
        </p:nvSpPr>
        <p:spPr bwMode="auto">
          <a:xfrm>
            <a:off x="723900" y="1790700"/>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Posterior</a:t>
            </a:r>
            <a:endParaRPr lang="en-GB" sz="2000" b="1" kern="0" dirty="0" err="1">
              <a:solidFill>
                <a:schemeClr val="tx1"/>
              </a:solidFill>
            </a:endParaRPr>
          </a:p>
        </p:txBody>
      </p:sp>
      <p:sp>
        <p:nvSpPr>
          <p:cNvPr id="23" name="Equals 22">
            <a:extLst>
              <a:ext uri="{FF2B5EF4-FFF2-40B4-BE49-F238E27FC236}">
                <a16:creationId xmlns:a16="http://schemas.microsoft.com/office/drawing/2014/main" id="{28001C79-2B56-187A-07D2-882EDB43995D}"/>
              </a:ext>
            </a:extLst>
          </p:cNvPr>
          <p:cNvSpPr/>
          <p:nvPr/>
        </p:nvSpPr>
        <p:spPr bwMode="auto">
          <a:xfrm>
            <a:off x="3707606" y="2046287"/>
            <a:ext cx="473869" cy="269875"/>
          </a:xfrm>
          <a:prstGeom prst="mathEqual">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5" name="Rectangle 24">
            <a:extLst>
              <a:ext uri="{FF2B5EF4-FFF2-40B4-BE49-F238E27FC236}">
                <a16:creationId xmlns:a16="http://schemas.microsoft.com/office/drawing/2014/main" id="{3AC13753-2F23-F6AB-27DB-29EF8B3EDA7C}"/>
              </a:ext>
            </a:extLst>
          </p:cNvPr>
          <p:cNvSpPr/>
          <p:nvPr/>
        </p:nvSpPr>
        <p:spPr bwMode="auto">
          <a:xfrm>
            <a:off x="4495800" y="1762124"/>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Data</a:t>
            </a:r>
            <a:endParaRPr lang="en-GB" sz="2000" b="1" kern="0" dirty="0" err="1">
              <a:solidFill>
                <a:schemeClr val="tx1"/>
              </a:solidFill>
            </a:endParaRPr>
          </a:p>
        </p:txBody>
      </p:sp>
      <p:sp>
        <p:nvSpPr>
          <p:cNvPr id="27" name="Rectangle 26">
            <a:extLst>
              <a:ext uri="{FF2B5EF4-FFF2-40B4-BE49-F238E27FC236}">
                <a16:creationId xmlns:a16="http://schemas.microsoft.com/office/drawing/2014/main" id="{4DCBE3F2-91AB-D06C-6FC2-FA5C9C9207E0}"/>
              </a:ext>
            </a:extLst>
          </p:cNvPr>
          <p:cNvSpPr/>
          <p:nvPr/>
        </p:nvSpPr>
        <p:spPr bwMode="auto">
          <a:xfrm>
            <a:off x="8543925" y="1790700"/>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Prior belief</a:t>
            </a:r>
            <a:endParaRPr lang="en-GB" sz="2000" b="1" kern="0" dirty="0" err="1">
              <a:solidFill>
                <a:schemeClr val="tx1"/>
              </a:solidFill>
            </a:endParaRPr>
          </a:p>
        </p:txBody>
      </p:sp>
      <p:sp>
        <p:nvSpPr>
          <p:cNvPr id="29" name="Plus Sign 28">
            <a:extLst>
              <a:ext uri="{FF2B5EF4-FFF2-40B4-BE49-F238E27FC236}">
                <a16:creationId xmlns:a16="http://schemas.microsoft.com/office/drawing/2014/main" id="{9D76C8B7-F1DA-B60D-AB96-A6EED0933AF2}"/>
              </a:ext>
            </a:extLst>
          </p:cNvPr>
          <p:cNvSpPr/>
          <p:nvPr/>
        </p:nvSpPr>
        <p:spPr bwMode="auto">
          <a:xfrm>
            <a:off x="7720012" y="1971674"/>
            <a:ext cx="447675" cy="419100"/>
          </a:xfrm>
          <a:prstGeom prst="mathPlus">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457D434-4343-1C20-A86B-1F8B095A22FF}"/>
                  </a:ext>
                </a:extLst>
              </p:cNvPr>
              <p:cNvSpPr txBox="1"/>
              <p:nvPr/>
            </p:nvSpPr>
            <p:spPr>
              <a:xfrm>
                <a:off x="723106" y="2977754"/>
                <a:ext cx="10744200" cy="3729433"/>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solidFill>
                      <a:srgbClr val="02736E"/>
                    </a:solidFill>
                  </a:rPr>
                  <a:t>Solution</a:t>
                </a:r>
              </a:p>
              <a:p>
                <a:pPr marL="342900" indent="-342900">
                  <a:lnSpc>
                    <a:spcPct val="150000"/>
                  </a:lnSpc>
                  <a:spcBef>
                    <a:spcPts val="300"/>
                  </a:spcBef>
                  <a:spcAft>
                    <a:spcPts val="300"/>
                  </a:spcAft>
                  <a:buClr>
                    <a:schemeClr val="tx2"/>
                  </a:buClr>
                  <a:buSzPct val="110000"/>
                  <a:buFont typeface="Wingdings" panose="05000000000000000000" pitchFamily="2" charset="2"/>
                  <a:buChar char="Ø"/>
                </a:pPr>
                <a:r>
                  <a:rPr lang="en-US" sz="2000" dirty="0">
                    <a:latin typeface="+mj-lt"/>
                  </a:rPr>
                  <a:t>The probability  that x patient out of n will experience a DLT given the prior distribution </a:t>
                </a:r>
                <a14:m>
                  <m:oMath xmlns:m="http://schemas.openxmlformats.org/officeDocument/2006/math">
                    <m:r>
                      <a:rPr lang="en-US" sz="2000" i="1" dirty="0">
                        <a:latin typeface="Cambria Math" panose="02040503050406030204" pitchFamily="18" charset="0"/>
                      </a:rPr>
                      <m:t>𝐵𝑒</m:t>
                    </m:r>
                    <m:r>
                      <a:rPr lang="en-US" sz="2000" i="1" dirty="0">
                        <a:latin typeface="Cambria Math" panose="02040503050406030204" pitchFamily="18" charset="0"/>
                      </a:rPr>
                      <m:t> </m:t>
                    </m:r>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𝛼</m:t>
                            </m:r>
                          </m:e>
                          <m:sub>
                            <m:r>
                              <a:rPr lang="en-US" sz="2000" i="1" dirty="0">
                                <a:latin typeface="Cambria Math" panose="02040503050406030204" pitchFamily="18" charset="0"/>
                              </a:rPr>
                              <m:t>0</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0</m:t>
                            </m:r>
                          </m:sub>
                        </m:sSub>
                      </m:e>
                    </m:d>
                  </m:oMath>
                </a14:m>
                <a:r>
                  <a:rPr lang="en-US" sz="2000" dirty="0">
                    <a:latin typeface="+mj-lt"/>
                  </a:rPr>
                  <a:t> can be calculated as </a:t>
                </a:r>
              </a:p>
              <a:p>
                <a:pPr marL="342900" indent="-342900">
                  <a:spcBef>
                    <a:spcPts val="300"/>
                  </a:spcBef>
                  <a:spcAft>
                    <a:spcPts val="300"/>
                  </a:spcAft>
                  <a:buClr>
                    <a:schemeClr val="tx2"/>
                  </a:buClr>
                  <a:buSzPct val="110000"/>
                  <a:buFont typeface="Wingdings" panose="05000000000000000000" pitchFamily="2" charset="2"/>
                  <a:buChar char="Ø"/>
                </a:pPr>
                <a:endParaRPr lang="en-US" sz="1000" dirty="0">
                  <a:latin typeface="+mj-lt"/>
                </a:endParaRPr>
              </a:p>
              <a:p>
                <a:pPr algn="ctr">
                  <a:spcBef>
                    <a:spcPts val="300"/>
                  </a:spcBef>
                  <a:spcAft>
                    <a:spcPts val="300"/>
                  </a:spcAft>
                  <a:buClr>
                    <a:schemeClr val="tx2"/>
                  </a:buClr>
                  <a:buSzPct val="110000"/>
                </a:pPr>
                <a14:m>
                  <m:oMath xmlns:m="http://schemas.openxmlformats.org/officeDocument/2006/math">
                    <m:f>
                      <m:fPr>
                        <m:ctrlPr>
                          <a:rPr lang="en-US" sz="2000" i="1" smtClean="0">
                            <a:latin typeface="Cambria Math" panose="02040503050406030204" pitchFamily="18" charset="0"/>
                          </a:rPr>
                        </m:ctrlPr>
                      </m:fPr>
                      <m:num>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𝛼</m:t>
                            </m:r>
                          </m:e>
                          <m:sub>
                            <m:r>
                              <a:rPr lang="en-US" sz="2000" i="1" dirty="0">
                                <a:latin typeface="Cambria Math" panose="02040503050406030204" pitchFamily="18" charset="0"/>
                              </a:rPr>
                              <m:t>0</m:t>
                            </m:r>
                          </m:sub>
                        </m:sSub>
                        <m:r>
                          <a:rPr lang="en-US" sz="2000" i="1" dirty="0">
                            <a:latin typeface="Cambria Math" panose="02040503050406030204" pitchFamily="18" charset="0"/>
                          </a:rPr>
                          <m:t>+ </m:t>
                        </m:r>
                        <m:r>
                          <a:rPr lang="en-US" sz="2000" i="1" dirty="0">
                            <a:latin typeface="Cambria Math" panose="02040503050406030204" pitchFamily="18" charset="0"/>
                          </a:rPr>
                          <m:t>𝑥</m:t>
                        </m:r>
                      </m:num>
                      <m:den>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𝛼</m:t>
                            </m:r>
                          </m:e>
                          <m:sub>
                            <m:r>
                              <a:rPr lang="en-US" sz="2000" i="1" dirty="0">
                                <a:latin typeface="Cambria Math" panose="02040503050406030204" pitchFamily="18" charset="0"/>
                              </a:rPr>
                              <m:t>0</m:t>
                            </m:r>
                          </m:sub>
                        </m:sSub>
                        <m:r>
                          <a:rPr lang="en-US" sz="2000" i="1" dirty="0">
                            <a:latin typeface="Cambria Math" panose="02040503050406030204" pitchFamily="18" charset="0"/>
                          </a:rPr>
                          <m:t>+ </m:t>
                        </m:r>
                        <m:r>
                          <a:rPr lang="en-US" sz="2000" i="1" dirty="0">
                            <a:latin typeface="Cambria Math" panose="02040503050406030204" pitchFamily="18" charset="0"/>
                          </a:rPr>
                          <m:t>𝑥</m:t>
                        </m:r>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0</m:t>
                            </m:r>
                          </m:sub>
                        </m:sSub>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r>
                          <a:rPr lang="en-US" sz="2000" i="1" dirty="0">
                            <a:latin typeface="Cambria Math" panose="02040503050406030204" pitchFamily="18" charset="0"/>
                          </a:rPr>
                          <m:t>𝑥</m:t>
                        </m:r>
                      </m:den>
                    </m:f>
                  </m:oMath>
                </a14:m>
                <a:r>
                  <a:rPr lang="en-US" sz="2000" dirty="0">
                    <a:latin typeface="+mj-lt"/>
                  </a:rPr>
                  <a:t> = </a:t>
                </a:r>
                <a14:m>
                  <m:oMath xmlns:m="http://schemas.openxmlformats.org/officeDocument/2006/math">
                    <m:f>
                      <m:fPr>
                        <m:ctrlPr>
                          <a:rPr lang="en-US" sz="2000" i="1">
                            <a:latin typeface="Cambria Math" panose="02040503050406030204" pitchFamily="18" charset="0"/>
                          </a:rPr>
                        </m:ctrlPr>
                      </m:fPr>
                      <m:num>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𝛼</m:t>
                            </m:r>
                          </m:e>
                          <m:sub>
                            <m:r>
                              <a:rPr lang="en-US" sz="2000" i="1" dirty="0">
                                <a:latin typeface="Cambria Math" panose="02040503050406030204" pitchFamily="18" charset="0"/>
                              </a:rPr>
                              <m:t>0</m:t>
                            </m:r>
                          </m:sub>
                        </m:sSub>
                        <m:r>
                          <a:rPr lang="en-US" sz="2000" i="1" dirty="0">
                            <a:latin typeface="Cambria Math" panose="02040503050406030204" pitchFamily="18" charset="0"/>
                          </a:rPr>
                          <m:t>+ </m:t>
                        </m:r>
                        <m:r>
                          <a:rPr lang="en-US" sz="2000" i="1" dirty="0">
                            <a:latin typeface="Cambria Math" panose="02040503050406030204" pitchFamily="18" charset="0"/>
                          </a:rPr>
                          <m:t>𝑥</m:t>
                        </m:r>
                      </m:num>
                      <m:den>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𝛼</m:t>
                            </m:r>
                          </m:e>
                          <m:sub>
                            <m:r>
                              <a:rPr lang="en-US" sz="2000" i="1" dirty="0">
                                <a:latin typeface="Cambria Math" panose="02040503050406030204" pitchFamily="18" charset="0"/>
                              </a:rPr>
                              <m:t>0</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𝛽</m:t>
                            </m:r>
                          </m:e>
                          <m:sub>
                            <m:r>
                              <a:rPr lang="en-US" sz="2000" i="1" dirty="0">
                                <a:latin typeface="Cambria Math" panose="02040503050406030204" pitchFamily="18" charset="0"/>
                              </a:rPr>
                              <m:t>0</m:t>
                            </m:r>
                          </m:sub>
                        </m:sSub>
                        <m:r>
                          <a:rPr lang="en-US" sz="2000" i="1" dirty="0">
                            <a:latin typeface="Cambria Math" panose="02040503050406030204" pitchFamily="18" charset="0"/>
                          </a:rPr>
                          <m:t>+</m:t>
                        </m:r>
                        <m:r>
                          <a:rPr lang="en-US" sz="2000" i="1" dirty="0">
                            <a:latin typeface="Cambria Math" panose="02040503050406030204" pitchFamily="18" charset="0"/>
                          </a:rPr>
                          <m:t>𝑛</m:t>
                        </m:r>
                      </m:den>
                    </m:f>
                  </m:oMath>
                </a14:m>
                <a:r>
                  <a:rPr lang="en-US" sz="2000" dirty="0">
                    <a:latin typeface="+mj-lt"/>
                  </a:rPr>
                  <a:t> </a:t>
                </a:r>
              </a:p>
              <a:p>
                <a:pPr algn="ctr">
                  <a:spcBef>
                    <a:spcPts val="300"/>
                  </a:spcBef>
                  <a:spcAft>
                    <a:spcPts val="300"/>
                  </a:spcAft>
                  <a:buClr>
                    <a:schemeClr val="tx2"/>
                  </a:buClr>
                  <a:buSzPct val="110000"/>
                </a:pPr>
                <a:endParaRPr lang="en-US" sz="1000" dirty="0">
                  <a:latin typeface="+mj-lt"/>
                </a:endParaRPr>
              </a:p>
              <a:p>
                <a:pPr marL="342900" indent="-342900">
                  <a:lnSpc>
                    <a:spcPct val="150000"/>
                  </a:lnSpc>
                  <a:spcBef>
                    <a:spcPts val="300"/>
                  </a:spcBef>
                  <a:spcAft>
                    <a:spcPts val="300"/>
                  </a:spcAft>
                  <a:buClr>
                    <a:schemeClr val="tx2"/>
                  </a:buClr>
                  <a:buSzPct val="110000"/>
                  <a:buFont typeface="Wingdings" panose="05000000000000000000" pitchFamily="2" charset="2"/>
                  <a:buChar char="Ø"/>
                </a:pPr>
                <a:r>
                  <a:rPr lang="en-US" sz="2000" dirty="0">
                    <a:latin typeface="+mj-lt"/>
                  </a:rPr>
                  <a:t>Supposed the prior belief is represented by </a:t>
                </a:r>
                <a14:m>
                  <m:oMath xmlns:m="http://schemas.openxmlformats.org/officeDocument/2006/math">
                    <m:r>
                      <a:rPr lang="en-US" sz="2000" i="1" dirty="0" smtClean="0">
                        <a:latin typeface="Cambria Math" panose="02040503050406030204" pitchFamily="18" charset="0"/>
                      </a:rPr>
                      <m:t>𝐵𝑒</m:t>
                    </m:r>
                    <m:r>
                      <a:rPr lang="en-US" sz="2000" i="1" dirty="0" smtClean="0">
                        <a:latin typeface="Cambria Math" panose="02040503050406030204" pitchFamily="18" charset="0"/>
                      </a:rPr>
                      <m:t> (0.05,0.95)</m:t>
                    </m:r>
                  </m:oMath>
                </a14:m>
                <a:r>
                  <a:rPr lang="en-US" sz="2000" dirty="0">
                    <a:latin typeface="+mj-lt"/>
                  </a:rPr>
                  <a:t>, such that the prior effective sample size is 1. Then the probability of 1 out of 6 patient with a DLT is </a:t>
                </a:r>
                <a:r>
                  <a:rPr lang="en-US" sz="2000" b="1" dirty="0">
                    <a:latin typeface="+mj-lt"/>
                  </a:rPr>
                  <a:t>15%</a:t>
                </a:r>
              </a:p>
              <a:p>
                <a:pPr algn="l">
                  <a:spcBef>
                    <a:spcPts val="300"/>
                  </a:spcBef>
                  <a:spcAft>
                    <a:spcPts val="300"/>
                  </a:spcAft>
                  <a:buClr>
                    <a:schemeClr val="tx2"/>
                  </a:buClr>
                  <a:buSzPct val="110000"/>
                </a:pPr>
                <a:endParaRPr lang="en-US" sz="2000" dirty="0"/>
              </a:p>
              <a:p>
                <a:pPr algn="l">
                  <a:lnSpc>
                    <a:spcPct val="150000"/>
                  </a:lnSpc>
                  <a:spcBef>
                    <a:spcPts val="300"/>
                  </a:spcBef>
                  <a:spcAft>
                    <a:spcPts val="300"/>
                  </a:spcAft>
                  <a:buClr>
                    <a:schemeClr val="tx2"/>
                  </a:buClr>
                  <a:buSzPct val="110000"/>
                </a:pPr>
                <a:endParaRPr lang="en-US" sz="2000" dirty="0"/>
              </a:p>
            </p:txBody>
          </p:sp>
        </mc:Choice>
        <mc:Fallback xmlns="">
          <p:sp>
            <p:nvSpPr>
              <p:cNvPr id="30" name="TextBox 29">
                <a:extLst>
                  <a:ext uri="{FF2B5EF4-FFF2-40B4-BE49-F238E27FC236}">
                    <a16:creationId xmlns:a16="http://schemas.microsoft.com/office/drawing/2014/main" id="{4457D434-4343-1C20-A86B-1F8B095A22FF}"/>
                  </a:ext>
                </a:extLst>
              </p:cNvPr>
              <p:cNvSpPr txBox="1">
                <a:spLocks noRot="1" noChangeAspect="1" noMove="1" noResize="1" noEditPoints="1" noAdjustHandles="1" noChangeArrowheads="1" noChangeShapeType="1" noTextEdit="1"/>
              </p:cNvSpPr>
              <p:nvPr/>
            </p:nvSpPr>
            <p:spPr>
              <a:xfrm>
                <a:off x="723106" y="2977754"/>
                <a:ext cx="10744200" cy="3729433"/>
              </a:xfrm>
              <a:prstGeom prst="rect">
                <a:avLst/>
              </a:prstGeom>
              <a:blipFill>
                <a:blip r:embed="rId2"/>
                <a:stretch>
                  <a:fillRect l="-1135" t="-1144"/>
                </a:stretch>
              </a:blipFill>
            </p:spPr>
            <p:txBody>
              <a:bodyPr/>
              <a:lstStyle/>
              <a:p>
                <a:r>
                  <a:rPr lang="en-GB">
                    <a:noFill/>
                  </a:rPr>
                  <a:t> </a:t>
                </a:r>
              </a:p>
            </p:txBody>
          </p:sp>
        </mc:Fallback>
      </mc:AlternateContent>
    </p:spTree>
    <p:extLst>
      <p:ext uri="{BB962C8B-B14F-4D97-AF65-F5344CB8AC3E}">
        <p14:creationId xmlns:p14="http://schemas.microsoft.com/office/powerpoint/2010/main" val="4114135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24803-35B8-C214-5F82-BC5F0E31CE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83930F-E52E-194C-B6C2-0FD75C9E53D3}"/>
              </a:ext>
            </a:extLst>
          </p:cNvPr>
          <p:cNvSpPr>
            <a:spLocks noGrp="1"/>
          </p:cNvSpPr>
          <p:nvPr>
            <p:ph type="sldNum" sz="quarter" idx="21"/>
          </p:nvPr>
        </p:nvSpPr>
        <p:spPr/>
        <p:txBody>
          <a:bodyPr/>
          <a:lstStyle/>
          <a:p>
            <a:fld id="{9F9F533D-B52E-4A2F-BF72-0ADD2D94BD75}" type="slidenum">
              <a:rPr lang="en-GB" smtClean="0"/>
              <a:pPr/>
              <a:t>16</a:t>
            </a:fld>
            <a:endParaRPr lang="en-GB"/>
          </a:p>
        </p:txBody>
      </p:sp>
      <p:sp>
        <p:nvSpPr>
          <p:cNvPr id="6" name="Title 5">
            <a:extLst>
              <a:ext uri="{FF2B5EF4-FFF2-40B4-BE49-F238E27FC236}">
                <a16:creationId xmlns:a16="http://schemas.microsoft.com/office/drawing/2014/main" id="{4C87DB57-F0E0-B78C-A2C2-8E4FBD5E8735}"/>
              </a:ext>
            </a:extLst>
          </p:cNvPr>
          <p:cNvSpPr>
            <a:spLocks noGrp="1"/>
          </p:cNvSpPr>
          <p:nvPr>
            <p:ph type="title"/>
          </p:nvPr>
        </p:nvSpPr>
        <p:spPr/>
        <p:txBody>
          <a:bodyPr/>
          <a:lstStyle/>
          <a:p>
            <a:r>
              <a:rPr lang="en-US" dirty="0"/>
              <a:t>Exercise 1</a:t>
            </a:r>
            <a:endParaRPr lang="fr-BE" dirty="0"/>
          </a:p>
        </p:txBody>
      </p:sp>
      <p:sp>
        <p:nvSpPr>
          <p:cNvPr id="12" name="Rectangle 11">
            <a:extLst>
              <a:ext uri="{FF2B5EF4-FFF2-40B4-BE49-F238E27FC236}">
                <a16:creationId xmlns:a16="http://schemas.microsoft.com/office/drawing/2014/main" id="{EB1BDC48-BB75-9F85-EA85-EB23C0D0F19B}"/>
              </a:ext>
            </a:extLst>
          </p:cNvPr>
          <p:cNvSpPr/>
          <p:nvPr/>
        </p:nvSpPr>
        <p:spPr bwMode="auto">
          <a:xfrm>
            <a:off x="723900" y="1790700"/>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Posterior</a:t>
            </a:r>
            <a:endParaRPr lang="en-GB" sz="2000" b="1" kern="0" dirty="0" err="1">
              <a:solidFill>
                <a:schemeClr val="tx1"/>
              </a:solidFill>
            </a:endParaRPr>
          </a:p>
        </p:txBody>
      </p:sp>
      <p:sp>
        <p:nvSpPr>
          <p:cNvPr id="23" name="Equals 22">
            <a:extLst>
              <a:ext uri="{FF2B5EF4-FFF2-40B4-BE49-F238E27FC236}">
                <a16:creationId xmlns:a16="http://schemas.microsoft.com/office/drawing/2014/main" id="{80B37DCD-874A-3386-FCDE-521F7AD29FE8}"/>
              </a:ext>
            </a:extLst>
          </p:cNvPr>
          <p:cNvSpPr/>
          <p:nvPr/>
        </p:nvSpPr>
        <p:spPr bwMode="auto">
          <a:xfrm>
            <a:off x="3707606" y="2046287"/>
            <a:ext cx="473869" cy="269875"/>
          </a:xfrm>
          <a:prstGeom prst="mathEqual">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5" name="Rectangle 24">
            <a:extLst>
              <a:ext uri="{FF2B5EF4-FFF2-40B4-BE49-F238E27FC236}">
                <a16:creationId xmlns:a16="http://schemas.microsoft.com/office/drawing/2014/main" id="{B9B0AD6F-46BE-FB29-42A3-E435D9B78E84}"/>
              </a:ext>
            </a:extLst>
          </p:cNvPr>
          <p:cNvSpPr/>
          <p:nvPr/>
        </p:nvSpPr>
        <p:spPr bwMode="auto">
          <a:xfrm>
            <a:off x="4495800" y="1762124"/>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Data</a:t>
            </a:r>
            <a:endParaRPr lang="en-GB" sz="2000" b="1" kern="0" dirty="0" err="1">
              <a:solidFill>
                <a:schemeClr val="tx1"/>
              </a:solidFill>
            </a:endParaRPr>
          </a:p>
        </p:txBody>
      </p:sp>
      <p:sp>
        <p:nvSpPr>
          <p:cNvPr id="27" name="Rectangle 26">
            <a:extLst>
              <a:ext uri="{FF2B5EF4-FFF2-40B4-BE49-F238E27FC236}">
                <a16:creationId xmlns:a16="http://schemas.microsoft.com/office/drawing/2014/main" id="{2AAF99B6-0094-C96D-0BED-1036B6B725A7}"/>
              </a:ext>
            </a:extLst>
          </p:cNvPr>
          <p:cNvSpPr/>
          <p:nvPr/>
        </p:nvSpPr>
        <p:spPr bwMode="auto">
          <a:xfrm>
            <a:off x="8543925" y="1790700"/>
            <a:ext cx="2776537" cy="8382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1"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Prior belief</a:t>
            </a:r>
            <a:endParaRPr lang="en-GB" sz="2000" b="1" kern="0" dirty="0" err="1">
              <a:solidFill>
                <a:schemeClr val="tx1"/>
              </a:solidFill>
            </a:endParaRPr>
          </a:p>
        </p:txBody>
      </p:sp>
      <p:sp>
        <p:nvSpPr>
          <p:cNvPr id="29" name="Plus Sign 28">
            <a:extLst>
              <a:ext uri="{FF2B5EF4-FFF2-40B4-BE49-F238E27FC236}">
                <a16:creationId xmlns:a16="http://schemas.microsoft.com/office/drawing/2014/main" id="{830E58E9-1A88-44CC-D8B5-D5FCF068207A}"/>
              </a:ext>
            </a:extLst>
          </p:cNvPr>
          <p:cNvSpPr/>
          <p:nvPr/>
        </p:nvSpPr>
        <p:spPr bwMode="auto">
          <a:xfrm>
            <a:off x="7720012" y="1971674"/>
            <a:ext cx="447675" cy="419100"/>
          </a:xfrm>
          <a:prstGeom prst="mathPlus">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30" name="TextBox 29">
            <a:extLst>
              <a:ext uri="{FF2B5EF4-FFF2-40B4-BE49-F238E27FC236}">
                <a16:creationId xmlns:a16="http://schemas.microsoft.com/office/drawing/2014/main" id="{0B82EFBD-3A97-783C-F1B9-3566D9F9987F}"/>
              </a:ext>
            </a:extLst>
          </p:cNvPr>
          <p:cNvSpPr txBox="1"/>
          <p:nvPr/>
        </p:nvSpPr>
        <p:spPr>
          <a:xfrm>
            <a:off x="723900" y="3429001"/>
            <a:ext cx="10744200" cy="22860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b="1" dirty="0">
                <a:solidFill>
                  <a:schemeClr val="tx2"/>
                </a:solidFill>
              </a:rPr>
              <a:t>Question</a:t>
            </a:r>
          </a:p>
          <a:p>
            <a:pPr algn="l">
              <a:lnSpc>
                <a:spcPct val="125000"/>
              </a:lnSpc>
              <a:spcBef>
                <a:spcPts val="300"/>
              </a:spcBef>
              <a:spcAft>
                <a:spcPts val="300"/>
              </a:spcAft>
              <a:buClr>
                <a:schemeClr val="tx2"/>
              </a:buClr>
              <a:buSzPct val="110000"/>
            </a:pPr>
            <a:endParaRPr lang="en-US" sz="800" dirty="0"/>
          </a:p>
          <a:p>
            <a:pPr algn="l">
              <a:lnSpc>
                <a:spcPct val="150000"/>
              </a:lnSpc>
              <a:spcBef>
                <a:spcPts val="300"/>
              </a:spcBef>
              <a:spcAft>
                <a:spcPts val="300"/>
              </a:spcAft>
              <a:buClr>
                <a:schemeClr val="tx2"/>
              </a:buClr>
              <a:buSzPct val="110000"/>
            </a:pPr>
            <a:r>
              <a:rPr lang="en-US" sz="2000" dirty="0"/>
              <a:t>Assuming the prior belief of 15% toxicity that is defined by Be(0.15,0.85), what is the probability  that 1 out of 3 patients would have a DLT?</a:t>
            </a:r>
          </a:p>
        </p:txBody>
      </p:sp>
    </p:spTree>
    <p:extLst>
      <p:ext uri="{BB962C8B-B14F-4D97-AF65-F5344CB8AC3E}">
        <p14:creationId xmlns:p14="http://schemas.microsoft.com/office/powerpoint/2010/main" val="4195148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13F20-81B0-5919-1BA7-29F38CFF2C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51154D-D08F-945E-185A-872B4B0A81C2}"/>
              </a:ext>
            </a:extLst>
          </p:cNvPr>
          <p:cNvSpPr>
            <a:spLocks noGrp="1"/>
          </p:cNvSpPr>
          <p:nvPr>
            <p:ph type="sldNum" sz="quarter" idx="21"/>
          </p:nvPr>
        </p:nvSpPr>
        <p:spPr/>
        <p:txBody>
          <a:bodyPr/>
          <a:lstStyle/>
          <a:p>
            <a:fld id="{9F9F533D-B52E-4A2F-BF72-0ADD2D94BD75}" type="slidenum">
              <a:rPr lang="en-GB" smtClean="0"/>
              <a:pPr/>
              <a:t>17</a:t>
            </a:fld>
            <a:endParaRPr lang="en-GB"/>
          </a:p>
        </p:txBody>
      </p:sp>
      <p:sp>
        <p:nvSpPr>
          <p:cNvPr id="6" name="Title 5">
            <a:extLst>
              <a:ext uri="{FF2B5EF4-FFF2-40B4-BE49-F238E27FC236}">
                <a16:creationId xmlns:a16="http://schemas.microsoft.com/office/drawing/2014/main" id="{92EED7AA-ED07-8633-A15C-5146F111B832}"/>
              </a:ext>
            </a:extLst>
          </p:cNvPr>
          <p:cNvSpPr>
            <a:spLocks noGrp="1"/>
          </p:cNvSpPr>
          <p:nvPr>
            <p:ph type="title"/>
          </p:nvPr>
        </p:nvSpPr>
        <p:spPr/>
        <p:txBody>
          <a:bodyPr/>
          <a:lstStyle/>
          <a:p>
            <a:r>
              <a:rPr lang="en-US" dirty="0"/>
              <a:t>Bayesian Optimal Interval Design - BOIN</a:t>
            </a:r>
            <a:endParaRPr lang="fr-BE"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A83CB5-D755-FE92-9C85-C9C4D8A607DF}"/>
                  </a:ext>
                </a:extLst>
              </p:cNvPr>
              <p:cNvSpPr txBox="1"/>
              <p:nvPr/>
            </p:nvSpPr>
            <p:spPr>
              <a:xfrm>
                <a:off x="405664" y="2464593"/>
                <a:ext cx="4854575" cy="3220741"/>
              </a:xfrm>
              <a:prstGeom prst="rect">
                <a:avLst/>
              </a:prstGeom>
              <a:noFill/>
            </p:spPr>
            <p:txBody>
              <a:bodyPr wrap="square" lIns="36000" tIns="36000" rIns="36000" bIns="36000" rtlCol="0">
                <a:noAutofit/>
              </a:bodyPr>
              <a:lstStyle/>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Target toxicity rate (</a:t>
                </a:r>
                <a14:m>
                  <m:oMath xmlns:m="http://schemas.openxmlformats.org/officeDocument/2006/math">
                    <m:r>
                      <a:rPr lang="en-US" sz="2000" b="0" i="1" smtClean="0">
                        <a:latin typeface="Cambria Math" panose="02040503050406030204" pitchFamily="18" charset="0"/>
                      </a:rPr>
                      <m:t>𝑝</m:t>
                    </m:r>
                  </m:oMath>
                </a14:m>
                <a:r>
                  <a:rPr lang="en-US" sz="2000" dirty="0"/>
                  <a:t>) at the maximum tolerated dose (MTD)</a:t>
                </a:r>
              </a:p>
              <a:p>
                <a:pPr marL="285750" indent="-285750">
                  <a:lnSpc>
                    <a:spcPct val="125000"/>
                  </a:lnSpc>
                  <a:spcBef>
                    <a:spcPts val="600"/>
                  </a:spcBef>
                  <a:spcAft>
                    <a:spcPts val="600"/>
                  </a:spcAft>
                  <a:buClr>
                    <a:schemeClr val="tx2"/>
                  </a:buClr>
                  <a:buSzPct val="110000"/>
                  <a:buFont typeface="Wingdings" panose="05000000000000000000" pitchFamily="2" charset="2"/>
                  <a:buChar char="Ø"/>
                </a:pPr>
                <a:r>
                  <a:rPr lang="en-US" sz="2000" dirty="0"/>
                  <a:t>The boundary value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rPr>
                          <m:t>𝑒</m:t>
                        </m:r>
                      </m:sub>
                    </m:sSub>
                  </m:oMath>
                </a14:m>
                <a:r>
                  <a:rPr lang="en-US" sz="2000" dirty="0"/>
                  <a:t>) to indicate subtherapeutic dosage</a:t>
                </a:r>
              </a:p>
              <a:p>
                <a:pPr marL="285750" indent="-285750">
                  <a:lnSpc>
                    <a:spcPct val="125000"/>
                  </a:lnSpc>
                  <a:spcBef>
                    <a:spcPts val="600"/>
                  </a:spcBef>
                  <a:spcAft>
                    <a:spcPts val="600"/>
                  </a:spcAft>
                  <a:buClr>
                    <a:schemeClr val="tx2"/>
                  </a:buClr>
                  <a:buSzPct val="110000"/>
                  <a:buFont typeface="Wingdings" panose="05000000000000000000" pitchFamily="2" charset="2"/>
                  <a:buChar char="Ø"/>
                </a:pPr>
                <a:r>
                  <a:rPr lang="en-US" sz="2000" dirty="0"/>
                  <a:t>The boundary value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𝑑</m:t>
                        </m:r>
                      </m:sub>
                    </m:sSub>
                  </m:oMath>
                </a14:m>
                <a:r>
                  <a:rPr lang="en-US" sz="2000" dirty="0"/>
                  <a:t>) to indicate overdosing</a:t>
                </a:r>
                <a:endParaRPr lang="en-GB" sz="2000" dirty="0" err="1"/>
              </a:p>
            </p:txBody>
          </p:sp>
        </mc:Choice>
        <mc:Fallback xmlns="">
          <p:sp>
            <p:nvSpPr>
              <p:cNvPr id="7" name="TextBox 6">
                <a:extLst>
                  <a:ext uri="{FF2B5EF4-FFF2-40B4-BE49-F238E27FC236}">
                    <a16:creationId xmlns:a16="http://schemas.microsoft.com/office/drawing/2014/main" id="{F2A83CB5-D755-FE92-9C85-C9C4D8A607DF}"/>
                  </a:ext>
                </a:extLst>
              </p:cNvPr>
              <p:cNvSpPr txBox="1">
                <a:spLocks noRot="1" noChangeAspect="1" noMove="1" noResize="1" noEditPoints="1" noAdjustHandles="1" noChangeArrowheads="1" noChangeShapeType="1" noTextEdit="1"/>
              </p:cNvSpPr>
              <p:nvPr/>
            </p:nvSpPr>
            <p:spPr>
              <a:xfrm>
                <a:off x="405664" y="2464593"/>
                <a:ext cx="4854575" cy="3220741"/>
              </a:xfrm>
              <a:prstGeom prst="rect">
                <a:avLst/>
              </a:prstGeom>
              <a:blipFill>
                <a:blip r:embed="rId4"/>
                <a:stretch>
                  <a:fillRect l="-2638" t="-189" r="-150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A11C7BEC-233D-D7A2-0AC0-E615C71B40A6}"/>
              </a:ext>
            </a:extLst>
          </p:cNvPr>
          <p:cNvSpPr txBox="1"/>
          <p:nvPr/>
        </p:nvSpPr>
        <p:spPr>
          <a:xfrm>
            <a:off x="289718" y="795337"/>
            <a:ext cx="11610975" cy="1209675"/>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There are several Bayesian methods for dose-escalation studies, including the Bayesian Logistic regression model (BLRM). In this course, we would focus on BOIN method. </a:t>
            </a:r>
            <a:endParaRPr lang="en-GB" sz="2000" dirty="0" err="1"/>
          </a:p>
        </p:txBody>
      </p:sp>
      <p:grpSp>
        <p:nvGrpSpPr>
          <p:cNvPr id="10" name="Group 9">
            <a:extLst>
              <a:ext uri="{FF2B5EF4-FFF2-40B4-BE49-F238E27FC236}">
                <a16:creationId xmlns:a16="http://schemas.microsoft.com/office/drawing/2014/main" id="{B994E2B1-0FB0-26D6-F959-9ABEE8062BDE}"/>
              </a:ext>
            </a:extLst>
          </p:cNvPr>
          <p:cNvGrpSpPr/>
          <p:nvPr/>
        </p:nvGrpSpPr>
        <p:grpSpPr>
          <a:xfrm>
            <a:off x="5384227" y="1534510"/>
            <a:ext cx="6430697" cy="4809140"/>
            <a:chOff x="5384227" y="1534510"/>
            <a:chExt cx="6430697" cy="4809140"/>
          </a:xfrm>
        </p:grpSpPr>
        <p:pic>
          <p:nvPicPr>
            <p:cNvPr id="5" name="Picture 4">
              <a:extLst>
                <a:ext uri="{FF2B5EF4-FFF2-40B4-BE49-F238E27FC236}">
                  <a16:creationId xmlns:a16="http://schemas.microsoft.com/office/drawing/2014/main" id="{DE0E1A55-C017-DED8-AB2E-904E66C30125}"/>
                </a:ext>
              </a:extLst>
            </p:cNvPr>
            <p:cNvPicPr>
              <a:picLocks noChangeAspect="1"/>
            </p:cNvPicPr>
            <p:nvPr/>
          </p:nvPicPr>
          <p:blipFill>
            <a:blip r:embed="rId5"/>
            <a:stretch>
              <a:fillRect/>
            </a:stretch>
          </p:blipFill>
          <p:spPr>
            <a:xfrm>
              <a:off x="5384227" y="1534510"/>
              <a:ext cx="6430697" cy="480914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EF3018A-94F6-2F14-743C-498AA98DA70E}"/>
                    </a:ext>
                  </a:extLst>
                </p:cNvPr>
                <p:cNvSpPr txBox="1"/>
                <p:nvPr/>
              </p:nvSpPr>
              <p:spPr>
                <a:xfrm>
                  <a:off x="6768664" y="4083211"/>
                  <a:ext cx="882869" cy="3385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rPr>
                              <m:t>𝑒</m:t>
                            </m:r>
                          </m:sub>
                        </m:sSub>
                      </m:oMath>
                    </m:oMathPara>
                  </a14:m>
                  <a:endParaRPr lang="en-GB" sz="1600" dirty="0"/>
                </a:p>
              </p:txBody>
            </p:sp>
          </mc:Choice>
          <mc:Fallback>
            <p:sp>
              <p:nvSpPr>
                <p:cNvPr id="8" name="TextBox 7">
                  <a:extLst>
                    <a:ext uri="{FF2B5EF4-FFF2-40B4-BE49-F238E27FC236}">
                      <a16:creationId xmlns:a16="http://schemas.microsoft.com/office/drawing/2014/main" id="{DEF3018A-94F6-2F14-743C-498AA98DA70E}"/>
                    </a:ext>
                  </a:extLst>
                </p:cNvPr>
                <p:cNvSpPr txBox="1">
                  <a:spLocks noRot="1" noChangeAspect="1" noMove="1" noResize="1" noEditPoints="1" noAdjustHandles="1" noChangeArrowheads="1" noChangeShapeType="1" noTextEdit="1"/>
                </p:cNvSpPr>
                <p:nvPr/>
              </p:nvSpPr>
              <p:spPr>
                <a:xfrm>
                  <a:off x="6768664" y="4083211"/>
                  <a:ext cx="882869" cy="33855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3D04F87-4162-4826-745E-7BAEE962358C}"/>
                    </a:ext>
                  </a:extLst>
                </p:cNvPr>
                <p:cNvSpPr txBox="1"/>
                <p:nvPr/>
              </p:nvSpPr>
              <p:spPr>
                <a:xfrm>
                  <a:off x="9197204" y="4083211"/>
                  <a:ext cx="882869" cy="33855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𝜆</m:t>
                            </m:r>
                          </m:e>
                          <m:sub>
                            <m:r>
                              <a:rPr lang="en-US" sz="1600" b="0" i="1" smtClean="0">
                                <a:latin typeface="Cambria Math" panose="02040503050406030204" pitchFamily="18" charset="0"/>
                                <a:ea typeface="Cambria Math" panose="02040503050406030204" pitchFamily="18" charset="0"/>
                              </a:rPr>
                              <m:t>𝑑</m:t>
                            </m:r>
                          </m:sub>
                        </m:sSub>
                      </m:oMath>
                    </m:oMathPara>
                  </a14:m>
                  <a:endParaRPr lang="en-GB" sz="1600" dirty="0"/>
                </a:p>
              </p:txBody>
            </p:sp>
          </mc:Choice>
          <mc:Fallback>
            <p:sp>
              <p:nvSpPr>
                <p:cNvPr id="9" name="TextBox 8">
                  <a:extLst>
                    <a:ext uri="{FF2B5EF4-FFF2-40B4-BE49-F238E27FC236}">
                      <a16:creationId xmlns:a16="http://schemas.microsoft.com/office/drawing/2014/main" id="{13D04F87-4162-4826-745E-7BAEE962358C}"/>
                    </a:ext>
                  </a:extLst>
                </p:cNvPr>
                <p:cNvSpPr txBox="1">
                  <a:spLocks noRot="1" noChangeAspect="1" noMove="1" noResize="1" noEditPoints="1" noAdjustHandles="1" noChangeArrowheads="1" noChangeShapeType="1" noTextEdit="1"/>
                </p:cNvSpPr>
                <p:nvPr/>
              </p:nvSpPr>
              <p:spPr>
                <a:xfrm>
                  <a:off x="9197204" y="4083211"/>
                  <a:ext cx="882869" cy="338554"/>
                </a:xfrm>
                <a:prstGeom prst="rect">
                  <a:avLst/>
                </a:prstGeom>
                <a:blipFill>
                  <a:blip r:embed="rId7"/>
                  <a:stretch>
                    <a:fillRect b="-1818"/>
                  </a:stretch>
                </a:blipFill>
              </p:spPr>
              <p:txBody>
                <a:bodyPr/>
                <a:lstStyle/>
                <a:p>
                  <a:r>
                    <a:rPr lang="en-GB">
                      <a:noFill/>
                    </a:rPr>
                    <a:t> </a:t>
                  </a:r>
                </a:p>
              </p:txBody>
            </p:sp>
          </mc:Fallback>
        </mc:AlternateContent>
      </p:grpSp>
    </p:spTree>
    <p:extLst>
      <p:ext uri="{BB962C8B-B14F-4D97-AF65-F5344CB8AC3E}">
        <p14:creationId xmlns:p14="http://schemas.microsoft.com/office/powerpoint/2010/main" val="2655041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7B37E-9438-C15E-D089-491A869F499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8C5779-ECB9-2DCF-A1B3-35B5D1B1F6FE}"/>
              </a:ext>
            </a:extLst>
          </p:cNvPr>
          <p:cNvSpPr>
            <a:spLocks noGrp="1"/>
          </p:cNvSpPr>
          <p:nvPr>
            <p:ph type="sldNum" sz="quarter" idx="21"/>
          </p:nvPr>
        </p:nvSpPr>
        <p:spPr/>
        <p:txBody>
          <a:bodyPr/>
          <a:lstStyle/>
          <a:p>
            <a:fld id="{9F9F533D-B52E-4A2F-BF72-0ADD2D94BD75}" type="slidenum">
              <a:rPr lang="en-GB" smtClean="0"/>
              <a:pPr/>
              <a:t>18</a:t>
            </a:fld>
            <a:endParaRPr lang="en-GB"/>
          </a:p>
        </p:txBody>
      </p:sp>
      <p:sp>
        <p:nvSpPr>
          <p:cNvPr id="6" name="Title 5">
            <a:extLst>
              <a:ext uri="{FF2B5EF4-FFF2-40B4-BE49-F238E27FC236}">
                <a16:creationId xmlns:a16="http://schemas.microsoft.com/office/drawing/2014/main" id="{0994259B-76AB-9D21-18F8-471833A3786F}"/>
              </a:ext>
            </a:extLst>
          </p:cNvPr>
          <p:cNvSpPr>
            <a:spLocks noGrp="1"/>
          </p:cNvSpPr>
          <p:nvPr>
            <p:ph type="title"/>
          </p:nvPr>
        </p:nvSpPr>
        <p:spPr/>
        <p:txBody>
          <a:bodyPr/>
          <a:lstStyle/>
          <a:p>
            <a:r>
              <a:rPr lang="en-US" dirty="0"/>
              <a:t>Bayesian Optimal Interval Design - BOIN</a:t>
            </a:r>
            <a:endParaRPr lang="fr-BE"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C54B8CA-C597-A108-5985-07F267F0ACCB}"/>
                  </a:ext>
                </a:extLst>
              </p:cNvPr>
              <p:cNvSpPr txBox="1"/>
              <p:nvPr/>
            </p:nvSpPr>
            <p:spPr>
              <a:xfrm>
                <a:off x="289718" y="932887"/>
                <a:ext cx="11610975" cy="1209675"/>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latin typeface="+mj-lt"/>
                  </a:rPr>
                  <a:t>To determine the boundary values, the method minimizes the likelihood of incorrect decision based on the three heuristic hypotheses.  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𝑗</m:t>
                        </m:r>
                      </m:sub>
                    </m:sSub>
                  </m:oMath>
                </a14:m>
                <a:r>
                  <a:rPr lang="en-GB" sz="2000" dirty="0">
                    <a:latin typeface="+mj-lt"/>
                  </a:rPr>
                  <a:t> denotes the true toxicity probability of dose level</a:t>
                </a:r>
                <a14:m>
                  <m:oMath xmlns:m="http://schemas.openxmlformats.org/officeDocument/2006/math">
                    <m:r>
                      <a:rPr lang="en-GB" sz="2000" i="1" dirty="0" smtClean="0">
                        <a:latin typeface="Cambria Math" panose="02040503050406030204" pitchFamily="18" charset="0"/>
                      </a:rPr>
                      <m:t> </m:t>
                    </m:r>
                    <m:r>
                      <a:rPr lang="en-GB" sz="2000" i="1" dirty="0" smtClean="0">
                        <a:latin typeface="Cambria Math" panose="02040503050406030204" pitchFamily="18" charset="0"/>
                      </a:rPr>
                      <m:t>𝑗</m:t>
                    </m:r>
                  </m:oMath>
                </a14:m>
                <a:r>
                  <a:rPr lang="en-GB" sz="2000" dirty="0">
                    <a:latin typeface="+mj-lt"/>
                  </a:rPr>
                  <a:t>. The three hypotheses are</a:t>
                </a:r>
              </a:p>
            </p:txBody>
          </p:sp>
        </mc:Choice>
        <mc:Fallback xmlns="">
          <p:sp>
            <p:nvSpPr>
              <p:cNvPr id="2" name="TextBox 1">
                <a:extLst>
                  <a:ext uri="{FF2B5EF4-FFF2-40B4-BE49-F238E27FC236}">
                    <a16:creationId xmlns:a16="http://schemas.microsoft.com/office/drawing/2014/main" id="{6C54B8CA-C597-A108-5985-07F267F0ACCB}"/>
                  </a:ext>
                </a:extLst>
              </p:cNvPr>
              <p:cNvSpPr txBox="1">
                <a:spLocks noRot="1" noChangeAspect="1" noMove="1" noResize="1" noEditPoints="1" noAdjustHandles="1" noChangeArrowheads="1" noChangeShapeType="1" noTextEdit="1"/>
              </p:cNvSpPr>
              <p:nvPr/>
            </p:nvSpPr>
            <p:spPr>
              <a:xfrm>
                <a:off x="289718" y="932887"/>
                <a:ext cx="11610975" cy="1209675"/>
              </a:xfrm>
              <a:prstGeom prst="rect">
                <a:avLst/>
              </a:prstGeom>
              <a:blipFill>
                <a:blip r:embed="rId2"/>
                <a:stretch>
                  <a:fillRect l="-1050" t="-505" r="-53" b="-1010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F1AF4ED-ED16-307E-88CF-95BCBF0EB55D}"/>
                  </a:ext>
                </a:extLst>
              </p:cNvPr>
              <p:cNvSpPr txBox="1"/>
              <p:nvPr/>
            </p:nvSpPr>
            <p:spPr>
              <a:xfrm>
                <a:off x="365125" y="4828876"/>
                <a:ext cx="11254383" cy="1514774"/>
              </a:xfrm>
              <a:prstGeom prst="rect">
                <a:avLst/>
              </a:prstGeom>
              <a:noFill/>
            </p:spPr>
            <p:txBody>
              <a:bodyPr wrap="square">
                <a:spAutoFit/>
              </a:bodyPr>
              <a:lstStyle/>
              <a:p>
                <a:pPr marL="342900" indent="-342900">
                  <a:lnSpc>
                    <a:spcPct val="125000"/>
                  </a:lnSpc>
                  <a:spcBef>
                    <a:spcPts val="600"/>
                  </a:spcBef>
                  <a:spcAft>
                    <a:spcPts val="600"/>
                  </a:spcAft>
                  <a:buClr>
                    <a:schemeClr val="tx2"/>
                  </a:buClr>
                  <a:buSzPct val="110000"/>
                  <a:buFont typeface="Wingdings" panose="05000000000000000000" pitchFamily="2" charset="2"/>
                  <a:buChar char="Ø"/>
                </a:pPr>
                <a14:m>
                  <m:oMath xmlns:m="http://schemas.openxmlformats.org/officeDocument/2006/math">
                    <m:r>
                      <a:rPr lang="en-US" sz="2000">
                        <a:latin typeface="Cambria Math" panose="02040503050406030204" pitchFamily="18" charset="0"/>
                      </a:rPr>
                      <m:t>𝜙</m:t>
                    </m:r>
                    <m:r>
                      <a:rPr lang="en-GB" sz="2000">
                        <a:latin typeface="Cambria Math" panose="02040503050406030204" pitchFamily="18" charset="0"/>
                      </a:rPr>
                      <m:t> </m:t>
                    </m:r>
                  </m:oMath>
                </a14:m>
                <a:r>
                  <a:rPr lang="en-US" sz="2000" dirty="0">
                    <a:latin typeface="+mj-lt"/>
                  </a:rPr>
                  <a:t>denotes the probability at the MTD</a:t>
                </a:r>
              </a:p>
              <a:p>
                <a:pPr marL="342900" indent="-342900">
                  <a:lnSpc>
                    <a:spcPct val="125000"/>
                  </a:lnSpc>
                  <a:spcBef>
                    <a:spcPts val="600"/>
                  </a:spcBef>
                  <a:spcAft>
                    <a:spcPts val="600"/>
                  </a:spcAft>
                  <a:buClr>
                    <a:schemeClr val="tx2"/>
                  </a:buClr>
                  <a:buSzPct val="110000"/>
                  <a:buFont typeface="Wingdings" panose="05000000000000000000" pitchFamily="2" charset="2"/>
                  <a:buChar char="Ø"/>
                </a:pPr>
                <a14:m>
                  <m:oMath xmlns:m="http://schemas.openxmlformats.org/officeDocument/2006/math">
                    <m:sSub>
                      <m:sSubPr>
                        <m:ctrlPr>
                          <a:rPr lang="en-US" sz="2000" i="1" dirty="0">
                            <a:latin typeface="Cambria Math" panose="02040503050406030204" pitchFamily="18" charset="0"/>
                          </a:rPr>
                        </m:ctrlPr>
                      </m:sSubPr>
                      <m:e>
                        <m:r>
                          <a:rPr lang="en-US" sz="2000" dirty="0">
                            <a:latin typeface="Cambria Math" panose="02040503050406030204" pitchFamily="18" charset="0"/>
                          </a:rPr>
                          <m:t>𝜙</m:t>
                        </m:r>
                      </m:e>
                      <m:sub>
                        <m:r>
                          <a:rPr lang="en-US" sz="2000" dirty="0">
                            <a:latin typeface="Cambria Math" panose="02040503050406030204" pitchFamily="18" charset="0"/>
                          </a:rPr>
                          <m:t>1</m:t>
                        </m:r>
                      </m:sub>
                    </m:sSub>
                  </m:oMath>
                </a14:m>
                <a:r>
                  <a:rPr lang="en-GB" sz="2000" dirty="0">
                    <a:latin typeface="+mj-lt"/>
                  </a:rPr>
                  <a:t>  denotes the highest toxicity probability that is deemed subtherapeutic (</a:t>
                </a:r>
                <a:r>
                  <a:rPr lang="en-GB" sz="2000" dirty="0" err="1">
                    <a:latin typeface="+mj-lt"/>
                  </a:rPr>
                  <a:t>i.e</a:t>
                </a:r>
                <a:r>
                  <a:rPr lang="en-GB" sz="2000" dirty="0">
                    <a:latin typeface="+mj-lt"/>
                  </a:rPr>
                  <a:t> below the MTD)  </a:t>
                </a:r>
              </a:p>
              <a:p>
                <a:pPr marL="342900" indent="-342900">
                  <a:lnSpc>
                    <a:spcPct val="125000"/>
                  </a:lnSpc>
                  <a:spcBef>
                    <a:spcPts val="600"/>
                  </a:spcBef>
                  <a:spcAft>
                    <a:spcPts val="600"/>
                  </a:spcAft>
                  <a:buClr>
                    <a:schemeClr val="tx2"/>
                  </a:buClr>
                  <a:buSzPct val="110000"/>
                  <a:buFont typeface="Wingdings" panose="05000000000000000000" pitchFamily="2" charset="2"/>
                  <a:buChar char="Ø"/>
                </a:pPr>
                <a14:m>
                  <m:oMath xmlns:m="http://schemas.openxmlformats.org/officeDocument/2006/math">
                    <m:sSub>
                      <m:sSubPr>
                        <m:ctrlPr>
                          <a:rPr lang="en-US" sz="2000" i="1" dirty="0">
                            <a:latin typeface="Cambria Math" panose="02040503050406030204" pitchFamily="18" charset="0"/>
                          </a:rPr>
                        </m:ctrlPr>
                      </m:sSubPr>
                      <m:e>
                        <m:r>
                          <a:rPr lang="en-US" sz="2000" dirty="0">
                            <a:latin typeface="Cambria Math" panose="02040503050406030204" pitchFamily="18" charset="0"/>
                          </a:rPr>
                          <m:t>𝜙</m:t>
                        </m:r>
                      </m:e>
                      <m:sub>
                        <m:r>
                          <a:rPr lang="en-US" sz="2000" dirty="0">
                            <a:latin typeface="Cambria Math" panose="02040503050406030204" pitchFamily="18" charset="0"/>
                          </a:rPr>
                          <m:t>2</m:t>
                        </m:r>
                      </m:sub>
                    </m:sSub>
                  </m:oMath>
                </a14:m>
                <a:r>
                  <a:rPr lang="en-GB" sz="2000" dirty="0">
                    <a:latin typeface="+mj-lt"/>
                  </a:rPr>
                  <a:t> denotes the lowest toxicity probability that is deemed overly toxic (</a:t>
                </a:r>
                <a:r>
                  <a:rPr lang="en-GB" sz="2000" dirty="0" err="1">
                    <a:latin typeface="+mj-lt"/>
                  </a:rPr>
                  <a:t>i.e</a:t>
                </a:r>
                <a:r>
                  <a:rPr lang="en-GB" sz="2000" dirty="0">
                    <a:latin typeface="+mj-lt"/>
                  </a:rPr>
                  <a:t> above the MTD)</a:t>
                </a:r>
              </a:p>
            </p:txBody>
          </p:sp>
        </mc:Choice>
        <mc:Fallback xmlns="">
          <p:sp>
            <p:nvSpPr>
              <p:cNvPr id="21" name="TextBox 20">
                <a:extLst>
                  <a:ext uri="{FF2B5EF4-FFF2-40B4-BE49-F238E27FC236}">
                    <a16:creationId xmlns:a16="http://schemas.microsoft.com/office/drawing/2014/main" id="{CF1AF4ED-ED16-307E-88CF-95BCBF0EB55D}"/>
                  </a:ext>
                </a:extLst>
              </p:cNvPr>
              <p:cNvSpPr txBox="1">
                <a:spLocks noRot="1" noChangeAspect="1" noMove="1" noResize="1" noEditPoints="1" noAdjustHandles="1" noChangeArrowheads="1" noChangeShapeType="1" noTextEdit="1"/>
              </p:cNvSpPr>
              <p:nvPr/>
            </p:nvSpPr>
            <p:spPr>
              <a:xfrm>
                <a:off x="365125" y="4828876"/>
                <a:ext cx="11254383" cy="1514774"/>
              </a:xfrm>
              <a:prstGeom prst="rect">
                <a:avLst/>
              </a:prstGeom>
              <a:blipFill>
                <a:blip r:embed="rId3"/>
                <a:stretch>
                  <a:fillRect l="-596" b="-68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24" name="Table 23">
                <a:extLst>
                  <a:ext uri="{FF2B5EF4-FFF2-40B4-BE49-F238E27FC236}">
                    <a16:creationId xmlns:a16="http://schemas.microsoft.com/office/drawing/2014/main" id="{EA0F5093-878A-21D9-C404-071C8655130A}"/>
                  </a:ext>
                </a:extLst>
              </p:cNvPr>
              <p:cNvGraphicFramePr>
                <a:graphicFrameLocks noGrp="1"/>
              </p:cNvGraphicFramePr>
              <p:nvPr>
                <p:extLst>
                  <p:ext uri="{D42A27DB-BD31-4B8C-83A1-F6EECF244321}">
                    <p14:modId xmlns:p14="http://schemas.microsoft.com/office/powerpoint/2010/main" val="3163107133"/>
                  </p:ext>
                </p:extLst>
              </p:nvPr>
            </p:nvGraphicFramePr>
            <p:xfrm>
              <a:off x="1878961" y="2401674"/>
              <a:ext cx="8226710" cy="2086478"/>
            </p:xfrm>
            <a:graphic>
              <a:graphicData uri="http://schemas.openxmlformats.org/drawingml/2006/table">
                <a:tbl>
                  <a:tblPr firstRow="1" firstCol="1" bandRow="1">
                    <a:tableStyleId>{9D7B26C5-4107-4FEC-AEDC-1716B250A1EF}</a:tableStyleId>
                  </a:tblPr>
                  <a:tblGrid>
                    <a:gridCol w="2261473">
                      <a:extLst>
                        <a:ext uri="{9D8B030D-6E8A-4147-A177-3AD203B41FA5}">
                          <a16:colId xmlns:a16="http://schemas.microsoft.com/office/drawing/2014/main" val="3959767595"/>
                        </a:ext>
                      </a:extLst>
                    </a:gridCol>
                    <a:gridCol w="2261473">
                      <a:extLst>
                        <a:ext uri="{9D8B030D-6E8A-4147-A177-3AD203B41FA5}">
                          <a16:colId xmlns:a16="http://schemas.microsoft.com/office/drawing/2014/main" val="1938286769"/>
                        </a:ext>
                      </a:extLst>
                    </a:gridCol>
                    <a:gridCol w="3703764">
                      <a:extLst>
                        <a:ext uri="{9D8B030D-6E8A-4147-A177-3AD203B41FA5}">
                          <a16:colId xmlns:a16="http://schemas.microsoft.com/office/drawing/2014/main" val="3042415277"/>
                        </a:ext>
                      </a:extLst>
                    </a:gridCol>
                  </a:tblGrid>
                  <a:tr h="344525">
                    <a:tc>
                      <a:txBody>
                        <a:bodyPr/>
                        <a:lstStyle/>
                        <a:p>
                          <a:pPr algn="ctr">
                            <a:lnSpc>
                              <a:spcPct val="125000"/>
                            </a:lnSpc>
                            <a:spcAft>
                              <a:spcPts val="800"/>
                            </a:spcAft>
                            <a:buNone/>
                          </a:pPr>
                          <a:r>
                            <a:rPr lang="en-US" sz="2000" kern="100">
                              <a:solidFill>
                                <a:schemeClr val="tx1"/>
                              </a:solidFill>
                              <a:effectLst/>
                            </a:rPr>
                            <a:t>Hypothesis</a:t>
                          </a:r>
                          <a:endParaRPr lang="en-GB"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tc>
                      <a:txBody>
                        <a:bodyPr/>
                        <a:lstStyle/>
                        <a:p>
                          <a:pPr>
                            <a:lnSpc>
                              <a:spcPct val="125000"/>
                            </a:lnSpc>
                            <a:spcAft>
                              <a:spcPts val="800"/>
                            </a:spcAft>
                            <a:buNone/>
                          </a:pPr>
                          <a:r>
                            <a:rPr lang="en-US" sz="2000" kern="100" dirty="0">
                              <a:solidFill>
                                <a:schemeClr val="tx1"/>
                              </a:solidFill>
                              <a:effectLst/>
                            </a:rPr>
                            <a:t>Correct Decision</a:t>
                          </a:r>
                          <a:endParaRPr lang="en-GB"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tc>
                      <a:txBody>
                        <a:bodyPr/>
                        <a:lstStyle/>
                        <a:p>
                          <a:pPr>
                            <a:lnSpc>
                              <a:spcPct val="125000"/>
                            </a:lnSpc>
                            <a:spcAft>
                              <a:spcPts val="800"/>
                            </a:spcAft>
                            <a:buNone/>
                          </a:pPr>
                          <a:r>
                            <a:rPr lang="en-US" sz="2000" kern="100">
                              <a:solidFill>
                                <a:schemeClr val="tx1"/>
                              </a:solidFill>
                              <a:effectLst/>
                            </a:rPr>
                            <a:t>Incorrect Decision</a:t>
                          </a:r>
                          <a:endParaRPr lang="en-GB"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278634536"/>
                      </a:ext>
                    </a:extLst>
                  </a:tr>
                  <a:tr h="577933">
                    <a:tc>
                      <a:txBody>
                        <a:bodyPr/>
                        <a:lstStyle/>
                        <a:p>
                          <a:pPr algn="ctr">
                            <a:lnSpc>
                              <a:spcPct val="125000"/>
                            </a:lnSpc>
                            <a:spcAft>
                              <a:spcPts val="800"/>
                            </a:spcAft>
                            <a:buNone/>
                          </a:pPr>
                          <a14:m>
                            <m:oMathPara xmlns:m="http://schemas.openxmlformats.org/officeDocument/2006/math">
                              <m:oMathParaPr>
                                <m:jc m:val="centerGroup"/>
                              </m:oMathParaPr>
                              <m:oMath xmlns:m="http://schemas.openxmlformats.org/officeDocument/2006/math">
                                <m:sSub>
                                  <m:sSubPr>
                                    <m:ctrlPr>
                                      <a:rPr lang="en-GB" sz="2000" i="1" kern="100" smtClean="0">
                                        <a:solidFill>
                                          <a:schemeClr val="tx1"/>
                                        </a:solidFill>
                                        <a:effectLst/>
                                        <a:latin typeface="Cambria Math" panose="02040503050406030204" pitchFamily="18" charset="0"/>
                                      </a:rPr>
                                    </m:ctrlPr>
                                  </m:sSubPr>
                                  <m:e>
                                    <m:r>
                                      <a:rPr lang="en-US" sz="2000" kern="100">
                                        <a:solidFill>
                                          <a:schemeClr val="tx1"/>
                                        </a:solidFill>
                                        <a:effectLst/>
                                        <a:latin typeface="Cambria Math" panose="02040503050406030204" pitchFamily="18" charset="0"/>
                                      </a:rPr>
                                      <m:t>𝐻</m:t>
                                    </m:r>
                                  </m:e>
                                  <m:sub>
                                    <m:r>
                                      <a:rPr lang="en-US" sz="2000" kern="100">
                                        <a:solidFill>
                                          <a:schemeClr val="tx1"/>
                                        </a:solidFill>
                                        <a:effectLst/>
                                        <a:latin typeface="Cambria Math" panose="02040503050406030204" pitchFamily="18" charset="0"/>
                                      </a:rPr>
                                      <m:t>1</m:t>
                                    </m:r>
                                  </m:sub>
                                </m:sSub>
                                <m:r>
                                  <a:rPr lang="en-US" sz="2000" kern="100">
                                    <a:solidFill>
                                      <a:schemeClr val="tx1"/>
                                    </a:solidFill>
                                    <a:effectLst/>
                                    <a:latin typeface="Cambria Math" panose="02040503050406030204" pitchFamily="18" charset="0"/>
                                  </a:rPr>
                                  <m:t>: </m:t>
                                </m:r>
                                <m:sSub>
                                  <m:sSubPr>
                                    <m:ctrlPr>
                                      <a:rPr lang="en-GB" sz="2000" i="1" kern="100">
                                        <a:solidFill>
                                          <a:schemeClr val="tx1"/>
                                        </a:solidFill>
                                        <a:effectLst/>
                                        <a:latin typeface="Cambria Math" panose="02040503050406030204" pitchFamily="18" charset="0"/>
                                      </a:rPr>
                                    </m:ctrlPr>
                                  </m:sSubPr>
                                  <m:e>
                                    <m:r>
                                      <a:rPr lang="en-US" sz="2000" kern="100">
                                        <a:solidFill>
                                          <a:schemeClr val="tx1"/>
                                        </a:solidFill>
                                        <a:effectLst/>
                                        <a:latin typeface="Cambria Math" panose="02040503050406030204" pitchFamily="18" charset="0"/>
                                      </a:rPr>
                                      <m:t>𝑝</m:t>
                                    </m:r>
                                  </m:e>
                                  <m:sub>
                                    <m:r>
                                      <a:rPr lang="en-US" sz="2000" kern="100">
                                        <a:solidFill>
                                          <a:schemeClr val="tx1"/>
                                        </a:solidFill>
                                        <a:effectLst/>
                                        <a:latin typeface="Cambria Math" panose="02040503050406030204" pitchFamily="18" charset="0"/>
                                      </a:rPr>
                                      <m:t>𝑗</m:t>
                                    </m:r>
                                  </m:sub>
                                </m:sSub>
                                <m:r>
                                  <a:rPr lang="en-US" sz="2000" kern="100">
                                    <a:solidFill>
                                      <a:schemeClr val="tx1"/>
                                    </a:solidFill>
                                    <a:effectLst/>
                                    <a:latin typeface="Cambria Math" panose="02040503050406030204" pitchFamily="18" charset="0"/>
                                  </a:rPr>
                                  <m:t> = </m:t>
                                </m:r>
                                <m:r>
                                  <a:rPr lang="en-US" sz="2000" kern="100">
                                    <a:solidFill>
                                      <a:schemeClr val="tx1"/>
                                    </a:solidFill>
                                    <a:effectLst/>
                                    <a:latin typeface="Cambria Math" panose="02040503050406030204" pitchFamily="18" charset="0"/>
                                  </a:rPr>
                                  <m:t>𝜙</m:t>
                                </m:r>
                              </m:oMath>
                            </m:oMathPara>
                          </a14:m>
                          <a:endParaRPr lang="en-GB"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tc>
                      <a:txBody>
                        <a:bodyPr/>
                        <a:lstStyle/>
                        <a:p>
                          <a:pPr algn="l">
                            <a:lnSpc>
                              <a:spcPct val="125000"/>
                            </a:lnSpc>
                            <a:spcAft>
                              <a:spcPts val="800"/>
                            </a:spcAft>
                            <a:buNone/>
                          </a:pPr>
                          <a:r>
                            <a:rPr lang="en-US" sz="2000" kern="100">
                              <a:solidFill>
                                <a:schemeClr val="tx1"/>
                              </a:solidFill>
                              <a:effectLst/>
                            </a:rPr>
                            <a:t>Retainment (</a:t>
                          </a:r>
                          <a14:m>
                            <m:oMath xmlns:m="http://schemas.openxmlformats.org/officeDocument/2006/math">
                              <m:r>
                                <a:rPr lang="en-US" sz="2000" kern="100">
                                  <a:solidFill>
                                    <a:schemeClr val="tx1"/>
                                  </a:solidFill>
                                  <a:effectLst/>
                                  <a:latin typeface="Cambria Math" panose="02040503050406030204" pitchFamily="18" charset="0"/>
                                </a:rPr>
                                <m:t>𝑅</m:t>
                              </m:r>
                            </m:oMath>
                          </a14:m>
                          <a:r>
                            <a:rPr lang="en-US" sz="2000" kern="100">
                              <a:solidFill>
                                <a:schemeClr val="tx1"/>
                              </a:solidFill>
                              <a:effectLst/>
                            </a:rPr>
                            <a:t>)</a:t>
                          </a:r>
                          <a:endParaRPr lang="en-GB"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tc>
                      <a:txBody>
                        <a:bodyPr/>
                        <a:lstStyle/>
                        <a:p>
                          <a:pPr algn="l">
                            <a:lnSpc>
                              <a:spcPct val="125000"/>
                            </a:lnSpc>
                            <a:spcAft>
                              <a:spcPts val="800"/>
                            </a:spcAft>
                            <a:buNone/>
                          </a:pPr>
                          <a:r>
                            <a:rPr lang="en-US" sz="2000" kern="100" dirty="0">
                              <a:solidFill>
                                <a:schemeClr val="tx1"/>
                              </a:solidFill>
                              <a:effectLst/>
                            </a:rPr>
                            <a:t>Escalation or De-escalation (</a:t>
                          </a:r>
                          <a14:m>
                            <m:oMath xmlns:m="http://schemas.openxmlformats.org/officeDocument/2006/math">
                              <m:acc>
                                <m:accPr>
                                  <m:chr m:val="̅"/>
                                  <m:ctrlPr>
                                    <a:rPr lang="en-GB" sz="2000" i="1" kern="100">
                                      <a:solidFill>
                                        <a:schemeClr val="tx1"/>
                                      </a:solidFill>
                                      <a:effectLst/>
                                      <a:latin typeface="Cambria Math" panose="02040503050406030204" pitchFamily="18" charset="0"/>
                                    </a:rPr>
                                  </m:ctrlPr>
                                </m:accPr>
                                <m:e>
                                  <m:r>
                                    <a:rPr lang="en-US" sz="2000" kern="100">
                                      <a:solidFill>
                                        <a:schemeClr val="tx1"/>
                                      </a:solidFill>
                                      <a:effectLst/>
                                      <a:latin typeface="Cambria Math" panose="02040503050406030204" pitchFamily="18" charset="0"/>
                                    </a:rPr>
                                    <m:t>𝑅</m:t>
                                  </m:r>
                                </m:e>
                              </m:acc>
                            </m:oMath>
                          </a14:m>
                          <a:r>
                            <a:rPr lang="en-US" sz="2000" kern="100" dirty="0">
                              <a:solidFill>
                                <a:schemeClr val="tx1"/>
                              </a:solidFill>
                              <a:effectLst/>
                            </a:rPr>
                            <a:t>)</a:t>
                          </a:r>
                          <a:endParaRPr lang="en-GB"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457019521"/>
                      </a:ext>
                    </a:extLst>
                  </a:tr>
                  <a:tr h="577933">
                    <a:tc>
                      <a:txBody>
                        <a:bodyPr/>
                        <a:lstStyle/>
                        <a:p>
                          <a:pPr algn="ctr">
                            <a:lnSpc>
                              <a:spcPct val="125000"/>
                            </a:lnSpc>
                            <a:spcAft>
                              <a:spcPts val="800"/>
                            </a:spcAft>
                            <a:buNone/>
                          </a:pPr>
                          <a14:m>
                            <m:oMathPara xmlns:m="http://schemas.openxmlformats.org/officeDocument/2006/math">
                              <m:oMathParaPr>
                                <m:jc m:val="centerGroup"/>
                              </m:oMathParaPr>
                              <m:oMath xmlns:m="http://schemas.openxmlformats.org/officeDocument/2006/math">
                                <m:sSub>
                                  <m:sSubPr>
                                    <m:ctrlPr>
                                      <a:rPr lang="en-GB" sz="2000" i="1" kern="100" smtClean="0">
                                        <a:solidFill>
                                          <a:schemeClr val="tx1"/>
                                        </a:solidFill>
                                        <a:effectLst/>
                                        <a:latin typeface="Cambria Math" panose="02040503050406030204" pitchFamily="18" charset="0"/>
                                      </a:rPr>
                                    </m:ctrlPr>
                                  </m:sSubPr>
                                  <m:e>
                                    <m:r>
                                      <a:rPr lang="en-US" sz="2000" kern="100">
                                        <a:solidFill>
                                          <a:schemeClr val="tx1"/>
                                        </a:solidFill>
                                        <a:effectLst/>
                                        <a:latin typeface="Cambria Math" panose="02040503050406030204" pitchFamily="18" charset="0"/>
                                      </a:rPr>
                                      <m:t>𝐻</m:t>
                                    </m:r>
                                  </m:e>
                                  <m:sub>
                                    <m:r>
                                      <a:rPr lang="en-US" sz="2000" kern="100">
                                        <a:solidFill>
                                          <a:schemeClr val="tx1"/>
                                        </a:solidFill>
                                        <a:effectLst/>
                                        <a:latin typeface="Cambria Math" panose="02040503050406030204" pitchFamily="18" charset="0"/>
                                      </a:rPr>
                                      <m:t>2</m:t>
                                    </m:r>
                                  </m:sub>
                                </m:sSub>
                                <m:r>
                                  <a:rPr lang="en-US" sz="2000" kern="100">
                                    <a:solidFill>
                                      <a:schemeClr val="tx1"/>
                                    </a:solidFill>
                                    <a:effectLst/>
                                    <a:latin typeface="Cambria Math" panose="02040503050406030204" pitchFamily="18" charset="0"/>
                                  </a:rPr>
                                  <m:t>: </m:t>
                                </m:r>
                                <m:sSub>
                                  <m:sSubPr>
                                    <m:ctrlPr>
                                      <a:rPr lang="en-GB" sz="2000" i="1" kern="100">
                                        <a:solidFill>
                                          <a:schemeClr val="tx1"/>
                                        </a:solidFill>
                                        <a:effectLst/>
                                        <a:latin typeface="Cambria Math" panose="02040503050406030204" pitchFamily="18" charset="0"/>
                                      </a:rPr>
                                    </m:ctrlPr>
                                  </m:sSubPr>
                                  <m:e>
                                    <m:r>
                                      <a:rPr lang="en-US" sz="2000" kern="100">
                                        <a:solidFill>
                                          <a:schemeClr val="tx1"/>
                                        </a:solidFill>
                                        <a:effectLst/>
                                        <a:latin typeface="Cambria Math" panose="02040503050406030204" pitchFamily="18" charset="0"/>
                                      </a:rPr>
                                      <m:t>𝑝</m:t>
                                    </m:r>
                                  </m:e>
                                  <m:sub>
                                    <m:r>
                                      <a:rPr lang="en-US" sz="2000" kern="100">
                                        <a:solidFill>
                                          <a:schemeClr val="tx1"/>
                                        </a:solidFill>
                                        <a:effectLst/>
                                        <a:latin typeface="Cambria Math" panose="02040503050406030204" pitchFamily="18" charset="0"/>
                                      </a:rPr>
                                      <m:t>𝑗</m:t>
                                    </m:r>
                                  </m:sub>
                                </m:sSub>
                                <m:r>
                                  <a:rPr lang="en-US" sz="2000" kern="100">
                                    <a:solidFill>
                                      <a:schemeClr val="tx1"/>
                                    </a:solidFill>
                                    <a:effectLst/>
                                    <a:latin typeface="Cambria Math" panose="02040503050406030204" pitchFamily="18" charset="0"/>
                                  </a:rPr>
                                  <m:t> =</m:t>
                                </m:r>
                                <m:sSub>
                                  <m:sSubPr>
                                    <m:ctrlPr>
                                      <a:rPr lang="en-GB" sz="2000" i="1" kern="100">
                                        <a:solidFill>
                                          <a:schemeClr val="tx1"/>
                                        </a:solidFill>
                                        <a:effectLst/>
                                        <a:latin typeface="Cambria Math" panose="02040503050406030204" pitchFamily="18" charset="0"/>
                                      </a:rPr>
                                    </m:ctrlPr>
                                  </m:sSubPr>
                                  <m:e>
                                    <m:r>
                                      <a:rPr lang="en-US" sz="2000" kern="100">
                                        <a:solidFill>
                                          <a:schemeClr val="tx1"/>
                                        </a:solidFill>
                                        <a:effectLst/>
                                        <a:latin typeface="Cambria Math" panose="02040503050406030204" pitchFamily="18" charset="0"/>
                                      </a:rPr>
                                      <m:t>𝜙</m:t>
                                    </m:r>
                                  </m:e>
                                  <m:sub>
                                    <m:r>
                                      <a:rPr lang="en-US" sz="2000" kern="100">
                                        <a:solidFill>
                                          <a:schemeClr val="tx1"/>
                                        </a:solidFill>
                                        <a:effectLst/>
                                        <a:latin typeface="Cambria Math" panose="02040503050406030204" pitchFamily="18" charset="0"/>
                                      </a:rPr>
                                      <m:t>1</m:t>
                                    </m:r>
                                  </m:sub>
                                </m:sSub>
                              </m:oMath>
                            </m:oMathPara>
                          </a14:m>
                          <a:endParaRPr lang="en-GB"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tc>
                      <a:txBody>
                        <a:bodyPr/>
                        <a:lstStyle/>
                        <a:p>
                          <a:pPr algn="l">
                            <a:lnSpc>
                              <a:spcPct val="125000"/>
                            </a:lnSpc>
                            <a:spcAft>
                              <a:spcPts val="800"/>
                            </a:spcAft>
                            <a:buNone/>
                          </a:pPr>
                          <a:r>
                            <a:rPr lang="en-US" sz="2000" kern="100">
                              <a:solidFill>
                                <a:schemeClr val="tx1"/>
                              </a:solidFill>
                              <a:effectLst/>
                            </a:rPr>
                            <a:t>Escalation (</a:t>
                          </a:r>
                          <a14:m>
                            <m:oMath xmlns:m="http://schemas.openxmlformats.org/officeDocument/2006/math">
                              <m:r>
                                <a:rPr lang="en-US" sz="2000" kern="100">
                                  <a:solidFill>
                                    <a:schemeClr val="tx1"/>
                                  </a:solidFill>
                                  <a:effectLst/>
                                  <a:latin typeface="Cambria Math" panose="02040503050406030204" pitchFamily="18" charset="0"/>
                                </a:rPr>
                                <m:t>𝐸</m:t>
                              </m:r>
                            </m:oMath>
                          </a14:m>
                          <a:r>
                            <a:rPr lang="en-US" sz="2000" kern="100">
                              <a:solidFill>
                                <a:schemeClr val="tx1"/>
                              </a:solidFill>
                              <a:effectLst/>
                            </a:rPr>
                            <a:t>)</a:t>
                          </a:r>
                          <a:endParaRPr lang="en-GB"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tc>
                      <a:txBody>
                        <a:bodyPr/>
                        <a:lstStyle/>
                        <a:p>
                          <a:pPr algn="l">
                            <a:lnSpc>
                              <a:spcPct val="125000"/>
                            </a:lnSpc>
                            <a:spcAft>
                              <a:spcPts val="800"/>
                            </a:spcAft>
                            <a:buNone/>
                          </a:pPr>
                          <a:r>
                            <a:rPr lang="en-US" sz="2000" kern="100">
                              <a:solidFill>
                                <a:schemeClr val="tx1"/>
                              </a:solidFill>
                              <a:effectLst/>
                            </a:rPr>
                            <a:t>De-escalation (</a:t>
                          </a:r>
                          <a14:m>
                            <m:oMath xmlns:m="http://schemas.openxmlformats.org/officeDocument/2006/math">
                              <m:acc>
                                <m:accPr>
                                  <m:chr m:val="̅"/>
                                  <m:ctrlPr>
                                    <a:rPr lang="en-GB" sz="2000" i="1" kern="100">
                                      <a:solidFill>
                                        <a:schemeClr val="tx1"/>
                                      </a:solidFill>
                                      <a:effectLst/>
                                      <a:latin typeface="Cambria Math" panose="02040503050406030204" pitchFamily="18" charset="0"/>
                                    </a:rPr>
                                  </m:ctrlPr>
                                </m:accPr>
                                <m:e>
                                  <m:r>
                                    <a:rPr lang="en-US" sz="2000" kern="100">
                                      <a:solidFill>
                                        <a:schemeClr val="tx1"/>
                                      </a:solidFill>
                                      <a:effectLst/>
                                      <a:latin typeface="Cambria Math" panose="02040503050406030204" pitchFamily="18" charset="0"/>
                                    </a:rPr>
                                    <m:t>𝐸</m:t>
                                  </m:r>
                                </m:e>
                              </m:acc>
                            </m:oMath>
                          </a14:m>
                          <a:r>
                            <a:rPr lang="en-US" sz="2000" kern="100">
                              <a:solidFill>
                                <a:schemeClr val="tx1"/>
                              </a:solidFill>
                              <a:effectLst/>
                            </a:rPr>
                            <a:t>)</a:t>
                          </a:r>
                          <a:endParaRPr lang="en-GB"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009426029"/>
                      </a:ext>
                    </a:extLst>
                  </a:tr>
                  <a:tr h="577933">
                    <a:tc>
                      <a:txBody>
                        <a:bodyPr/>
                        <a:lstStyle/>
                        <a:p>
                          <a:pPr algn="ctr">
                            <a:lnSpc>
                              <a:spcPct val="125000"/>
                            </a:lnSpc>
                            <a:spcAft>
                              <a:spcPts val="800"/>
                            </a:spcAft>
                            <a:buNone/>
                          </a:pPr>
                          <a14:m>
                            <m:oMathPara xmlns:m="http://schemas.openxmlformats.org/officeDocument/2006/math">
                              <m:oMathParaPr>
                                <m:jc m:val="centerGroup"/>
                              </m:oMathParaPr>
                              <m:oMath xmlns:m="http://schemas.openxmlformats.org/officeDocument/2006/math">
                                <m:sSub>
                                  <m:sSubPr>
                                    <m:ctrlPr>
                                      <a:rPr lang="en-GB" sz="2000" i="1" kern="100" smtClean="0">
                                        <a:solidFill>
                                          <a:schemeClr val="tx1"/>
                                        </a:solidFill>
                                        <a:effectLst/>
                                        <a:latin typeface="Cambria Math" panose="02040503050406030204" pitchFamily="18" charset="0"/>
                                      </a:rPr>
                                    </m:ctrlPr>
                                  </m:sSubPr>
                                  <m:e>
                                    <m:r>
                                      <a:rPr lang="en-US" sz="2000" kern="100">
                                        <a:solidFill>
                                          <a:schemeClr val="tx1"/>
                                        </a:solidFill>
                                        <a:effectLst/>
                                        <a:latin typeface="Cambria Math" panose="02040503050406030204" pitchFamily="18" charset="0"/>
                                      </a:rPr>
                                      <m:t>𝐻</m:t>
                                    </m:r>
                                  </m:e>
                                  <m:sub>
                                    <m:r>
                                      <a:rPr lang="en-US" sz="2000" kern="100">
                                        <a:solidFill>
                                          <a:schemeClr val="tx1"/>
                                        </a:solidFill>
                                        <a:effectLst/>
                                        <a:latin typeface="Cambria Math" panose="02040503050406030204" pitchFamily="18" charset="0"/>
                                      </a:rPr>
                                      <m:t>3</m:t>
                                    </m:r>
                                  </m:sub>
                                </m:sSub>
                                <m:r>
                                  <a:rPr lang="en-US" sz="2000" kern="100">
                                    <a:solidFill>
                                      <a:schemeClr val="tx1"/>
                                    </a:solidFill>
                                    <a:effectLst/>
                                    <a:latin typeface="Cambria Math" panose="02040503050406030204" pitchFamily="18" charset="0"/>
                                  </a:rPr>
                                  <m:t>: </m:t>
                                </m:r>
                                <m:sSub>
                                  <m:sSubPr>
                                    <m:ctrlPr>
                                      <a:rPr lang="en-GB" sz="2000" i="1" kern="100">
                                        <a:solidFill>
                                          <a:schemeClr val="tx1"/>
                                        </a:solidFill>
                                        <a:effectLst/>
                                        <a:latin typeface="Cambria Math" panose="02040503050406030204" pitchFamily="18" charset="0"/>
                                      </a:rPr>
                                    </m:ctrlPr>
                                  </m:sSubPr>
                                  <m:e>
                                    <m:r>
                                      <a:rPr lang="en-US" sz="2000" kern="100">
                                        <a:solidFill>
                                          <a:schemeClr val="tx1"/>
                                        </a:solidFill>
                                        <a:effectLst/>
                                        <a:latin typeface="Cambria Math" panose="02040503050406030204" pitchFamily="18" charset="0"/>
                                      </a:rPr>
                                      <m:t>𝑝</m:t>
                                    </m:r>
                                  </m:e>
                                  <m:sub>
                                    <m:r>
                                      <a:rPr lang="en-US" sz="2000" kern="100">
                                        <a:solidFill>
                                          <a:schemeClr val="tx1"/>
                                        </a:solidFill>
                                        <a:effectLst/>
                                        <a:latin typeface="Cambria Math" panose="02040503050406030204" pitchFamily="18" charset="0"/>
                                      </a:rPr>
                                      <m:t>𝑗</m:t>
                                    </m:r>
                                  </m:sub>
                                </m:sSub>
                                <m:r>
                                  <a:rPr lang="en-US" sz="2000" kern="100">
                                    <a:solidFill>
                                      <a:schemeClr val="tx1"/>
                                    </a:solidFill>
                                    <a:effectLst/>
                                    <a:latin typeface="Cambria Math" panose="02040503050406030204" pitchFamily="18" charset="0"/>
                                  </a:rPr>
                                  <m:t> =</m:t>
                                </m:r>
                                <m:sSub>
                                  <m:sSubPr>
                                    <m:ctrlPr>
                                      <a:rPr lang="en-GB" sz="2000" i="1" kern="100">
                                        <a:solidFill>
                                          <a:schemeClr val="tx1"/>
                                        </a:solidFill>
                                        <a:effectLst/>
                                        <a:latin typeface="Cambria Math" panose="02040503050406030204" pitchFamily="18" charset="0"/>
                                      </a:rPr>
                                    </m:ctrlPr>
                                  </m:sSubPr>
                                  <m:e>
                                    <m:r>
                                      <a:rPr lang="en-US" sz="2000" kern="100">
                                        <a:solidFill>
                                          <a:schemeClr val="tx1"/>
                                        </a:solidFill>
                                        <a:effectLst/>
                                        <a:latin typeface="Cambria Math" panose="02040503050406030204" pitchFamily="18" charset="0"/>
                                      </a:rPr>
                                      <m:t>𝜙</m:t>
                                    </m:r>
                                  </m:e>
                                  <m:sub>
                                    <m:r>
                                      <a:rPr lang="en-US" sz="2000" kern="100">
                                        <a:solidFill>
                                          <a:schemeClr val="tx1"/>
                                        </a:solidFill>
                                        <a:effectLst/>
                                        <a:latin typeface="Cambria Math" panose="02040503050406030204" pitchFamily="18" charset="0"/>
                                      </a:rPr>
                                      <m:t>2</m:t>
                                    </m:r>
                                  </m:sub>
                                </m:sSub>
                              </m:oMath>
                            </m:oMathPara>
                          </a14:m>
                          <a:endParaRPr lang="en-GB"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tc>
                      <a:txBody>
                        <a:bodyPr/>
                        <a:lstStyle/>
                        <a:p>
                          <a:pPr algn="l">
                            <a:lnSpc>
                              <a:spcPct val="125000"/>
                            </a:lnSpc>
                            <a:spcAft>
                              <a:spcPts val="800"/>
                            </a:spcAft>
                            <a:buNone/>
                          </a:pPr>
                          <a:r>
                            <a:rPr lang="en-US" sz="2000" kern="100" dirty="0">
                              <a:solidFill>
                                <a:schemeClr val="tx1"/>
                              </a:solidFill>
                              <a:effectLst/>
                            </a:rPr>
                            <a:t>De-escalation (</a:t>
                          </a:r>
                          <a14:m>
                            <m:oMath xmlns:m="http://schemas.openxmlformats.org/officeDocument/2006/math">
                              <m:r>
                                <a:rPr lang="en-US" sz="2000" kern="100">
                                  <a:solidFill>
                                    <a:schemeClr val="tx1"/>
                                  </a:solidFill>
                                  <a:effectLst/>
                                  <a:latin typeface="Cambria Math" panose="02040503050406030204" pitchFamily="18" charset="0"/>
                                </a:rPr>
                                <m:t>𝐷</m:t>
                              </m:r>
                            </m:oMath>
                          </a14:m>
                          <a:r>
                            <a:rPr lang="en-US" sz="2000" kern="100" dirty="0">
                              <a:solidFill>
                                <a:schemeClr val="tx1"/>
                              </a:solidFill>
                              <a:effectLst/>
                            </a:rPr>
                            <a:t>)</a:t>
                          </a:r>
                          <a:endParaRPr lang="en-GB"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tc>
                      <a:txBody>
                        <a:bodyPr/>
                        <a:lstStyle/>
                        <a:p>
                          <a:pPr algn="l">
                            <a:lnSpc>
                              <a:spcPct val="125000"/>
                            </a:lnSpc>
                            <a:spcAft>
                              <a:spcPts val="800"/>
                            </a:spcAft>
                            <a:buNone/>
                          </a:pPr>
                          <a:r>
                            <a:rPr lang="en-US" sz="2000" kern="100" dirty="0">
                              <a:solidFill>
                                <a:schemeClr val="tx1"/>
                              </a:solidFill>
                              <a:effectLst/>
                            </a:rPr>
                            <a:t>Escalation (</a:t>
                          </a:r>
                          <a14:m>
                            <m:oMath xmlns:m="http://schemas.openxmlformats.org/officeDocument/2006/math">
                              <m:acc>
                                <m:accPr>
                                  <m:chr m:val="̅"/>
                                  <m:ctrlPr>
                                    <a:rPr lang="en-GB" sz="2000" i="1" kern="100">
                                      <a:solidFill>
                                        <a:schemeClr val="tx1"/>
                                      </a:solidFill>
                                      <a:effectLst/>
                                      <a:latin typeface="Cambria Math" panose="02040503050406030204" pitchFamily="18" charset="0"/>
                                    </a:rPr>
                                  </m:ctrlPr>
                                </m:accPr>
                                <m:e>
                                  <m:r>
                                    <a:rPr lang="en-US" sz="2000" kern="100">
                                      <a:solidFill>
                                        <a:schemeClr val="tx1"/>
                                      </a:solidFill>
                                      <a:effectLst/>
                                      <a:latin typeface="Cambria Math" panose="02040503050406030204" pitchFamily="18" charset="0"/>
                                    </a:rPr>
                                    <m:t>𝐷</m:t>
                                  </m:r>
                                </m:e>
                              </m:acc>
                            </m:oMath>
                          </a14:m>
                          <a:r>
                            <a:rPr lang="en-US" sz="2000" kern="100" dirty="0">
                              <a:solidFill>
                                <a:schemeClr val="tx1"/>
                              </a:solidFill>
                              <a:effectLst/>
                            </a:rPr>
                            <a:t>)</a:t>
                          </a:r>
                          <a:endParaRPr lang="en-GB"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1796871766"/>
                      </a:ext>
                    </a:extLst>
                  </a:tr>
                </a:tbl>
              </a:graphicData>
            </a:graphic>
          </p:graphicFrame>
        </mc:Choice>
        <mc:Fallback xmlns="">
          <p:graphicFrame>
            <p:nvGraphicFramePr>
              <p:cNvPr id="24" name="Table 23">
                <a:extLst>
                  <a:ext uri="{FF2B5EF4-FFF2-40B4-BE49-F238E27FC236}">
                    <a16:creationId xmlns:a16="http://schemas.microsoft.com/office/drawing/2014/main" id="{EA0F5093-878A-21D9-C404-071C8655130A}"/>
                  </a:ext>
                </a:extLst>
              </p:cNvPr>
              <p:cNvGraphicFramePr>
                <a:graphicFrameLocks noGrp="1"/>
              </p:cNvGraphicFramePr>
              <p:nvPr>
                <p:extLst>
                  <p:ext uri="{D42A27DB-BD31-4B8C-83A1-F6EECF244321}">
                    <p14:modId xmlns:p14="http://schemas.microsoft.com/office/powerpoint/2010/main" val="3163107133"/>
                  </p:ext>
                </p:extLst>
              </p:nvPr>
            </p:nvGraphicFramePr>
            <p:xfrm>
              <a:off x="1878961" y="2401674"/>
              <a:ext cx="8226710" cy="2086478"/>
            </p:xfrm>
            <a:graphic>
              <a:graphicData uri="http://schemas.openxmlformats.org/drawingml/2006/table">
                <a:tbl>
                  <a:tblPr firstRow="1" firstCol="1" bandRow="1">
                    <a:tableStyleId>{9D7B26C5-4107-4FEC-AEDC-1716B250A1EF}</a:tableStyleId>
                  </a:tblPr>
                  <a:tblGrid>
                    <a:gridCol w="2261473">
                      <a:extLst>
                        <a:ext uri="{9D8B030D-6E8A-4147-A177-3AD203B41FA5}">
                          <a16:colId xmlns:a16="http://schemas.microsoft.com/office/drawing/2014/main" val="3959767595"/>
                        </a:ext>
                      </a:extLst>
                    </a:gridCol>
                    <a:gridCol w="2261473">
                      <a:extLst>
                        <a:ext uri="{9D8B030D-6E8A-4147-A177-3AD203B41FA5}">
                          <a16:colId xmlns:a16="http://schemas.microsoft.com/office/drawing/2014/main" val="1938286769"/>
                        </a:ext>
                      </a:extLst>
                    </a:gridCol>
                    <a:gridCol w="3703764">
                      <a:extLst>
                        <a:ext uri="{9D8B030D-6E8A-4147-A177-3AD203B41FA5}">
                          <a16:colId xmlns:a16="http://schemas.microsoft.com/office/drawing/2014/main" val="3042415277"/>
                        </a:ext>
                      </a:extLst>
                    </a:gridCol>
                  </a:tblGrid>
                  <a:tr h="352679">
                    <a:tc>
                      <a:txBody>
                        <a:bodyPr/>
                        <a:lstStyle/>
                        <a:p>
                          <a:pPr algn="ctr">
                            <a:lnSpc>
                              <a:spcPct val="125000"/>
                            </a:lnSpc>
                            <a:spcAft>
                              <a:spcPts val="800"/>
                            </a:spcAft>
                            <a:buNone/>
                          </a:pPr>
                          <a:r>
                            <a:rPr lang="en-US" sz="2000" kern="100">
                              <a:solidFill>
                                <a:schemeClr val="tx1"/>
                              </a:solidFill>
                              <a:effectLst/>
                            </a:rPr>
                            <a:t>Hypothesis</a:t>
                          </a:r>
                          <a:endParaRPr lang="en-GB"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tc>
                      <a:txBody>
                        <a:bodyPr/>
                        <a:lstStyle/>
                        <a:p>
                          <a:pPr>
                            <a:lnSpc>
                              <a:spcPct val="125000"/>
                            </a:lnSpc>
                            <a:spcAft>
                              <a:spcPts val="800"/>
                            </a:spcAft>
                            <a:buNone/>
                          </a:pPr>
                          <a:r>
                            <a:rPr lang="en-US" sz="2000" kern="100" dirty="0">
                              <a:solidFill>
                                <a:schemeClr val="tx1"/>
                              </a:solidFill>
                              <a:effectLst/>
                            </a:rPr>
                            <a:t>Correct Decision</a:t>
                          </a:r>
                          <a:endParaRPr lang="en-GB" sz="2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tc>
                      <a:txBody>
                        <a:bodyPr/>
                        <a:lstStyle/>
                        <a:p>
                          <a:pPr>
                            <a:lnSpc>
                              <a:spcPct val="125000"/>
                            </a:lnSpc>
                            <a:spcAft>
                              <a:spcPts val="800"/>
                            </a:spcAft>
                            <a:buNone/>
                          </a:pPr>
                          <a:r>
                            <a:rPr lang="en-US" sz="2000" kern="100">
                              <a:solidFill>
                                <a:schemeClr val="tx1"/>
                              </a:solidFill>
                              <a:effectLst/>
                            </a:rPr>
                            <a:t>Incorrect Decision</a:t>
                          </a:r>
                          <a:endParaRPr lang="en-GB" sz="20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278634536"/>
                      </a:ext>
                    </a:extLst>
                  </a:tr>
                  <a:tr h="577933">
                    <a:tc>
                      <a:txBody>
                        <a:bodyPr/>
                        <a:lstStyle/>
                        <a:p>
                          <a:endParaRPr lang="en-US"/>
                        </a:p>
                      </a:txBody>
                      <a:tcPr marL="68580" marR="68580" marT="0" marB="0">
                        <a:blipFill>
                          <a:blip r:embed="rId4"/>
                          <a:stretch>
                            <a:fillRect t="-67368" r="-264151" b="-202105"/>
                          </a:stretch>
                        </a:blipFill>
                      </a:tcPr>
                    </a:tc>
                    <a:tc>
                      <a:txBody>
                        <a:bodyPr/>
                        <a:lstStyle/>
                        <a:p>
                          <a:endParaRPr lang="en-US"/>
                        </a:p>
                      </a:txBody>
                      <a:tcPr marL="68580" marR="68580" marT="0" marB="0">
                        <a:blipFill>
                          <a:blip r:embed="rId4"/>
                          <a:stretch>
                            <a:fillRect l="-100000" t="-67368" r="-164151" b="-202105"/>
                          </a:stretch>
                        </a:blipFill>
                      </a:tcPr>
                    </a:tc>
                    <a:tc>
                      <a:txBody>
                        <a:bodyPr/>
                        <a:lstStyle/>
                        <a:p>
                          <a:endParaRPr lang="en-US"/>
                        </a:p>
                      </a:txBody>
                      <a:tcPr marL="68580" marR="68580" marT="0" marB="0">
                        <a:blipFill>
                          <a:blip r:embed="rId4"/>
                          <a:stretch>
                            <a:fillRect l="-122039" t="-67368" r="-164" b="-202105"/>
                          </a:stretch>
                        </a:blipFill>
                      </a:tcPr>
                    </a:tc>
                    <a:extLst>
                      <a:ext uri="{0D108BD9-81ED-4DB2-BD59-A6C34878D82A}">
                        <a16:rowId xmlns:a16="http://schemas.microsoft.com/office/drawing/2014/main" val="457019521"/>
                      </a:ext>
                    </a:extLst>
                  </a:tr>
                  <a:tr h="577933">
                    <a:tc>
                      <a:txBody>
                        <a:bodyPr/>
                        <a:lstStyle/>
                        <a:p>
                          <a:endParaRPr lang="en-US"/>
                        </a:p>
                      </a:txBody>
                      <a:tcPr marL="68580" marR="68580" marT="0" marB="0">
                        <a:blipFill>
                          <a:blip r:embed="rId4"/>
                          <a:stretch>
                            <a:fillRect t="-165625" r="-264151" b="-100000"/>
                          </a:stretch>
                        </a:blipFill>
                      </a:tcPr>
                    </a:tc>
                    <a:tc>
                      <a:txBody>
                        <a:bodyPr/>
                        <a:lstStyle/>
                        <a:p>
                          <a:endParaRPr lang="en-US"/>
                        </a:p>
                      </a:txBody>
                      <a:tcPr marL="68580" marR="68580" marT="0" marB="0">
                        <a:blipFill>
                          <a:blip r:embed="rId4"/>
                          <a:stretch>
                            <a:fillRect l="-100000" t="-165625" r="-164151" b="-100000"/>
                          </a:stretch>
                        </a:blipFill>
                      </a:tcPr>
                    </a:tc>
                    <a:tc>
                      <a:txBody>
                        <a:bodyPr/>
                        <a:lstStyle/>
                        <a:p>
                          <a:endParaRPr lang="en-US"/>
                        </a:p>
                      </a:txBody>
                      <a:tcPr marL="68580" marR="68580" marT="0" marB="0">
                        <a:blipFill>
                          <a:blip r:embed="rId4"/>
                          <a:stretch>
                            <a:fillRect l="-122039" t="-165625" r="-164" b="-100000"/>
                          </a:stretch>
                        </a:blipFill>
                      </a:tcPr>
                    </a:tc>
                    <a:extLst>
                      <a:ext uri="{0D108BD9-81ED-4DB2-BD59-A6C34878D82A}">
                        <a16:rowId xmlns:a16="http://schemas.microsoft.com/office/drawing/2014/main" val="2009426029"/>
                      </a:ext>
                    </a:extLst>
                  </a:tr>
                  <a:tr h="577933">
                    <a:tc>
                      <a:txBody>
                        <a:bodyPr/>
                        <a:lstStyle/>
                        <a:p>
                          <a:endParaRPr lang="en-US"/>
                        </a:p>
                      </a:txBody>
                      <a:tcPr marL="68580" marR="68580" marT="0" marB="0">
                        <a:blipFill>
                          <a:blip r:embed="rId4"/>
                          <a:stretch>
                            <a:fillRect t="-268421" r="-264151" b="-1053"/>
                          </a:stretch>
                        </a:blipFill>
                      </a:tcPr>
                    </a:tc>
                    <a:tc>
                      <a:txBody>
                        <a:bodyPr/>
                        <a:lstStyle/>
                        <a:p>
                          <a:endParaRPr lang="en-US"/>
                        </a:p>
                      </a:txBody>
                      <a:tcPr marL="68580" marR="68580" marT="0" marB="0">
                        <a:blipFill>
                          <a:blip r:embed="rId4"/>
                          <a:stretch>
                            <a:fillRect l="-100000" t="-268421" r="-164151" b="-1053"/>
                          </a:stretch>
                        </a:blipFill>
                      </a:tcPr>
                    </a:tc>
                    <a:tc>
                      <a:txBody>
                        <a:bodyPr/>
                        <a:lstStyle/>
                        <a:p>
                          <a:endParaRPr lang="en-US"/>
                        </a:p>
                      </a:txBody>
                      <a:tcPr marL="68580" marR="68580" marT="0" marB="0">
                        <a:blipFill>
                          <a:blip r:embed="rId4"/>
                          <a:stretch>
                            <a:fillRect l="-122039" t="-268421" r="-164" b="-1053"/>
                          </a:stretch>
                        </a:blipFill>
                      </a:tcPr>
                    </a:tc>
                    <a:extLst>
                      <a:ext uri="{0D108BD9-81ED-4DB2-BD59-A6C34878D82A}">
                        <a16:rowId xmlns:a16="http://schemas.microsoft.com/office/drawing/2014/main" val="1796871766"/>
                      </a:ext>
                    </a:extLst>
                  </a:tr>
                </a:tbl>
              </a:graphicData>
            </a:graphic>
          </p:graphicFrame>
        </mc:Fallback>
      </mc:AlternateContent>
    </p:spTree>
    <p:extLst>
      <p:ext uri="{BB962C8B-B14F-4D97-AF65-F5344CB8AC3E}">
        <p14:creationId xmlns:p14="http://schemas.microsoft.com/office/powerpoint/2010/main" val="3887691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98F52-611D-1300-F2F3-326C21D0EE9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BC3E39-6A81-8AC4-A01B-5ACCFB75C10E}"/>
              </a:ext>
            </a:extLst>
          </p:cNvPr>
          <p:cNvSpPr>
            <a:spLocks noGrp="1"/>
          </p:cNvSpPr>
          <p:nvPr>
            <p:ph type="sldNum" sz="quarter" idx="21"/>
          </p:nvPr>
        </p:nvSpPr>
        <p:spPr/>
        <p:txBody>
          <a:bodyPr/>
          <a:lstStyle/>
          <a:p>
            <a:fld id="{9F9F533D-B52E-4A2F-BF72-0ADD2D94BD75}" type="slidenum">
              <a:rPr lang="en-GB" smtClean="0"/>
              <a:pPr/>
              <a:t>19</a:t>
            </a:fld>
            <a:endParaRPr lang="en-GB"/>
          </a:p>
        </p:txBody>
      </p:sp>
      <p:sp>
        <p:nvSpPr>
          <p:cNvPr id="6" name="Title 5">
            <a:extLst>
              <a:ext uri="{FF2B5EF4-FFF2-40B4-BE49-F238E27FC236}">
                <a16:creationId xmlns:a16="http://schemas.microsoft.com/office/drawing/2014/main" id="{4B4F79B9-D4D4-06F7-CE1D-B4ECCA61467C}"/>
              </a:ext>
            </a:extLst>
          </p:cNvPr>
          <p:cNvSpPr>
            <a:spLocks noGrp="1"/>
          </p:cNvSpPr>
          <p:nvPr>
            <p:ph type="title"/>
          </p:nvPr>
        </p:nvSpPr>
        <p:spPr/>
        <p:txBody>
          <a:bodyPr/>
          <a:lstStyle/>
          <a:p>
            <a:r>
              <a:rPr lang="en-US" dirty="0"/>
              <a:t>Bayesian Optimal Interval Design - BOIN</a:t>
            </a:r>
            <a:endParaRPr lang="fr-BE"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D0EF894-B3A4-570A-0F53-B2844F66ABC6}"/>
                  </a:ext>
                </a:extLst>
              </p:cNvPr>
              <p:cNvSpPr txBox="1"/>
              <p:nvPr/>
            </p:nvSpPr>
            <p:spPr>
              <a:xfrm>
                <a:off x="214313" y="935097"/>
                <a:ext cx="11610975" cy="1011228"/>
              </a:xfrm>
              <a:prstGeom prst="rect">
                <a:avLst/>
              </a:prstGeom>
              <a:noFill/>
            </p:spPr>
            <p:txBody>
              <a:bodyPr wrap="square" lIns="36000" tIns="36000" rIns="36000" bIns="36000" rtlCol="0">
                <a:noAutofit/>
              </a:bodyPr>
              <a:lstStyle/>
              <a:p>
                <a:pPr>
                  <a:lnSpc>
                    <a:spcPct val="125000"/>
                  </a:lnSpc>
                  <a:spcBef>
                    <a:spcPts val="300"/>
                  </a:spcBef>
                  <a:spcAft>
                    <a:spcPts val="300"/>
                  </a:spcAft>
                  <a:buClr>
                    <a:schemeClr val="tx2"/>
                  </a:buClr>
                  <a:buSzPct val="110000"/>
                </a:pPr>
                <a:r>
                  <a:rPr lang="en-US" sz="2000" dirty="0">
                    <a:latin typeface="+mj-lt"/>
                  </a:rPr>
                  <a:t>Let the probability of making an incorrect decision (the decision error rate), denoted as </a:t>
                </a:r>
                <a14:m>
                  <m:oMath xmlns:m="http://schemas.openxmlformats.org/officeDocument/2006/math">
                    <m:r>
                      <a:rPr lang="en-US" sz="2000" i="1" smtClean="0">
                        <a:latin typeface="Cambria Math" panose="02040503050406030204" pitchFamily="18" charset="0"/>
                        <a:ea typeface="Cambria Math" panose="02040503050406030204" pitchFamily="18" charset="0"/>
                      </a:rPr>
                      <m:t>𝛼</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𝑗</m:t>
                            </m:r>
                          </m:sub>
                        </m:sSub>
                      </m:e>
                    </m:d>
                  </m:oMath>
                </a14:m>
                <a:r>
                  <a:rPr lang="en-GB" sz="2000" dirty="0">
                    <a:latin typeface="+mj-lt"/>
                  </a:rPr>
                  <a:t>. Determine the values of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𝑗</m:t>
                        </m:r>
                      </m:sub>
                    </m:sSub>
                  </m:oMath>
                </a14:m>
                <a:r>
                  <a:rPr lang="en-GB" sz="2000" dirty="0">
                    <a:latin typeface="+mj-lt"/>
                  </a:rPr>
                  <a:t> and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ub>
                    </m:sSub>
                  </m:oMath>
                </a14:m>
                <a:r>
                  <a:rPr lang="en-GB" sz="2000" dirty="0">
                    <a:latin typeface="+mj-lt"/>
                  </a:rPr>
                  <a:t> that minimize the probability of incorrect decision.</a:t>
                </a:r>
              </a:p>
            </p:txBody>
          </p:sp>
        </mc:Choice>
        <mc:Fallback xmlns="">
          <p:sp>
            <p:nvSpPr>
              <p:cNvPr id="2" name="TextBox 1">
                <a:extLst>
                  <a:ext uri="{FF2B5EF4-FFF2-40B4-BE49-F238E27FC236}">
                    <a16:creationId xmlns:a16="http://schemas.microsoft.com/office/drawing/2014/main" id="{ED0EF894-B3A4-570A-0F53-B2844F66ABC6}"/>
                  </a:ext>
                </a:extLst>
              </p:cNvPr>
              <p:cNvSpPr txBox="1">
                <a:spLocks noRot="1" noChangeAspect="1" noMove="1" noResize="1" noEditPoints="1" noAdjustHandles="1" noChangeArrowheads="1" noChangeShapeType="1" noTextEdit="1"/>
              </p:cNvSpPr>
              <p:nvPr/>
            </p:nvSpPr>
            <p:spPr>
              <a:xfrm>
                <a:off x="214313" y="935097"/>
                <a:ext cx="11610975" cy="1011228"/>
              </a:xfrm>
              <a:prstGeom prst="rect">
                <a:avLst/>
              </a:prstGeom>
              <a:blipFill>
                <a:blip r:embed="rId2"/>
                <a:stretch>
                  <a:fillRect l="-9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C2F3A7-2B75-3C4D-677C-CAD9E4BEFAC6}"/>
                  </a:ext>
                </a:extLst>
              </p:cNvPr>
              <p:cNvSpPr txBox="1"/>
              <p:nvPr/>
            </p:nvSpPr>
            <p:spPr>
              <a:xfrm>
                <a:off x="1828800" y="2269212"/>
                <a:ext cx="7772400" cy="914400"/>
              </a:xfrm>
              <a:prstGeom prst="rect">
                <a:avLst/>
              </a:prstGeom>
              <a:noFill/>
            </p:spPr>
            <p:txBody>
              <a:bodyPr wrap="none" lIns="0" tIns="0" rIns="0" bIns="0" rtlCol="0" anchor="ctr" anchorCtr="1">
                <a:noAutofit/>
              </a:bodyPr>
              <a:lstStyle/>
              <a:p>
                <a:pPr>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𝛼</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𝑗</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ub>
                          </m:sSub>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pr</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𝑜𝑗</m:t>
                              </m:r>
                            </m:sub>
                          </m:sSub>
                        </m:e>
                      </m:d>
                      <m:r>
                        <m:rPr>
                          <m:sty m:val="p"/>
                        </m:rPr>
                        <a:rPr lang="en-US" sz="2000" b="0" i="0" smtClean="0">
                          <a:latin typeface="Cambria Math" panose="02040503050406030204" pitchFamily="18" charset="0"/>
                          <a:ea typeface="Cambria Math" panose="02040503050406030204" pitchFamily="18" charset="0"/>
                        </a:rPr>
                        <m:t>pr</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b="0" i="1" dirty="0" smtClean="0">
                                  <a:latin typeface="Cambria Math" panose="02040503050406030204" pitchFamily="18" charset="0"/>
                                  <a:ea typeface="Cambria Math" panose="02040503050406030204" pitchFamily="18" charset="0"/>
                                </a:rPr>
                              </m:ctrlPr>
                            </m:accPr>
                            <m:e>
                              <m:r>
                                <a:rPr lang="en-US" sz="2000" b="0" i="1" dirty="0" smtClean="0">
                                  <a:latin typeface="Cambria Math" panose="02040503050406030204" pitchFamily="18" charset="0"/>
                                  <a:ea typeface="Cambria Math" panose="02040503050406030204" pitchFamily="18" charset="0"/>
                                </a:rPr>
                                <m:t>𝑅</m:t>
                              </m:r>
                            </m:e>
                          </m:acc>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𝑜𝑗</m:t>
                              </m:r>
                            </m:sub>
                          </m:sSub>
                        </m:e>
                      </m:d>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pr</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𝑗</m:t>
                              </m:r>
                            </m:sub>
                          </m:sSub>
                        </m:e>
                      </m:d>
                      <m:r>
                        <m:rPr>
                          <m:sty m:val="p"/>
                        </m:rPr>
                        <a:rPr lang="en-US" sz="2000">
                          <a:latin typeface="Cambria Math" panose="02040503050406030204" pitchFamily="18" charset="0"/>
                          <a:ea typeface="Cambria Math" panose="02040503050406030204" pitchFamily="18" charset="0"/>
                        </a:rPr>
                        <m:t>pr</m:t>
                      </m:r>
                      <m:d>
                        <m:dPr>
                          <m:ctrlPr>
                            <a:rPr lang="en-US" sz="2000" i="1">
                              <a:latin typeface="Cambria Math" panose="02040503050406030204" pitchFamily="18" charset="0"/>
                              <a:ea typeface="Cambria Math" panose="02040503050406030204" pitchFamily="18" charset="0"/>
                            </a:rPr>
                          </m:ctrlPr>
                        </m:dPr>
                        <m:e>
                          <m:acc>
                            <m:accPr>
                              <m:chr m:val="̅"/>
                              <m:ctrlPr>
                                <a:rPr lang="en-US" sz="2000" i="1" dirty="0">
                                  <a:latin typeface="Cambria Math" panose="02040503050406030204" pitchFamily="18" charset="0"/>
                                  <a:ea typeface="Cambria Math" panose="02040503050406030204" pitchFamily="18" charset="0"/>
                                </a:rPr>
                              </m:ctrlPr>
                            </m:accPr>
                            <m:e>
                              <m:r>
                                <a:rPr lang="en-US" sz="2000" b="0" i="1" dirty="0" smtClean="0">
                                  <a:latin typeface="Cambria Math" panose="02040503050406030204" pitchFamily="18" charset="0"/>
                                  <a:ea typeface="Cambria Math" panose="02040503050406030204" pitchFamily="18" charset="0"/>
                                </a:rPr>
                                <m:t>𝐸</m:t>
                              </m:r>
                            </m:e>
                          </m:acc>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𝑜𝑗</m:t>
                              </m:r>
                            </m:sub>
                          </m:sSub>
                        </m:e>
                      </m:d>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pr</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ub>
                          </m:sSub>
                        </m:e>
                      </m:d>
                      <m:r>
                        <m:rPr>
                          <m:sty m:val="p"/>
                        </m:rPr>
                        <a:rPr lang="en-US" sz="2000">
                          <a:latin typeface="Cambria Math" panose="02040503050406030204" pitchFamily="18" charset="0"/>
                          <a:ea typeface="Cambria Math" panose="02040503050406030204" pitchFamily="18" charset="0"/>
                        </a:rPr>
                        <m:t>pr</m:t>
                      </m:r>
                      <m:r>
                        <a:rPr lang="en-US" sz="2000">
                          <a:latin typeface="Cambria Math" panose="02040503050406030204" pitchFamily="18" charset="0"/>
                          <a:ea typeface="Cambria Math" panose="02040503050406030204" pitchFamily="18" charset="0"/>
                        </a:rPr>
                        <m:t>(</m:t>
                      </m:r>
                      <m:acc>
                        <m:accPr>
                          <m:chr m:val="̅"/>
                          <m:ctrlPr>
                            <a:rPr lang="en-US" sz="2000" i="1" dirty="0">
                              <a:latin typeface="Cambria Math" panose="02040503050406030204" pitchFamily="18" charset="0"/>
                              <a:ea typeface="Cambria Math" panose="02040503050406030204" pitchFamily="18" charset="0"/>
                            </a:rPr>
                          </m:ctrlPr>
                        </m:accPr>
                        <m:e>
                          <m:r>
                            <a:rPr lang="en-US" sz="2000" b="0" i="1" dirty="0" smtClean="0">
                              <a:latin typeface="Cambria Math" panose="02040503050406030204" pitchFamily="18" charset="0"/>
                              <a:ea typeface="Cambria Math" panose="02040503050406030204" pitchFamily="18" charset="0"/>
                            </a:rPr>
                            <m:t>𝐷</m:t>
                          </m:r>
                        </m:e>
                      </m:acc>
                      <m:r>
                        <a:rPr lang="en-US" sz="2000" dirty="0">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𝑜𝑗</m:t>
                          </m:r>
                        </m:sub>
                      </m:sSub>
                      <m:r>
                        <a:rPr lang="en-US" sz="2000">
                          <a:latin typeface="Cambria Math" panose="02040503050406030204" pitchFamily="18" charset="0"/>
                          <a:ea typeface="Cambria Math" panose="02040503050406030204" pitchFamily="18" charset="0"/>
                        </a:rPr>
                        <m:t>)</m:t>
                      </m:r>
                    </m:oMath>
                  </m:oMathPara>
                </a14:m>
                <a:endParaRPr lang="en-GB" sz="2000" dirty="0" err="1">
                  <a:latin typeface="+mj-lt"/>
                </a:endParaRPr>
              </a:p>
            </p:txBody>
          </p:sp>
        </mc:Choice>
        <mc:Fallback xmlns="">
          <p:sp>
            <p:nvSpPr>
              <p:cNvPr id="5" name="TextBox 4">
                <a:extLst>
                  <a:ext uri="{FF2B5EF4-FFF2-40B4-BE49-F238E27FC236}">
                    <a16:creationId xmlns:a16="http://schemas.microsoft.com/office/drawing/2014/main" id="{88C2F3A7-2B75-3C4D-677C-CAD9E4BEFAC6}"/>
                  </a:ext>
                </a:extLst>
              </p:cNvPr>
              <p:cNvSpPr txBox="1">
                <a:spLocks noRot="1" noChangeAspect="1" noMove="1" noResize="1" noEditPoints="1" noAdjustHandles="1" noChangeArrowheads="1" noChangeShapeType="1" noTextEdit="1"/>
              </p:cNvSpPr>
              <p:nvPr/>
            </p:nvSpPr>
            <p:spPr>
              <a:xfrm>
                <a:off x="1828800" y="2269212"/>
                <a:ext cx="7772400" cy="914400"/>
              </a:xfrm>
              <a:prstGeom prst="rect">
                <a:avLst/>
              </a:prstGeom>
              <a:blipFill>
                <a:blip r:embed="rId3"/>
                <a:stretch>
                  <a:fillRect l="-1020" r="-102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F5106D-E22F-99D7-7E75-65FB32E297AC}"/>
                  </a:ext>
                </a:extLst>
              </p:cNvPr>
              <p:cNvSpPr txBox="1"/>
              <p:nvPr/>
            </p:nvSpPr>
            <p:spPr>
              <a:xfrm>
                <a:off x="1609725" y="3572491"/>
                <a:ext cx="7534275" cy="4469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pr</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b="0" i="1" dirty="0" smtClean="0">
                                  <a:latin typeface="Cambria Math" panose="02040503050406030204" pitchFamily="18" charset="0"/>
                                  <a:ea typeface="Cambria Math" panose="02040503050406030204" pitchFamily="18" charset="0"/>
                                </a:rPr>
                              </m:ctrlPr>
                            </m:accPr>
                            <m:e>
                              <m:r>
                                <a:rPr lang="en-US" sz="2000" b="0" i="1" dirty="0" smtClean="0">
                                  <a:latin typeface="Cambria Math" panose="02040503050406030204" pitchFamily="18" charset="0"/>
                                  <a:ea typeface="Cambria Math" panose="02040503050406030204" pitchFamily="18" charset="0"/>
                                </a:rPr>
                                <m:t>𝑅</m:t>
                              </m:r>
                            </m:e>
                          </m:acc>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𝑜𝑗</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𝑝𝑟</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&lt;</m:t>
                          </m:r>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𝑗</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𝑝𝑟</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𝑚</m:t>
                          </m:r>
                        </m:e>
                        <m:sub>
                          <m:r>
                            <a:rPr lang="en-US" sz="2000" i="1">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&gt;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𝑗</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ub>
                      </m:sSub>
                      <m:r>
                        <a:rPr lang="en-US" sz="2000" i="1">
                          <a:latin typeface="Cambria Math" panose="02040503050406030204" pitchFamily="18" charset="0"/>
                          <a:ea typeface="Cambria Math" panose="02040503050406030204" pitchFamily="18" charset="0"/>
                        </a:rPr>
                        <m:t>)</m:t>
                      </m:r>
                    </m:oMath>
                  </m:oMathPara>
                </a14:m>
                <a:endParaRPr lang="en-GB" sz="2000" dirty="0">
                  <a:latin typeface="+mj-lt"/>
                </a:endParaRPr>
              </a:p>
            </p:txBody>
          </p:sp>
        </mc:Choice>
        <mc:Fallback xmlns="">
          <p:sp>
            <p:nvSpPr>
              <p:cNvPr id="8" name="TextBox 7">
                <a:extLst>
                  <a:ext uri="{FF2B5EF4-FFF2-40B4-BE49-F238E27FC236}">
                    <a16:creationId xmlns:a16="http://schemas.microsoft.com/office/drawing/2014/main" id="{F5F5106D-E22F-99D7-7E75-65FB32E297AC}"/>
                  </a:ext>
                </a:extLst>
              </p:cNvPr>
              <p:cNvSpPr txBox="1">
                <a:spLocks noRot="1" noChangeAspect="1" noMove="1" noResize="1" noEditPoints="1" noAdjustHandles="1" noChangeArrowheads="1" noChangeShapeType="1" noTextEdit="1"/>
              </p:cNvSpPr>
              <p:nvPr/>
            </p:nvSpPr>
            <p:spPr>
              <a:xfrm>
                <a:off x="1609725" y="3572491"/>
                <a:ext cx="7534275" cy="446917"/>
              </a:xfrm>
              <a:prstGeom prst="rect">
                <a:avLst/>
              </a:prstGeom>
              <a:blipFill>
                <a:blip r:embed="rId4"/>
                <a:stretch>
                  <a:fillRect b="-95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3769AF-E810-3214-BE5D-F0C4256E9535}"/>
                  </a:ext>
                </a:extLst>
              </p:cNvPr>
              <p:cNvSpPr txBox="1"/>
              <p:nvPr/>
            </p:nvSpPr>
            <p:spPr>
              <a:xfrm>
                <a:off x="1828800" y="4517727"/>
                <a:ext cx="8310563" cy="4469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pr</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b="0" i="1" dirty="0" smtClean="0">
                                  <a:latin typeface="Cambria Math" panose="02040503050406030204" pitchFamily="18" charset="0"/>
                                  <a:ea typeface="Cambria Math" panose="02040503050406030204" pitchFamily="18" charset="0"/>
                                </a:rPr>
                              </m:ctrlPr>
                            </m:accPr>
                            <m:e>
                              <m:r>
                                <a:rPr lang="en-US" sz="2000" b="0" i="1" dirty="0" smtClean="0">
                                  <a:latin typeface="Cambria Math" panose="02040503050406030204" pitchFamily="18" charset="0"/>
                                  <a:ea typeface="Cambria Math" panose="02040503050406030204" pitchFamily="18" charset="0"/>
                                </a:rPr>
                                <m:t>𝑅</m:t>
                              </m:r>
                            </m:e>
                          </m:acc>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𝑜𝑗</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d>
                        <m:dPr>
                          <m:ctrlPr>
                            <a:rPr lang="en-US" sz="2000" b="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𝑗</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m:t>
                          </m:r>
                          <m:r>
                            <a:rPr lang="en-US" sz="2000" kern="100">
                              <a:latin typeface="Cambria Math" panose="02040503050406030204" pitchFamily="18" charset="0"/>
                            </a:rPr>
                            <m:t>𝜙</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𝑗</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𝑗</m:t>
                          </m:r>
                        </m:sub>
                      </m:sSub>
                      <m:r>
                        <a:rPr lang="en-US" sz="2000" i="1">
                          <a:latin typeface="Cambria Math" panose="02040503050406030204" pitchFamily="18" charset="0"/>
                          <a:ea typeface="Cambria Math" panose="02040503050406030204" pitchFamily="18" charset="0"/>
                        </a:rPr>
                        <m:t>,</m:t>
                      </m:r>
                      <m:r>
                        <a:rPr lang="en-US" sz="2000" kern="100">
                          <a:latin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oMath>
                  </m:oMathPara>
                </a14:m>
                <a:endParaRPr lang="en-GB" sz="2000" dirty="0">
                  <a:latin typeface="+mj-lt"/>
                </a:endParaRPr>
              </a:p>
            </p:txBody>
          </p:sp>
        </mc:Choice>
        <mc:Fallback xmlns="">
          <p:sp>
            <p:nvSpPr>
              <p:cNvPr id="9" name="TextBox 8">
                <a:extLst>
                  <a:ext uri="{FF2B5EF4-FFF2-40B4-BE49-F238E27FC236}">
                    <a16:creationId xmlns:a16="http://schemas.microsoft.com/office/drawing/2014/main" id="{FE3769AF-E810-3214-BE5D-F0C4256E9535}"/>
                  </a:ext>
                </a:extLst>
              </p:cNvPr>
              <p:cNvSpPr txBox="1">
                <a:spLocks noRot="1" noChangeAspect="1" noMove="1" noResize="1" noEditPoints="1" noAdjustHandles="1" noChangeArrowheads="1" noChangeShapeType="1" noTextEdit="1"/>
              </p:cNvSpPr>
              <p:nvPr/>
            </p:nvSpPr>
            <p:spPr>
              <a:xfrm>
                <a:off x="1828800" y="4517727"/>
                <a:ext cx="8310563" cy="446917"/>
              </a:xfrm>
              <a:prstGeom prst="rect">
                <a:avLst/>
              </a:prstGeom>
              <a:blipFill>
                <a:blip r:embed="rId5"/>
                <a:stretch>
                  <a:fillRect b="-95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733031-6CDD-5F80-952E-E886566F5FC7}"/>
                  </a:ext>
                </a:extLst>
              </p:cNvPr>
              <p:cNvSpPr txBox="1"/>
              <p:nvPr/>
            </p:nvSpPr>
            <p:spPr>
              <a:xfrm>
                <a:off x="289718" y="5324127"/>
                <a:ext cx="11460163" cy="861774"/>
              </a:xfrm>
              <a:prstGeom prst="rect">
                <a:avLst/>
              </a:prstGeom>
              <a:noFill/>
            </p:spPr>
            <p:txBody>
              <a:bodyPr wrap="square" lIns="36000" tIns="36000" rIns="36000" bIns="36000" rtlCol="0">
                <a:noAutofit/>
              </a:bodyPr>
              <a:lstStyle/>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r>
                      <a:rPr lang="en-US" sz="2000" b="0" i="1" dirty="0" smtClean="0">
                        <a:latin typeface="Cambria Math" panose="02040503050406030204" pitchFamily="18" charset="0"/>
                      </a:rPr>
                      <m:t>𝐵</m:t>
                    </m:r>
                    <m:r>
                      <a:rPr lang="en-US" sz="2000" b="0" i="1" dirty="0" smtClean="0">
                        <a:latin typeface="Cambria Math" panose="02040503050406030204" pitchFamily="18" charset="0"/>
                      </a:rPr>
                      <m:t>(</m:t>
                    </m:r>
                    <m:r>
                      <a:rPr lang="en-US" sz="2000" b="0" i="1" dirty="0" err="1"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err="1" smtClean="0">
                        <a:latin typeface="Cambria Math" panose="02040503050406030204" pitchFamily="18" charset="0"/>
                      </a:rPr>
                      <m:t>𝑛</m:t>
                    </m:r>
                    <m:r>
                      <a:rPr lang="en-US" sz="2000" b="0" i="1" dirty="0" smtClean="0">
                        <a:latin typeface="Cambria Math" panose="02040503050406030204" pitchFamily="18" charset="0"/>
                      </a:rPr>
                      <m:t>,</m:t>
                    </m:r>
                    <m:r>
                      <a:rPr lang="en-US" sz="2000" b="0" i="1" kern="100" dirty="0">
                        <a:latin typeface="Cambria Math" panose="02040503050406030204" pitchFamily="18" charset="0"/>
                      </a:rPr>
                      <m:t> </m:t>
                    </m:r>
                    <m:r>
                      <a:rPr lang="en-US" sz="2000" b="0" i="1" kern="100">
                        <a:latin typeface="Cambria Math" panose="02040503050406030204" pitchFamily="18" charset="0"/>
                      </a:rPr>
                      <m:t>𝜙</m:t>
                    </m:r>
                    <m:r>
                      <a:rPr lang="en-US" sz="2000" b="0" i="1" dirty="0" smtClean="0">
                        <a:latin typeface="Cambria Math" panose="02040503050406030204" pitchFamily="18" charset="0"/>
                      </a:rPr>
                      <m:t>)</m:t>
                    </m:r>
                  </m:oMath>
                </a14:m>
                <a:r>
                  <a:rPr lang="en-GB" sz="2000" dirty="0">
                    <a:latin typeface="+mj-lt"/>
                  </a:rPr>
                  <a:t> is cumulative density function of the binomial distribution with size </a:t>
                </a:r>
                <a14:m>
                  <m:oMath xmlns:m="http://schemas.openxmlformats.org/officeDocument/2006/math">
                    <m:r>
                      <a:rPr lang="en-GB" sz="2000" i="1" dirty="0" smtClean="0">
                        <a:latin typeface="Cambria Math" panose="02040503050406030204" pitchFamily="18" charset="0"/>
                      </a:rPr>
                      <m:t>𝑛</m:t>
                    </m:r>
                  </m:oMath>
                </a14:m>
                <a:r>
                  <a:rPr lang="en-GB" sz="2000" dirty="0">
                    <a:latin typeface="+mj-lt"/>
                  </a:rPr>
                  <a:t> and probability </a:t>
                </a:r>
                <a14:m>
                  <m:oMath xmlns:m="http://schemas.openxmlformats.org/officeDocument/2006/math">
                    <m:r>
                      <a:rPr lang="en-US" sz="2000" kern="100">
                        <a:latin typeface="Cambria Math" panose="02040503050406030204" pitchFamily="18" charset="0"/>
                      </a:rPr>
                      <m:t>𝜙</m:t>
                    </m:r>
                  </m:oMath>
                </a14:m>
                <a:r>
                  <a:rPr lang="en-GB" sz="2000" dirty="0">
                    <a:latin typeface="+mj-lt"/>
                  </a:rPr>
                  <a:t>, evaluated the value </a:t>
                </a:r>
                <a14:m>
                  <m:oMath xmlns:m="http://schemas.openxmlformats.org/officeDocument/2006/math">
                    <m:r>
                      <a:rPr lang="en-GB" sz="2000" i="1" dirty="0" smtClean="0">
                        <a:latin typeface="Cambria Math" panose="02040503050406030204" pitchFamily="18" charset="0"/>
                      </a:rPr>
                      <m:t>𝑏</m:t>
                    </m:r>
                  </m:oMath>
                </a14:m>
                <a:endParaRPr lang="en-GB" sz="2000" dirty="0">
                  <a:latin typeface="+mj-lt"/>
                </a:endParaRPr>
              </a:p>
            </p:txBody>
          </p:sp>
        </mc:Choice>
        <mc:Fallback xmlns="">
          <p:sp>
            <p:nvSpPr>
              <p:cNvPr id="10" name="TextBox 9">
                <a:extLst>
                  <a:ext uri="{FF2B5EF4-FFF2-40B4-BE49-F238E27FC236}">
                    <a16:creationId xmlns:a16="http://schemas.microsoft.com/office/drawing/2014/main" id="{D7733031-6CDD-5F80-952E-E886566F5FC7}"/>
                  </a:ext>
                </a:extLst>
              </p:cNvPr>
              <p:cNvSpPr txBox="1">
                <a:spLocks noRot="1" noChangeAspect="1" noMove="1" noResize="1" noEditPoints="1" noAdjustHandles="1" noChangeArrowheads="1" noChangeShapeType="1" noTextEdit="1"/>
              </p:cNvSpPr>
              <p:nvPr/>
            </p:nvSpPr>
            <p:spPr>
              <a:xfrm>
                <a:off x="289718" y="5324127"/>
                <a:ext cx="11460163" cy="861774"/>
              </a:xfrm>
              <a:prstGeom prst="rect">
                <a:avLst/>
              </a:prstGeom>
              <a:blipFill>
                <a:blip r:embed="rId6"/>
                <a:stretch>
                  <a:fillRect l="-1118" t="-704" b="-5634"/>
                </a:stretch>
              </a:blipFill>
            </p:spPr>
            <p:txBody>
              <a:bodyPr/>
              <a:lstStyle/>
              <a:p>
                <a:r>
                  <a:rPr lang="en-GB">
                    <a:noFill/>
                  </a:rPr>
                  <a:t> </a:t>
                </a:r>
              </a:p>
            </p:txBody>
          </p:sp>
        </mc:Fallback>
      </mc:AlternateContent>
    </p:spTree>
    <p:extLst>
      <p:ext uri="{BB962C8B-B14F-4D97-AF65-F5344CB8AC3E}">
        <p14:creationId xmlns:p14="http://schemas.microsoft.com/office/powerpoint/2010/main" val="2785496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DDD46-C343-5277-DFD1-BEDCB4D00D89}"/>
            </a:ext>
          </a:extLst>
        </p:cNvPr>
        <p:cNvGrpSpPr/>
        <p:nvPr/>
      </p:nvGrpSpPr>
      <p:grpSpPr>
        <a:xfrm>
          <a:off x="0" y="0"/>
          <a:ext cx="0" cy="0"/>
          <a:chOff x="0" y="0"/>
          <a:chExt cx="0" cy="0"/>
        </a:xfrm>
      </p:grpSpPr>
      <p:sp>
        <p:nvSpPr>
          <p:cNvPr id="11" name="Title 6">
            <a:extLst>
              <a:ext uri="{FF2B5EF4-FFF2-40B4-BE49-F238E27FC236}">
                <a16:creationId xmlns:a16="http://schemas.microsoft.com/office/drawing/2014/main" id="{28076571-BE43-AE3C-D604-7D9494A848EB}"/>
              </a:ext>
            </a:extLst>
          </p:cNvPr>
          <p:cNvSpPr>
            <a:spLocks noGrp="1"/>
          </p:cNvSpPr>
          <p:nvPr>
            <p:ph type="title"/>
          </p:nvPr>
        </p:nvSpPr>
        <p:spPr>
          <a:xfrm>
            <a:off x="365125" y="242888"/>
            <a:ext cx="11460163" cy="430887"/>
          </a:xfrm>
        </p:spPr>
        <p:txBody>
          <a:bodyPr/>
          <a:lstStyle/>
          <a:p>
            <a:r>
              <a:rPr lang="af-ZA" dirty="0"/>
              <a:t>Course Overview</a:t>
            </a:r>
            <a:endParaRPr lang="fr-BE" dirty="0"/>
          </a:p>
        </p:txBody>
      </p:sp>
      <p:sp>
        <p:nvSpPr>
          <p:cNvPr id="2" name="Rectangle 1">
            <a:extLst>
              <a:ext uri="{FF2B5EF4-FFF2-40B4-BE49-F238E27FC236}">
                <a16:creationId xmlns:a16="http://schemas.microsoft.com/office/drawing/2014/main" id="{9D9AD281-1596-F1EB-148A-C3DA7CCD8201}"/>
              </a:ext>
            </a:extLst>
          </p:cNvPr>
          <p:cNvSpPr/>
          <p:nvPr/>
        </p:nvSpPr>
        <p:spPr bwMode="auto">
          <a:xfrm>
            <a:off x="885825" y="1657349"/>
            <a:ext cx="4352925" cy="148590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Lesson 1</a:t>
            </a:r>
            <a:r>
              <a:rPr lang="en-US" sz="1600" kern="0" dirty="0">
                <a:solidFill>
                  <a:schemeClr val="tx1"/>
                </a:solidFill>
              </a:rPr>
              <a:t>: Dose Finding in Phase I trials</a:t>
            </a:r>
          </a:p>
          <a:p>
            <a:pPr algn="l" eaLnBrk="0" fontAlgn="auto" hangingPunct="0">
              <a:spcBef>
                <a:spcPts val="300"/>
              </a:spcBef>
              <a:spcAft>
                <a:spcPts val="300"/>
              </a:spcAft>
              <a:buClr>
                <a:schemeClr val="tx2"/>
              </a:buClr>
              <a:buSzPct val="110000"/>
            </a:pPr>
            <a:endParaRPr lang="en-US" sz="800" kern="0" dirty="0">
              <a:solidFill>
                <a:schemeClr val="tx1"/>
              </a:solidFill>
            </a:endParaRPr>
          </a:p>
          <a:p>
            <a:pPr marL="285750" indent="-285750" algn="l" eaLnBrk="0" fontAlgn="auto" hangingPunct="0">
              <a:spcBef>
                <a:spcPts val="300"/>
              </a:spcBef>
              <a:spcAft>
                <a:spcPts val="300"/>
              </a:spcAft>
              <a:buClr>
                <a:schemeClr val="tx2"/>
              </a:buClr>
              <a:buSzPct val="110000"/>
              <a:buFont typeface="Wingdings" panose="05000000000000000000" pitchFamily="2" charset="2"/>
              <a:buChar char="Ø"/>
            </a:pPr>
            <a:r>
              <a:rPr lang="en-US" sz="1600" kern="0" dirty="0">
                <a:solidFill>
                  <a:schemeClr val="tx1"/>
                </a:solidFill>
              </a:rPr>
              <a:t>Why Phase I?</a:t>
            </a:r>
          </a:p>
          <a:p>
            <a:pPr marL="285750" indent="-285750" algn="l" eaLnBrk="0" fontAlgn="auto" hangingPunct="0">
              <a:spcBef>
                <a:spcPts val="300"/>
              </a:spcBef>
              <a:spcAft>
                <a:spcPts val="300"/>
              </a:spcAft>
              <a:buClr>
                <a:schemeClr val="tx2"/>
              </a:buClr>
              <a:buSzPct val="110000"/>
              <a:buFont typeface="Wingdings" panose="05000000000000000000" pitchFamily="2" charset="2"/>
              <a:buChar char="Ø"/>
            </a:pPr>
            <a:r>
              <a:rPr lang="en-US" sz="1600" kern="0" dirty="0">
                <a:solidFill>
                  <a:schemeClr val="tx1"/>
                </a:solidFill>
              </a:rPr>
              <a:t>Dose escalation methods (BOIN)</a:t>
            </a:r>
          </a:p>
        </p:txBody>
      </p:sp>
      <p:sp>
        <p:nvSpPr>
          <p:cNvPr id="3" name="Rectangle 2">
            <a:extLst>
              <a:ext uri="{FF2B5EF4-FFF2-40B4-BE49-F238E27FC236}">
                <a16:creationId xmlns:a16="http://schemas.microsoft.com/office/drawing/2014/main" id="{0A68CB86-FD0F-7E6B-C262-6EF1CA8ADDFE}"/>
              </a:ext>
            </a:extLst>
          </p:cNvPr>
          <p:cNvSpPr/>
          <p:nvPr/>
        </p:nvSpPr>
        <p:spPr bwMode="auto">
          <a:xfrm>
            <a:off x="6562725" y="1514475"/>
            <a:ext cx="4352925" cy="177165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Lesson 2</a:t>
            </a:r>
            <a:r>
              <a:rPr lang="en-US" sz="1600" kern="0" dirty="0">
                <a:solidFill>
                  <a:schemeClr val="tx1"/>
                </a:solidFill>
              </a:rPr>
              <a:t>: Dose Finding in Phase II trials</a:t>
            </a:r>
          </a:p>
          <a:p>
            <a:pPr algn="l" eaLnBrk="0" fontAlgn="auto" hangingPunct="0">
              <a:spcBef>
                <a:spcPts val="300"/>
              </a:spcBef>
              <a:spcAft>
                <a:spcPts val="300"/>
              </a:spcAft>
              <a:buClr>
                <a:schemeClr val="tx2"/>
              </a:buClr>
              <a:buSzPct val="110000"/>
            </a:pPr>
            <a:endParaRPr lang="en-US" sz="800" kern="0" dirty="0">
              <a:solidFill>
                <a:schemeClr val="tx1"/>
              </a:solidFill>
            </a:endParaRPr>
          </a:p>
          <a:p>
            <a:pPr marL="285750" indent="-285750" eaLnBrk="0" hangingPunct="0">
              <a:spcBef>
                <a:spcPts val="300"/>
              </a:spcBef>
              <a:spcAft>
                <a:spcPts val="300"/>
              </a:spcAft>
              <a:buClr>
                <a:schemeClr val="tx2"/>
              </a:buClr>
              <a:buSzPct val="110000"/>
              <a:buFont typeface="Wingdings" panose="05000000000000000000" pitchFamily="2" charset="2"/>
              <a:buChar char="Ø"/>
            </a:pPr>
            <a:r>
              <a:rPr lang="en-US" sz="1600" kern="0" dirty="0">
                <a:solidFill>
                  <a:schemeClr val="tx1"/>
                </a:solidFill>
              </a:rPr>
              <a:t>Beyond MTD</a:t>
            </a:r>
            <a:endParaRPr lang="en-GB" sz="1600" kern="0" dirty="0">
              <a:solidFill>
                <a:schemeClr val="tx1"/>
              </a:solidFill>
            </a:endParaRPr>
          </a:p>
          <a:p>
            <a:pPr marL="285750" indent="-285750" algn="l" eaLnBrk="0" fontAlgn="auto" hangingPunct="0">
              <a:spcBef>
                <a:spcPts val="300"/>
              </a:spcBef>
              <a:spcAft>
                <a:spcPts val="300"/>
              </a:spcAft>
              <a:buClr>
                <a:schemeClr val="tx2"/>
              </a:buClr>
              <a:buSzPct val="110000"/>
              <a:buFont typeface="Wingdings" panose="05000000000000000000" pitchFamily="2" charset="2"/>
              <a:buChar char="Ø"/>
            </a:pPr>
            <a:r>
              <a:rPr lang="en-US" sz="1600" kern="0" dirty="0">
                <a:solidFill>
                  <a:schemeClr val="tx1"/>
                </a:solidFill>
              </a:rPr>
              <a:t>Why Phase II?</a:t>
            </a:r>
          </a:p>
          <a:p>
            <a:pPr marL="285750" indent="-285750" algn="l" eaLnBrk="0" fontAlgn="auto" hangingPunct="0">
              <a:spcBef>
                <a:spcPts val="300"/>
              </a:spcBef>
              <a:spcAft>
                <a:spcPts val="300"/>
              </a:spcAft>
              <a:buClr>
                <a:schemeClr val="tx2"/>
              </a:buClr>
              <a:buSzPct val="110000"/>
              <a:buFont typeface="Wingdings" panose="05000000000000000000" pitchFamily="2" charset="2"/>
              <a:buChar char="Ø"/>
            </a:pPr>
            <a:r>
              <a:rPr lang="en-US" sz="1600" kern="0" dirty="0">
                <a:solidFill>
                  <a:schemeClr val="tx1"/>
                </a:solidFill>
              </a:rPr>
              <a:t>Introduction to MCP-Mod</a:t>
            </a:r>
          </a:p>
        </p:txBody>
      </p:sp>
      <p:sp>
        <p:nvSpPr>
          <p:cNvPr id="4" name="Rectangle 3">
            <a:extLst>
              <a:ext uri="{FF2B5EF4-FFF2-40B4-BE49-F238E27FC236}">
                <a16:creationId xmlns:a16="http://schemas.microsoft.com/office/drawing/2014/main" id="{FF0CC784-72C4-01BC-A77E-9E8570887D8C}"/>
              </a:ext>
            </a:extLst>
          </p:cNvPr>
          <p:cNvSpPr/>
          <p:nvPr/>
        </p:nvSpPr>
        <p:spPr bwMode="auto">
          <a:xfrm>
            <a:off x="962025" y="3752852"/>
            <a:ext cx="4352925" cy="177165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r>
              <a:rPr lang="en-US" sz="2000" b="1" kern="0" dirty="0">
                <a:solidFill>
                  <a:schemeClr val="tx1"/>
                </a:solidFill>
              </a:rPr>
              <a:t>Lesson 3</a:t>
            </a:r>
            <a:r>
              <a:rPr lang="en-US" sz="1600" kern="0" dirty="0">
                <a:solidFill>
                  <a:schemeClr val="tx1"/>
                </a:solidFill>
              </a:rPr>
              <a:t>: Practical</a:t>
            </a:r>
          </a:p>
          <a:p>
            <a:pPr algn="l" eaLnBrk="0" fontAlgn="auto" hangingPunct="0">
              <a:spcBef>
                <a:spcPts val="300"/>
              </a:spcBef>
              <a:spcAft>
                <a:spcPts val="300"/>
              </a:spcAft>
              <a:buClr>
                <a:schemeClr val="tx2"/>
              </a:buClr>
              <a:buSzPct val="110000"/>
            </a:pPr>
            <a:endParaRPr lang="en-US" sz="800" kern="0" dirty="0">
              <a:solidFill>
                <a:schemeClr val="tx1"/>
              </a:solidFill>
            </a:endParaRPr>
          </a:p>
          <a:p>
            <a:pPr marL="285750" indent="-285750" eaLnBrk="0" hangingPunct="0">
              <a:spcBef>
                <a:spcPts val="300"/>
              </a:spcBef>
              <a:spcAft>
                <a:spcPts val="300"/>
              </a:spcAft>
              <a:buClr>
                <a:schemeClr val="tx2"/>
              </a:buClr>
              <a:buSzPct val="110000"/>
              <a:buFont typeface="Wingdings" panose="05000000000000000000" pitchFamily="2" charset="2"/>
              <a:buChar char="Ø"/>
            </a:pPr>
            <a:r>
              <a:rPr lang="en-US" sz="1600" kern="0" dirty="0">
                <a:solidFill>
                  <a:schemeClr val="tx1"/>
                </a:solidFill>
              </a:rPr>
              <a:t>Dose-response analysis of a continuous endpoint</a:t>
            </a:r>
          </a:p>
          <a:p>
            <a:pPr marL="285750" indent="-285750" eaLnBrk="0" hangingPunct="0">
              <a:spcBef>
                <a:spcPts val="300"/>
              </a:spcBef>
              <a:spcAft>
                <a:spcPts val="300"/>
              </a:spcAft>
              <a:buClr>
                <a:schemeClr val="tx2"/>
              </a:buClr>
              <a:buSzPct val="110000"/>
              <a:buFont typeface="Wingdings" panose="05000000000000000000" pitchFamily="2" charset="2"/>
              <a:buChar char="Ø"/>
            </a:pPr>
            <a:r>
              <a:rPr lang="en-US" sz="1600" kern="0" dirty="0">
                <a:solidFill>
                  <a:schemeClr val="tx1"/>
                </a:solidFill>
              </a:rPr>
              <a:t>Dose-response analysis of a binary outcome</a:t>
            </a:r>
            <a:endParaRPr lang="en-GB" sz="1600" kern="0" dirty="0">
              <a:solidFill>
                <a:schemeClr val="tx1"/>
              </a:solidFill>
            </a:endParaRPr>
          </a:p>
          <a:p>
            <a:pPr marL="285750" indent="-285750" algn="l" eaLnBrk="0" fontAlgn="auto" hangingPunct="0">
              <a:spcBef>
                <a:spcPts val="300"/>
              </a:spcBef>
              <a:spcAft>
                <a:spcPts val="300"/>
              </a:spcAft>
              <a:buClr>
                <a:schemeClr val="tx2"/>
              </a:buClr>
              <a:buSzPct val="110000"/>
              <a:buFont typeface="Wingdings" panose="05000000000000000000" pitchFamily="2" charset="2"/>
              <a:buChar char="Ø"/>
            </a:pPr>
            <a:r>
              <a:rPr lang="en-US" sz="1600" kern="0" dirty="0">
                <a:solidFill>
                  <a:schemeClr val="tx1"/>
                </a:solidFill>
              </a:rPr>
              <a:t>Further exercise and group work</a:t>
            </a:r>
          </a:p>
        </p:txBody>
      </p:sp>
      <p:sp>
        <p:nvSpPr>
          <p:cNvPr id="5" name="Rectangle 4">
            <a:extLst>
              <a:ext uri="{FF2B5EF4-FFF2-40B4-BE49-F238E27FC236}">
                <a16:creationId xmlns:a16="http://schemas.microsoft.com/office/drawing/2014/main" id="{FCE5C574-B6D3-4C01-9758-FB67E469D6B8}"/>
              </a:ext>
            </a:extLst>
          </p:cNvPr>
          <p:cNvSpPr/>
          <p:nvPr/>
        </p:nvSpPr>
        <p:spPr bwMode="auto">
          <a:xfrm>
            <a:off x="6562724" y="3686176"/>
            <a:ext cx="4352925" cy="177165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eaLnBrk="0" hangingPunct="0">
              <a:spcBef>
                <a:spcPts val="300"/>
              </a:spcBef>
              <a:spcAft>
                <a:spcPts val="300"/>
              </a:spcAft>
              <a:buClr>
                <a:schemeClr val="tx2"/>
              </a:buClr>
              <a:buSzPct val="110000"/>
            </a:pPr>
            <a:r>
              <a:rPr lang="en-GB" b="1" dirty="0">
                <a:solidFill>
                  <a:schemeClr val="tx1"/>
                </a:solidFill>
              </a:rPr>
              <a:t>SYMSTAT 2025 - talk</a:t>
            </a:r>
          </a:p>
          <a:p>
            <a:pPr eaLnBrk="0" hangingPunct="0">
              <a:spcBef>
                <a:spcPts val="300"/>
              </a:spcBef>
              <a:spcAft>
                <a:spcPts val="300"/>
              </a:spcAft>
              <a:buClr>
                <a:schemeClr val="tx2"/>
              </a:buClr>
              <a:buSzPct val="110000"/>
            </a:pPr>
            <a:endParaRPr lang="en-US" sz="800" kern="0" dirty="0">
              <a:solidFill>
                <a:schemeClr val="tx1"/>
              </a:solidFill>
            </a:endParaRPr>
          </a:p>
          <a:p>
            <a:pPr marL="285750" indent="-285750" eaLnBrk="0" hangingPunct="0">
              <a:spcBef>
                <a:spcPts val="300"/>
              </a:spcBef>
              <a:spcAft>
                <a:spcPts val="300"/>
              </a:spcAft>
              <a:buClr>
                <a:schemeClr val="tx2"/>
              </a:buClr>
              <a:buSzPct val="110000"/>
              <a:buFont typeface="Wingdings" panose="05000000000000000000" pitchFamily="2" charset="2"/>
              <a:buChar char="Ø"/>
            </a:pPr>
            <a:r>
              <a:rPr lang="en-US" sz="1600" kern="0" dirty="0">
                <a:solidFill>
                  <a:schemeClr val="tx1"/>
                </a:solidFill>
              </a:rPr>
              <a:t>Bayesian variable selection method for dose-response analysis</a:t>
            </a:r>
          </a:p>
          <a:p>
            <a:pPr eaLnBrk="0" hangingPunct="0">
              <a:spcBef>
                <a:spcPts val="300"/>
              </a:spcBef>
              <a:spcAft>
                <a:spcPts val="300"/>
              </a:spcAft>
              <a:buClr>
                <a:schemeClr val="tx2"/>
              </a:buClr>
              <a:buSzPct val="110000"/>
            </a:pPr>
            <a:endParaRPr lang="en-US" sz="1600" kern="0" dirty="0">
              <a:solidFill>
                <a:schemeClr val="tx1"/>
              </a:solidFill>
            </a:endParaRPr>
          </a:p>
        </p:txBody>
      </p:sp>
    </p:spTree>
    <p:extLst>
      <p:ext uri="{BB962C8B-B14F-4D97-AF65-F5344CB8AC3E}">
        <p14:creationId xmlns:p14="http://schemas.microsoft.com/office/powerpoint/2010/main" val="1866520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A6582-5F5A-5F83-B038-0D8FE23031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1F5000-1ECD-1E90-4AF7-BACB4FDC951B}"/>
              </a:ext>
            </a:extLst>
          </p:cNvPr>
          <p:cNvSpPr>
            <a:spLocks noGrp="1"/>
          </p:cNvSpPr>
          <p:nvPr>
            <p:ph type="sldNum" sz="quarter" idx="21"/>
          </p:nvPr>
        </p:nvSpPr>
        <p:spPr/>
        <p:txBody>
          <a:bodyPr/>
          <a:lstStyle/>
          <a:p>
            <a:fld id="{9F9F533D-B52E-4A2F-BF72-0ADD2D94BD75}" type="slidenum">
              <a:rPr lang="en-GB" smtClean="0"/>
              <a:pPr/>
              <a:t>20</a:t>
            </a:fld>
            <a:endParaRPr lang="en-GB"/>
          </a:p>
        </p:txBody>
      </p:sp>
      <p:sp>
        <p:nvSpPr>
          <p:cNvPr id="6" name="Title 5">
            <a:extLst>
              <a:ext uri="{FF2B5EF4-FFF2-40B4-BE49-F238E27FC236}">
                <a16:creationId xmlns:a16="http://schemas.microsoft.com/office/drawing/2014/main" id="{E1D27BAD-65CC-F25D-CA0A-CA6C3D3C46D8}"/>
              </a:ext>
            </a:extLst>
          </p:cNvPr>
          <p:cNvSpPr>
            <a:spLocks noGrp="1"/>
          </p:cNvSpPr>
          <p:nvPr>
            <p:ph type="title"/>
          </p:nvPr>
        </p:nvSpPr>
        <p:spPr/>
        <p:txBody>
          <a:bodyPr/>
          <a:lstStyle/>
          <a:p>
            <a:r>
              <a:rPr lang="en-US" dirty="0"/>
              <a:t>Bayesian Optimal Interval Design - BOIN</a:t>
            </a:r>
            <a:endParaRPr lang="fr-BE" dirty="0"/>
          </a:p>
        </p:txBody>
      </p:sp>
      <p:sp>
        <p:nvSpPr>
          <p:cNvPr id="2" name="TextBox 1">
            <a:extLst>
              <a:ext uri="{FF2B5EF4-FFF2-40B4-BE49-F238E27FC236}">
                <a16:creationId xmlns:a16="http://schemas.microsoft.com/office/drawing/2014/main" id="{C6659781-90C8-7291-666E-2FC7527B72F3}"/>
              </a:ext>
            </a:extLst>
          </p:cNvPr>
          <p:cNvSpPr txBox="1"/>
          <p:nvPr/>
        </p:nvSpPr>
        <p:spPr>
          <a:xfrm>
            <a:off x="289718" y="1085851"/>
            <a:ext cx="11610975" cy="861774"/>
          </a:xfrm>
          <a:prstGeom prst="rect">
            <a:avLst/>
          </a:prstGeom>
          <a:noFill/>
        </p:spPr>
        <p:txBody>
          <a:bodyPr wrap="square" lIns="36000" tIns="36000" rIns="36000" bIns="36000" rtlCol="0">
            <a:noAutofit/>
          </a:bodyPr>
          <a:lstStyle/>
          <a:p>
            <a:pPr>
              <a:lnSpc>
                <a:spcPct val="150000"/>
              </a:lnSpc>
              <a:spcBef>
                <a:spcPts val="300"/>
              </a:spcBef>
              <a:spcAft>
                <a:spcPts val="300"/>
              </a:spcAft>
              <a:buClr>
                <a:schemeClr val="tx2"/>
              </a:buClr>
              <a:buSzPct val="110000"/>
            </a:pPr>
            <a:r>
              <a:rPr lang="en-US" sz="2000" dirty="0"/>
              <a:t>Similarly,</a:t>
            </a:r>
            <a:endParaRPr lang="en-GB" sz="2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7259517-54A6-9F2A-96EB-16D88659BA6D}"/>
                  </a:ext>
                </a:extLst>
              </p:cNvPr>
              <p:cNvSpPr txBox="1"/>
              <p:nvPr/>
            </p:nvSpPr>
            <p:spPr>
              <a:xfrm>
                <a:off x="1828800" y="1902501"/>
                <a:ext cx="7772400" cy="914400"/>
              </a:xfrm>
              <a:prstGeom prst="rect">
                <a:avLst/>
              </a:prstGeom>
              <a:noFill/>
            </p:spPr>
            <p:txBody>
              <a:bodyPr wrap="none" lIns="0" tIns="0" rIns="0" bIns="0" rtlCol="0" anchor="ctr" anchorCtr="1">
                <a:noAutofit/>
              </a:bodyPr>
              <a:lstStyle/>
              <a:p>
                <a:pPr>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𝛼</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𝑗</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ub>
                          </m:sSub>
                        </m:e>
                      </m:d>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pr</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𝑜𝑗</m:t>
                              </m:r>
                            </m:sub>
                          </m:sSub>
                        </m:e>
                      </m:d>
                      <m:r>
                        <m:rPr>
                          <m:sty m:val="p"/>
                        </m:rPr>
                        <a:rPr lang="en-US" sz="2000" b="0" i="0" smtClean="0">
                          <a:latin typeface="Cambria Math" panose="02040503050406030204" pitchFamily="18" charset="0"/>
                          <a:ea typeface="Cambria Math" panose="02040503050406030204" pitchFamily="18" charset="0"/>
                        </a:rPr>
                        <m:t>pr</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b="0" i="1" dirty="0" smtClean="0">
                                  <a:latin typeface="Cambria Math" panose="02040503050406030204" pitchFamily="18" charset="0"/>
                                  <a:ea typeface="Cambria Math" panose="02040503050406030204" pitchFamily="18" charset="0"/>
                                </a:rPr>
                              </m:ctrlPr>
                            </m:accPr>
                            <m:e>
                              <m:r>
                                <a:rPr lang="en-US" sz="2000" b="0" i="1" dirty="0" smtClean="0">
                                  <a:latin typeface="Cambria Math" panose="02040503050406030204" pitchFamily="18" charset="0"/>
                                  <a:ea typeface="Cambria Math" panose="02040503050406030204" pitchFamily="18" charset="0"/>
                                </a:rPr>
                                <m:t>𝑅</m:t>
                              </m:r>
                            </m:e>
                          </m:acc>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𝑜𝑗</m:t>
                              </m:r>
                            </m:sub>
                          </m:sSub>
                        </m:e>
                      </m:d>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pr</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𝑗</m:t>
                              </m:r>
                            </m:sub>
                          </m:sSub>
                        </m:e>
                      </m:d>
                      <m:r>
                        <m:rPr>
                          <m:sty m:val="p"/>
                        </m:rPr>
                        <a:rPr lang="en-US" sz="2000">
                          <a:latin typeface="Cambria Math" panose="02040503050406030204" pitchFamily="18" charset="0"/>
                          <a:ea typeface="Cambria Math" panose="02040503050406030204" pitchFamily="18" charset="0"/>
                        </a:rPr>
                        <m:t>pr</m:t>
                      </m:r>
                      <m:d>
                        <m:dPr>
                          <m:ctrlPr>
                            <a:rPr lang="en-US" sz="2000" i="1">
                              <a:latin typeface="Cambria Math" panose="02040503050406030204" pitchFamily="18" charset="0"/>
                              <a:ea typeface="Cambria Math" panose="02040503050406030204" pitchFamily="18" charset="0"/>
                            </a:rPr>
                          </m:ctrlPr>
                        </m:dPr>
                        <m:e>
                          <m:acc>
                            <m:accPr>
                              <m:chr m:val="̅"/>
                              <m:ctrlPr>
                                <a:rPr lang="en-US" sz="2000" i="1" dirty="0">
                                  <a:latin typeface="Cambria Math" panose="02040503050406030204" pitchFamily="18" charset="0"/>
                                  <a:ea typeface="Cambria Math" panose="02040503050406030204" pitchFamily="18" charset="0"/>
                                </a:rPr>
                              </m:ctrlPr>
                            </m:accPr>
                            <m:e>
                              <m:r>
                                <a:rPr lang="en-US" sz="2000" b="0" i="1" dirty="0" smtClean="0">
                                  <a:latin typeface="Cambria Math" panose="02040503050406030204" pitchFamily="18" charset="0"/>
                                  <a:ea typeface="Cambria Math" panose="02040503050406030204" pitchFamily="18" charset="0"/>
                                </a:rPr>
                                <m:t>𝐸</m:t>
                              </m:r>
                            </m:e>
                          </m:acc>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𝑗</m:t>
                              </m:r>
                            </m:sub>
                          </m:sSub>
                        </m:e>
                      </m:d>
                      <m:r>
                        <a:rPr lang="en-US" sz="2000" b="0" i="0" smtClean="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pr</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ub>
                          </m:sSub>
                        </m:e>
                      </m:d>
                      <m:r>
                        <m:rPr>
                          <m:sty m:val="p"/>
                        </m:rPr>
                        <a:rPr lang="en-US" sz="2000">
                          <a:latin typeface="Cambria Math" panose="02040503050406030204" pitchFamily="18" charset="0"/>
                          <a:ea typeface="Cambria Math" panose="02040503050406030204" pitchFamily="18" charset="0"/>
                        </a:rPr>
                        <m:t>pr</m:t>
                      </m:r>
                      <m:r>
                        <a:rPr lang="en-US" sz="2000">
                          <a:latin typeface="Cambria Math" panose="02040503050406030204" pitchFamily="18" charset="0"/>
                          <a:ea typeface="Cambria Math" panose="02040503050406030204" pitchFamily="18" charset="0"/>
                        </a:rPr>
                        <m:t>(</m:t>
                      </m:r>
                      <m:acc>
                        <m:accPr>
                          <m:chr m:val="̅"/>
                          <m:ctrlPr>
                            <a:rPr lang="en-US" sz="2000" i="1" dirty="0">
                              <a:latin typeface="Cambria Math" panose="02040503050406030204" pitchFamily="18" charset="0"/>
                              <a:ea typeface="Cambria Math" panose="02040503050406030204" pitchFamily="18" charset="0"/>
                            </a:rPr>
                          </m:ctrlPr>
                        </m:accPr>
                        <m:e>
                          <m:r>
                            <a:rPr lang="en-US" sz="2000" b="0" i="1" dirty="0" smtClean="0">
                              <a:latin typeface="Cambria Math" panose="02040503050406030204" pitchFamily="18" charset="0"/>
                              <a:ea typeface="Cambria Math" panose="02040503050406030204" pitchFamily="18" charset="0"/>
                            </a:rPr>
                            <m:t>𝐷</m:t>
                          </m:r>
                        </m:e>
                      </m:acc>
                      <m:r>
                        <a:rPr lang="en-US" sz="2000" dirty="0">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ub>
                      </m:sSub>
                      <m:r>
                        <a:rPr lang="en-US" sz="2000">
                          <a:latin typeface="Cambria Math" panose="02040503050406030204" pitchFamily="18" charset="0"/>
                          <a:ea typeface="Cambria Math" panose="02040503050406030204" pitchFamily="18" charset="0"/>
                        </a:rPr>
                        <m:t>)</m:t>
                      </m:r>
                    </m:oMath>
                  </m:oMathPara>
                </a14:m>
                <a:endParaRPr lang="en-GB" sz="2000" dirty="0" err="1">
                  <a:latin typeface="+mj-lt"/>
                </a:endParaRPr>
              </a:p>
            </p:txBody>
          </p:sp>
        </mc:Choice>
        <mc:Fallback xmlns="">
          <p:sp>
            <p:nvSpPr>
              <p:cNvPr id="5" name="TextBox 4">
                <a:extLst>
                  <a:ext uri="{FF2B5EF4-FFF2-40B4-BE49-F238E27FC236}">
                    <a16:creationId xmlns:a16="http://schemas.microsoft.com/office/drawing/2014/main" id="{E7259517-54A6-9F2A-96EB-16D88659BA6D}"/>
                  </a:ext>
                </a:extLst>
              </p:cNvPr>
              <p:cNvSpPr txBox="1">
                <a:spLocks noRot="1" noChangeAspect="1" noMove="1" noResize="1" noEditPoints="1" noAdjustHandles="1" noChangeArrowheads="1" noChangeShapeType="1" noTextEdit="1"/>
              </p:cNvSpPr>
              <p:nvPr/>
            </p:nvSpPr>
            <p:spPr>
              <a:xfrm>
                <a:off x="1828800" y="1902501"/>
                <a:ext cx="7772400" cy="914400"/>
              </a:xfrm>
              <a:prstGeom prst="rect">
                <a:avLst/>
              </a:prstGeom>
              <a:blipFill>
                <a:blip r:embed="rId2"/>
                <a:stretch>
                  <a:fillRect l="-1098" r="-10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815493-6844-C008-94FF-11F8614B3626}"/>
                  </a:ext>
                </a:extLst>
              </p:cNvPr>
              <p:cNvSpPr txBox="1"/>
              <p:nvPr/>
            </p:nvSpPr>
            <p:spPr>
              <a:xfrm>
                <a:off x="905125" y="3171822"/>
                <a:ext cx="8310563" cy="4469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ea typeface="Cambria Math" panose="02040503050406030204" pitchFamily="18" charset="0"/>
                        </a:rPr>
                        <m:t>pr</m:t>
                      </m:r>
                      <m:d>
                        <m:dPr>
                          <m:ctrlPr>
                            <a:rPr lang="en-US" sz="2000" i="1">
                              <a:latin typeface="Cambria Math" panose="02040503050406030204" pitchFamily="18" charset="0"/>
                              <a:ea typeface="Cambria Math" panose="02040503050406030204" pitchFamily="18" charset="0"/>
                            </a:rPr>
                          </m:ctrlPr>
                        </m:dPr>
                        <m:e>
                          <m:acc>
                            <m:accPr>
                              <m:chr m:val="̅"/>
                              <m:ctrlPr>
                                <a:rPr lang="en-US" sz="2000" i="1" dirty="0">
                                  <a:latin typeface="Cambria Math" panose="02040503050406030204" pitchFamily="18" charset="0"/>
                                  <a:ea typeface="Cambria Math" panose="02040503050406030204" pitchFamily="18" charset="0"/>
                                </a:rPr>
                              </m:ctrlPr>
                            </m:accPr>
                            <m:e>
                              <m:r>
                                <a:rPr lang="en-US" sz="2000" i="1" dirty="0">
                                  <a:latin typeface="Cambria Math" panose="02040503050406030204" pitchFamily="18" charset="0"/>
                                  <a:ea typeface="Cambria Math" panose="02040503050406030204" pitchFamily="18" charset="0"/>
                                </a:rPr>
                                <m:t>𝐸</m:t>
                              </m:r>
                            </m:e>
                          </m:acc>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𝑗</m:t>
                              </m:r>
                            </m:sub>
                          </m:sSub>
                        </m:e>
                      </m:d>
                      <m:r>
                        <a:rPr lang="en-US" sz="2000" b="0" i="1" smtClean="0">
                          <a:latin typeface="Cambria Math" panose="02040503050406030204" pitchFamily="18" charset="0"/>
                          <a:ea typeface="Cambria Math" panose="02040503050406030204" pitchFamily="18" charset="0"/>
                        </a:rPr>
                        <m:t>=1− </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𝑗</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𝑗</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kern="100">
                              <a:latin typeface="Cambria Math" panose="02040503050406030204" pitchFamily="18" charset="0"/>
                            </a:rPr>
                            <m:t>𝜙</m:t>
                          </m:r>
                        </m:e>
                        <m:sub>
                          <m:r>
                            <a:rPr lang="en-US" sz="2000" b="0" i="1" kern="100" smtClean="0">
                              <a:latin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oMath>
                  </m:oMathPara>
                </a14:m>
                <a:endParaRPr lang="en-GB" sz="2000" dirty="0">
                  <a:latin typeface="+mj-lt"/>
                </a:endParaRPr>
              </a:p>
            </p:txBody>
          </p:sp>
        </mc:Choice>
        <mc:Fallback xmlns="">
          <p:sp>
            <p:nvSpPr>
              <p:cNvPr id="9" name="TextBox 8">
                <a:extLst>
                  <a:ext uri="{FF2B5EF4-FFF2-40B4-BE49-F238E27FC236}">
                    <a16:creationId xmlns:a16="http://schemas.microsoft.com/office/drawing/2014/main" id="{2E815493-6844-C008-94FF-11F8614B3626}"/>
                  </a:ext>
                </a:extLst>
              </p:cNvPr>
              <p:cNvSpPr txBox="1">
                <a:spLocks noRot="1" noChangeAspect="1" noMove="1" noResize="1" noEditPoints="1" noAdjustHandles="1" noChangeArrowheads="1" noChangeShapeType="1" noTextEdit="1"/>
              </p:cNvSpPr>
              <p:nvPr/>
            </p:nvSpPr>
            <p:spPr>
              <a:xfrm>
                <a:off x="905125" y="3171822"/>
                <a:ext cx="8310563" cy="446917"/>
              </a:xfrm>
              <a:prstGeom prst="rect">
                <a:avLst/>
              </a:prstGeom>
              <a:blipFill>
                <a:blip r:embed="rId3"/>
                <a:stretch>
                  <a:fillRect b="-81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E3C6AA-68FE-2F90-A39D-5AEBC7AC66D0}"/>
                  </a:ext>
                </a:extLst>
              </p:cNvPr>
              <p:cNvSpPr txBox="1"/>
              <p:nvPr/>
            </p:nvSpPr>
            <p:spPr>
              <a:xfrm>
                <a:off x="289718" y="5255012"/>
                <a:ext cx="11460163" cy="914400"/>
              </a:xfrm>
              <a:prstGeom prst="rect">
                <a:avLst/>
              </a:prstGeom>
              <a:noFill/>
            </p:spPr>
            <p:txBody>
              <a:bodyPr wrap="square" lIns="36000" tIns="36000" rIns="36000" bIns="36000" rtlCol="0">
                <a:noAutofit/>
              </a:bodyPr>
              <a:lstStyle/>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r>
                      <m:rPr>
                        <m:sty m:val="p"/>
                      </m:rPr>
                      <a:rPr lang="en-US" sz="2000" smtClean="0">
                        <a:latin typeface="Cambria Math" panose="02040503050406030204" pitchFamily="18" charset="0"/>
                        <a:ea typeface="Cambria Math" panose="02040503050406030204" pitchFamily="18" charset="0"/>
                      </a:rPr>
                      <m:t>pr</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𝑜𝑗</m:t>
                            </m:r>
                          </m:sub>
                        </m:sSub>
                      </m:e>
                    </m:d>
                  </m:oMath>
                </a14:m>
                <a:r>
                  <a:rPr lang="en-GB" sz="2000" dirty="0">
                    <a:latin typeface="+mj-lt"/>
                  </a:rPr>
                  <a:t>,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pr</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𝑗</m:t>
                            </m:r>
                          </m:sub>
                        </m:sSub>
                      </m:e>
                    </m:d>
                  </m:oMath>
                </a14:m>
                <a:r>
                  <a:rPr lang="en-GB" sz="2000" dirty="0">
                    <a:latin typeface="+mj-lt"/>
                  </a:rPr>
                  <a:t> and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pr</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ub>
                        </m:sSub>
                      </m:e>
                    </m:d>
                  </m:oMath>
                </a14:m>
                <a:r>
                  <a:rPr lang="en-GB" sz="2000" dirty="0">
                    <a:latin typeface="+mj-lt"/>
                  </a:rPr>
                  <a:t> are equal prior probabilities </a:t>
                </a:r>
                <a:r>
                  <a:rPr lang="en-GB" sz="2000" dirty="0" err="1">
                    <a:latin typeface="+mj-lt"/>
                  </a:rPr>
                  <a:t>i.e</a:t>
                </a:r>
                <a:r>
                  <a:rPr lang="en-GB" sz="2000" dirty="0">
                    <a:latin typeface="+mj-lt"/>
                  </a:rPr>
                  <a:t> non informative priors</a:t>
                </a:r>
              </a:p>
            </p:txBody>
          </p:sp>
        </mc:Choice>
        <mc:Fallback xmlns="">
          <p:sp>
            <p:nvSpPr>
              <p:cNvPr id="10" name="TextBox 9">
                <a:extLst>
                  <a:ext uri="{FF2B5EF4-FFF2-40B4-BE49-F238E27FC236}">
                    <a16:creationId xmlns:a16="http://schemas.microsoft.com/office/drawing/2014/main" id="{75E3C6AA-68FE-2F90-A39D-5AEBC7AC66D0}"/>
                  </a:ext>
                </a:extLst>
              </p:cNvPr>
              <p:cNvSpPr txBox="1">
                <a:spLocks noRot="1" noChangeAspect="1" noMove="1" noResize="1" noEditPoints="1" noAdjustHandles="1" noChangeArrowheads="1" noChangeShapeType="1" noTextEdit="1"/>
              </p:cNvSpPr>
              <p:nvPr/>
            </p:nvSpPr>
            <p:spPr>
              <a:xfrm>
                <a:off x="289718" y="5255012"/>
                <a:ext cx="11460163" cy="914400"/>
              </a:xfrm>
              <a:prstGeom prst="rect">
                <a:avLst/>
              </a:prstGeom>
              <a:blipFill>
                <a:blip r:embed="rId4"/>
                <a:stretch>
                  <a:fillRect l="-11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1D86CE-024A-FC8C-0AD5-D5C9EF842B17}"/>
                  </a:ext>
                </a:extLst>
              </p:cNvPr>
              <p:cNvSpPr txBox="1"/>
              <p:nvPr/>
            </p:nvSpPr>
            <p:spPr>
              <a:xfrm>
                <a:off x="733425" y="4041098"/>
                <a:ext cx="8310563" cy="4469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ea typeface="Cambria Math" panose="02040503050406030204" pitchFamily="18" charset="0"/>
                        </a:rPr>
                        <m:t>pr</m:t>
                      </m:r>
                      <m:r>
                        <a:rPr lang="en-US" sz="2000" smtClean="0">
                          <a:latin typeface="Cambria Math" panose="02040503050406030204" pitchFamily="18" charset="0"/>
                          <a:ea typeface="Cambria Math" panose="02040503050406030204" pitchFamily="18" charset="0"/>
                        </a:rPr>
                        <m:t>(</m:t>
                      </m:r>
                      <m:acc>
                        <m:accPr>
                          <m:chr m:val="̅"/>
                          <m:ctrlPr>
                            <a:rPr lang="en-US" sz="2000" i="1" dirty="0">
                              <a:latin typeface="Cambria Math" panose="02040503050406030204" pitchFamily="18" charset="0"/>
                              <a:ea typeface="Cambria Math" panose="02040503050406030204" pitchFamily="18" charset="0"/>
                            </a:rPr>
                          </m:ctrlPr>
                        </m:accPr>
                        <m:e>
                          <m:r>
                            <a:rPr lang="en-US" sz="2000" i="1" dirty="0">
                              <a:latin typeface="Cambria Math" panose="02040503050406030204" pitchFamily="18" charset="0"/>
                              <a:ea typeface="Cambria Math" panose="02040503050406030204" pitchFamily="18" charset="0"/>
                            </a:rPr>
                            <m:t>𝐷</m:t>
                          </m:r>
                        </m:e>
                      </m:acc>
                      <m:r>
                        <a:rPr lang="en-US" sz="2000" dirty="0">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ub>
                      </m:sSub>
                      <m:r>
                        <a:rPr lang="en-US" sz="200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𝑗</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𝑗</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kern="100">
                              <a:latin typeface="Cambria Math" panose="02040503050406030204" pitchFamily="18" charset="0"/>
                            </a:rPr>
                            <m:t>𝜙</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oMath>
                  </m:oMathPara>
                </a14:m>
                <a:endParaRPr lang="en-GB" sz="2000" dirty="0">
                  <a:latin typeface="+mj-lt"/>
                </a:endParaRPr>
              </a:p>
            </p:txBody>
          </p:sp>
        </mc:Choice>
        <mc:Fallback xmlns="">
          <p:sp>
            <p:nvSpPr>
              <p:cNvPr id="7" name="TextBox 6">
                <a:extLst>
                  <a:ext uri="{FF2B5EF4-FFF2-40B4-BE49-F238E27FC236}">
                    <a16:creationId xmlns:a16="http://schemas.microsoft.com/office/drawing/2014/main" id="{A01D86CE-024A-FC8C-0AD5-D5C9EF842B17}"/>
                  </a:ext>
                </a:extLst>
              </p:cNvPr>
              <p:cNvSpPr txBox="1">
                <a:spLocks noRot="1" noChangeAspect="1" noMove="1" noResize="1" noEditPoints="1" noAdjustHandles="1" noChangeArrowheads="1" noChangeShapeType="1" noTextEdit="1"/>
              </p:cNvSpPr>
              <p:nvPr/>
            </p:nvSpPr>
            <p:spPr>
              <a:xfrm>
                <a:off x="733425" y="4041098"/>
                <a:ext cx="8310563" cy="446917"/>
              </a:xfrm>
              <a:prstGeom prst="rect">
                <a:avLst/>
              </a:prstGeom>
              <a:blipFill>
                <a:blip r:embed="rId5"/>
                <a:stretch>
                  <a:fillRect b="-5479"/>
                </a:stretch>
              </a:blipFill>
            </p:spPr>
            <p:txBody>
              <a:bodyPr/>
              <a:lstStyle/>
              <a:p>
                <a:r>
                  <a:rPr lang="en-GB">
                    <a:noFill/>
                  </a:rPr>
                  <a:t> </a:t>
                </a:r>
              </a:p>
            </p:txBody>
          </p:sp>
        </mc:Fallback>
      </mc:AlternateContent>
    </p:spTree>
    <p:extLst>
      <p:ext uri="{BB962C8B-B14F-4D97-AF65-F5344CB8AC3E}">
        <p14:creationId xmlns:p14="http://schemas.microsoft.com/office/powerpoint/2010/main" val="3782265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F13C4-185F-DEFC-0E92-A36DA3FE40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292CA2-1EA8-6ECD-33DE-A695D8FECA65}"/>
              </a:ext>
            </a:extLst>
          </p:cNvPr>
          <p:cNvSpPr>
            <a:spLocks noGrp="1"/>
          </p:cNvSpPr>
          <p:nvPr>
            <p:ph type="sldNum" sz="quarter" idx="21"/>
          </p:nvPr>
        </p:nvSpPr>
        <p:spPr/>
        <p:txBody>
          <a:bodyPr/>
          <a:lstStyle/>
          <a:p>
            <a:fld id="{9F9F533D-B52E-4A2F-BF72-0ADD2D94BD75}" type="slidenum">
              <a:rPr lang="en-GB" smtClean="0"/>
              <a:pPr/>
              <a:t>21</a:t>
            </a:fld>
            <a:endParaRPr lang="en-GB"/>
          </a:p>
        </p:txBody>
      </p:sp>
      <p:sp>
        <p:nvSpPr>
          <p:cNvPr id="6" name="Title 5">
            <a:extLst>
              <a:ext uri="{FF2B5EF4-FFF2-40B4-BE49-F238E27FC236}">
                <a16:creationId xmlns:a16="http://schemas.microsoft.com/office/drawing/2014/main" id="{C3BBB8C1-7739-7086-A424-DEF289F6B86A}"/>
              </a:ext>
            </a:extLst>
          </p:cNvPr>
          <p:cNvSpPr>
            <a:spLocks noGrp="1"/>
          </p:cNvSpPr>
          <p:nvPr>
            <p:ph type="title"/>
          </p:nvPr>
        </p:nvSpPr>
        <p:spPr/>
        <p:txBody>
          <a:bodyPr/>
          <a:lstStyle/>
          <a:p>
            <a:r>
              <a:rPr lang="en-US" dirty="0"/>
              <a:t>Bayesian Optimal Interval Design - BOIN</a:t>
            </a:r>
            <a:endParaRPr lang="fr-BE" dirty="0"/>
          </a:p>
        </p:txBody>
      </p:sp>
      <p:sp>
        <p:nvSpPr>
          <p:cNvPr id="2" name="TextBox 1">
            <a:extLst>
              <a:ext uri="{FF2B5EF4-FFF2-40B4-BE49-F238E27FC236}">
                <a16:creationId xmlns:a16="http://schemas.microsoft.com/office/drawing/2014/main" id="{2CD23FEE-59D8-79A9-3D91-F44A0BCEBB25}"/>
              </a:ext>
            </a:extLst>
          </p:cNvPr>
          <p:cNvSpPr txBox="1"/>
          <p:nvPr/>
        </p:nvSpPr>
        <p:spPr>
          <a:xfrm>
            <a:off x="289718" y="1085851"/>
            <a:ext cx="11610975" cy="861774"/>
          </a:xfrm>
          <a:prstGeom prst="rect">
            <a:avLst/>
          </a:prstGeom>
          <a:noFill/>
        </p:spPr>
        <p:txBody>
          <a:bodyPr wrap="square" lIns="36000" tIns="36000" rIns="36000" bIns="36000" rtlCol="0">
            <a:noAutofit/>
          </a:bodyPr>
          <a:lstStyle/>
          <a:p>
            <a:pPr>
              <a:lnSpc>
                <a:spcPct val="150000"/>
              </a:lnSpc>
              <a:spcBef>
                <a:spcPts val="300"/>
              </a:spcBef>
              <a:spcAft>
                <a:spcPts val="300"/>
              </a:spcAft>
              <a:buClr>
                <a:schemeClr val="tx2"/>
              </a:buClr>
              <a:buSzPct val="110000"/>
            </a:pPr>
            <a:r>
              <a:rPr lang="en-US" sz="2000" dirty="0"/>
              <a:t>The decision error is minimum when,</a:t>
            </a:r>
            <a:endParaRPr lang="en-GB" sz="2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E8BE85-DB34-0D47-E6E7-7B3800AF6582}"/>
                  </a:ext>
                </a:extLst>
              </p:cNvPr>
              <p:cNvSpPr txBox="1"/>
              <p:nvPr/>
            </p:nvSpPr>
            <p:spPr>
              <a:xfrm>
                <a:off x="2590800" y="2567674"/>
                <a:ext cx="6096000"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i="1" smtClean="0">
                              <a:latin typeface="Cambria Math" panose="02040503050406030204" pitchFamily="18" charset="0"/>
                              <a:ea typeface="Cambria Math" panose="02040503050406030204" pitchFamily="18" charset="0"/>
                            </a:rPr>
                            <m:t>𝜆</m:t>
                          </m:r>
                        </m:e>
                        <m:sub>
                          <m:r>
                            <a:rPr lang="en-GB" sz="2400" b="0" i="1" smtClean="0">
                              <a:latin typeface="Cambria Math" panose="02040503050406030204" pitchFamily="18" charset="0"/>
                            </a:rPr>
                            <m:t>𝑖𝑗</m:t>
                          </m:r>
                        </m:sub>
                      </m:sSub>
                      <m:r>
                        <a:rPr lang="en-GB" sz="2400" b="0" i="1" smtClean="0">
                          <a:latin typeface="Cambria Math" panose="02040503050406030204" pitchFamily="18" charset="0"/>
                        </a:rPr>
                        <m:t>=</m:t>
                      </m:r>
                      <m:r>
                        <a:rPr lang="en-GB" sz="2400" b="0" i="1" smtClean="0">
                          <a:latin typeface="Cambria Math" panose="02040503050406030204" pitchFamily="18" charset="0"/>
                        </a:rPr>
                        <m:t>𝑙𝑜𝑔</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𝜙</m:t>
                              </m:r>
                            </m:e>
                            <m:sub>
                              <m:r>
                                <a:rPr lang="en-GB" sz="2400" b="0" i="1" smtClean="0">
                                  <a:latin typeface="Cambria Math" panose="02040503050406030204" pitchFamily="18" charset="0"/>
                                </a:rPr>
                                <m:t>1</m:t>
                              </m:r>
                            </m:sub>
                          </m:sSub>
                        </m:num>
                        <m:den>
                          <m:r>
                            <a:rPr lang="en-GB" sz="2400" b="0" i="1" smtClean="0">
                              <a:latin typeface="Cambria Math" panose="02040503050406030204" pitchFamily="18" charset="0"/>
                            </a:rPr>
                            <m:t>1−</m:t>
                          </m:r>
                          <m:r>
                            <a:rPr lang="en-GB" sz="2400" b="0" i="1" smtClean="0">
                              <a:latin typeface="Cambria Math" panose="02040503050406030204" pitchFamily="18" charset="0"/>
                              <a:ea typeface="Cambria Math" panose="02040503050406030204" pitchFamily="18" charset="0"/>
                            </a:rPr>
                            <m:t>𝜙</m:t>
                          </m:r>
                        </m:den>
                      </m:f>
                      <m:r>
                        <a:rPr lang="en-GB" sz="2400" b="0" i="1" smtClean="0">
                          <a:latin typeface="Cambria Math" panose="02040503050406030204" pitchFamily="18" charset="0"/>
                        </a:rPr>
                        <m:t>/</m:t>
                      </m:r>
                      <m:r>
                        <a:rPr lang="en-GB" sz="2400" b="0" i="1" smtClean="0">
                          <a:latin typeface="Cambria Math" panose="02040503050406030204" pitchFamily="18" charset="0"/>
                        </a:rPr>
                        <m:t>𝑙𝑜𝑔</m:t>
                      </m:r>
                      <m:f>
                        <m:fPr>
                          <m:ctrlPr>
                            <a:rPr lang="en-GB" sz="2400" b="0" i="1" smtClean="0">
                              <a:latin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𝜙</m:t>
                          </m:r>
                          <m:r>
                            <a:rPr lang="en-GB" sz="2400" b="0" i="1" smtClean="0">
                              <a:latin typeface="Cambria Math" panose="02040503050406030204" pitchFamily="18" charset="0"/>
                              <a:ea typeface="Cambria Math" panose="02040503050406030204" pitchFamily="18" charset="0"/>
                            </a:rPr>
                            <m:t>(1−</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𝜙</m:t>
                              </m:r>
                            </m:e>
                            <m:sub>
                              <m:r>
                                <a:rPr lang="en-GB" sz="2400" i="1">
                                  <a:latin typeface="Cambria Math" panose="02040503050406030204" pitchFamily="18" charset="0"/>
                                </a:rPr>
                                <m:t>1</m:t>
                              </m:r>
                            </m:sub>
                          </m:sSub>
                          <m:r>
                            <a:rPr lang="en-GB" sz="2400" b="0" i="1" smtClean="0">
                              <a:latin typeface="Cambria Math" panose="02040503050406030204" pitchFamily="18" charset="0"/>
                              <a:ea typeface="Cambria Math" panose="02040503050406030204" pitchFamily="18" charset="0"/>
                            </a:rPr>
                            <m:t>)</m:t>
                          </m:r>
                        </m:num>
                        <m:den>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𝜙</m:t>
                              </m:r>
                            </m:e>
                            <m:sub>
                              <m:r>
                                <a:rPr lang="en-GB" sz="2400" i="1">
                                  <a:latin typeface="Cambria Math" panose="02040503050406030204" pitchFamily="18" charset="0"/>
                                </a:rPr>
                                <m:t>1</m:t>
                              </m:r>
                            </m:sub>
                          </m:sSub>
                          <m:r>
                            <a:rPr lang="en-GB" sz="2400" b="0" i="1" smtClean="0">
                              <a:latin typeface="Cambria Math" panose="02040503050406030204" pitchFamily="18" charset="0"/>
                            </a:rPr>
                            <m:t>(1−</m:t>
                          </m:r>
                          <m:r>
                            <a:rPr lang="en-GB" sz="2400" b="0" i="1" smtClean="0">
                              <a:latin typeface="Cambria Math" panose="02040503050406030204" pitchFamily="18" charset="0"/>
                              <a:ea typeface="Cambria Math" panose="02040503050406030204" pitchFamily="18" charset="0"/>
                            </a:rPr>
                            <m:t>𝜙</m:t>
                          </m:r>
                          <m:r>
                            <a:rPr lang="en-GB" sz="2400" b="0" i="1" smtClean="0">
                              <a:latin typeface="Cambria Math" panose="02040503050406030204" pitchFamily="18" charset="0"/>
                            </a:rPr>
                            <m:t>)</m:t>
                          </m:r>
                        </m:den>
                      </m:f>
                    </m:oMath>
                  </m:oMathPara>
                </a14:m>
                <a:endParaRPr lang="en-GB" dirty="0"/>
              </a:p>
            </p:txBody>
          </p:sp>
        </mc:Choice>
        <mc:Fallback xmlns="">
          <p:sp>
            <p:nvSpPr>
              <p:cNvPr id="11" name="TextBox 10">
                <a:extLst>
                  <a:ext uri="{FF2B5EF4-FFF2-40B4-BE49-F238E27FC236}">
                    <a16:creationId xmlns:a16="http://schemas.microsoft.com/office/drawing/2014/main" id="{FBE8BE85-DB34-0D47-E6E7-7B3800AF6582}"/>
                  </a:ext>
                </a:extLst>
              </p:cNvPr>
              <p:cNvSpPr txBox="1">
                <a:spLocks noRot="1" noChangeAspect="1" noMove="1" noResize="1" noEditPoints="1" noAdjustHandles="1" noChangeArrowheads="1" noChangeShapeType="1" noTextEdit="1"/>
              </p:cNvSpPr>
              <p:nvPr/>
            </p:nvSpPr>
            <p:spPr>
              <a:xfrm>
                <a:off x="2590800" y="2567674"/>
                <a:ext cx="6096000" cy="861326"/>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FC7D5F9-24CC-9416-506D-8DC7A232592A}"/>
                  </a:ext>
                </a:extLst>
              </p:cNvPr>
              <p:cNvSpPr txBox="1"/>
              <p:nvPr/>
            </p:nvSpPr>
            <p:spPr>
              <a:xfrm>
                <a:off x="2705100" y="4049049"/>
                <a:ext cx="6096000" cy="883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i="1" smtClean="0">
                              <a:latin typeface="Cambria Math" panose="02040503050406030204" pitchFamily="18" charset="0"/>
                              <a:ea typeface="Cambria Math" panose="02040503050406030204" pitchFamily="18" charset="0"/>
                            </a:rPr>
                            <m:t>𝜆</m:t>
                          </m:r>
                        </m:e>
                        <m:sub>
                          <m:r>
                            <a:rPr lang="en-GB" sz="2400" b="0" i="1" smtClean="0">
                              <a:latin typeface="Cambria Math" panose="02040503050406030204" pitchFamily="18" charset="0"/>
                              <a:ea typeface="Cambria Math" panose="02040503050406030204" pitchFamily="18" charset="0"/>
                            </a:rPr>
                            <m:t>2</m:t>
                          </m:r>
                          <m:r>
                            <a:rPr lang="en-GB" sz="2400" b="0" i="1" smtClean="0">
                              <a:latin typeface="Cambria Math" panose="02040503050406030204" pitchFamily="18" charset="0"/>
                            </a:rPr>
                            <m:t>𝑗</m:t>
                          </m:r>
                        </m:sub>
                      </m:sSub>
                      <m:r>
                        <a:rPr lang="en-GB" sz="2400" b="0" i="1" smtClean="0">
                          <a:latin typeface="Cambria Math" panose="02040503050406030204" pitchFamily="18" charset="0"/>
                        </a:rPr>
                        <m:t>=</m:t>
                      </m:r>
                      <m:r>
                        <a:rPr lang="en-GB" sz="2400" b="0" i="1" smtClean="0">
                          <a:latin typeface="Cambria Math" panose="02040503050406030204" pitchFamily="18" charset="0"/>
                        </a:rPr>
                        <m:t>𝑙𝑜𝑔</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r>
                            <a:rPr lang="en-GB" sz="2400" b="0" i="1" smtClean="0">
                              <a:latin typeface="Cambria Math" panose="02040503050406030204" pitchFamily="18" charset="0"/>
                              <a:ea typeface="Cambria Math" panose="02040503050406030204" pitchFamily="18" charset="0"/>
                            </a:rPr>
                            <m:t>𝜙</m:t>
                          </m:r>
                        </m:num>
                        <m:den>
                          <m:r>
                            <a:rPr lang="en-GB" sz="2400" b="0" i="1" smtClean="0">
                              <a:latin typeface="Cambria Math" panose="02040503050406030204" pitchFamily="18" charset="0"/>
                            </a:rPr>
                            <m:t>1−</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𝜙</m:t>
                              </m:r>
                            </m:e>
                            <m:sub>
                              <m:r>
                                <a:rPr lang="en-GB" b="0" i="1" smtClean="0">
                                  <a:latin typeface="Cambria Math" panose="02040503050406030204" pitchFamily="18" charset="0"/>
                                  <a:ea typeface="Cambria Math" panose="02040503050406030204" pitchFamily="18" charset="0"/>
                                </a:rPr>
                                <m:t>2</m:t>
                              </m:r>
                            </m:sub>
                          </m:sSub>
                        </m:den>
                      </m:f>
                      <m:r>
                        <a:rPr lang="en-GB" sz="2400" b="0" i="1" smtClean="0">
                          <a:latin typeface="Cambria Math" panose="02040503050406030204" pitchFamily="18" charset="0"/>
                        </a:rPr>
                        <m:t>/</m:t>
                      </m:r>
                      <m:r>
                        <a:rPr lang="en-GB" sz="2400" b="0" i="1" smtClean="0">
                          <a:latin typeface="Cambria Math" panose="02040503050406030204" pitchFamily="18" charset="0"/>
                        </a:rPr>
                        <m:t>𝑙𝑜𝑔</m:t>
                      </m:r>
                      <m:f>
                        <m:fPr>
                          <m:ctrlPr>
                            <a:rPr lang="en-GB" sz="2400" b="0" i="1" smtClean="0">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𝜙</m:t>
                              </m:r>
                            </m:e>
                            <m:sub>
                              <m:r>
                                <a:rPr lang="en-GB" b="0" i="1" smtClean="0">
                                  <a:latin typeface="Cambria Math" panose="02040503050406030204" pitchFamily="18" charset="0"/>
                                  <a:ea typeface="Cambria Math" panose="02040503050406030204" pitchFamily="18" charset="0"/>
                                </a:rPr>
                                <m:t>2</m:t>
                              </m:r>
                            </m:sub>
                          </m:sSub>
                          <m:r>
                            <a:rPr lang="en-GB" sz="2400" b="0" i="1" smtClean="0">
                              <a:latin typeface="Cambria Math" panose="02040503050406030204" pitchFamily="18" charset="0"/>
                              <a:ea typeface="Cambria Math" panose="02040503050406030204" pitchFamily="18" charset="0"/>
                            </a:rPr>
                            <m:t>(1−</m:t>
                          </m:r>
                          <m:r>
                            <a:rPr lang="en-GB" sz="2400" b="0" i="1" smtClean="0">
                              <a:latin typeface="Cambria Math" panose="02040503050406030204" pitchFamily="18" charset="0"/>
                              <a:ea typeface="Cambria Math" panose="02040503050406030204" pitchFamily="18" charset="0"/>
                            </a:rPr>
                            <m:t>𝜙</m:t>
                          </m:r>
                          <m:r>
                            <a:rPr lang="en-GB" sz="2400" b="0" i="1" smtClean="0">
                              <a:latin typeface="Cambria Math" panose="02040503050406030204" pitchFamily="18" charset="0"/>
                              <a:ea typeface="Cambria Math" panose="02040503050406030204" pitchFamily="18" charset="0"/>
                            </a:rPr>
                            <m:t>)</m:t>
                          </m:r>
                        </m:num>
                        <m:den>
                          <m:r>
                            <a:rPr lang="en-GB" sz="2400" i="1" smtClean="0">
                              <a:latin typeface="Cambria Math" panose="02040503050406030204" pitchFamily="18" charset="0"/>
                            </a:rPr>
                            <m:t> </m:t>
                          </m:r>
                          <m:r>
                            <a:rPr lang="en-GB" sz="2400" i="1" smtClean="0">
                              <a:latin typeface="Cambria Math" panose="02040503050406030204" pitchFamily="18" charset="0"/>
                              <a:ea typeface="Cambria Math" panose="02040503050406030204" pitchFamily="18" charset="0"/>
                            </a:rPr>
                            <m:t>𝜙</m:t>
                          </m:r>
                          <m:r>
                            <a:rPr lang="en-GB" sz="2400" b="0" i="1" smtClean="0">
                              <a:latin typeface="Cambria Math" panose="02040503050406030204" pitchFamily="18" charset="0"/>
                            </a:rPr>
                            <m:t>(1−</m:t>
                          </m:r>
                          <m:sSub>
                            <m:sSubPr>
                              <m:ctrlPr>
                                <a:rPr lang="en-GB" i="1">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𝜙</m:t>
                              </m:r>
                            </m:e>
                            <m:sub>
                              <m:r>
                                <a:rPr lang="en-GB" b="0" i="1" smtClean="0">
                                  <a:latin typeface="Cambria Math" panose="02040503050406030204" pitchFamily="18" charset="0"/>
                                  <a:ea typeface="Cambria Math" panose="02040503050406030204" pitchFamily="18" charset="0"/>
                                </a:rPr>
                                <m:t>2</m:t>
                              </m:r>
                            </m:sub>
                          </m:sSub>
                          <m:r>
                            <a:rPr lang="en-GB" sz="2400" b="0" i="1" smtClean="0">
                              <a:latin typeface="Cambria Math" panose="02040503050406030204" pitchFamily="18" charset="0"/>
                            </a:rPr>
                            <m:t>)</m:t>
                          </m:r>
                        </m:den>
                      </m:f>
                    </m:oMath>
                  </m:oMathPara>
                </a14:m>
                <a:endParaRPr lang="en-GB" dirty="0"/>
              </a:p>
            </p:txBody>
          </p:sp>
        </mc:Choice>
        <mc:Fallback xmlns="">
          <p:sp>
            <p:nvSpPr>
              <p:cNvPr id="12" name="TextBox 11">
                <a:extLst>
                  <a:ext uri="{FF2B5EF4-FFF2-40B4-BE49-F238E27FC236}">
                    <a16:creationId xmlns:a16="http://schemas.microsoft.com/office/drawing/2014/main" id="{6FC7D5F9-24CC-9416-506D-8DC7A232592A}"/>
                  </a:ext>
                </a:extLst>
              </p:cNvPr>
              <p:cNvSpPr txBox="1">
                <a:spLocks noRot="1" noChangeAspect="1" noMove="1" noResize="1" noEditPoints="1" noAdjustHandles="1" noChangeArrowheads="1" noChangeShapeType="1" noTextEdit="1"/>
              </p:cNvSpPr>
              <p:nvPr/>
            </p:nvSpPr>
            <p:spPr>
              <a:xfrm>
                <a:off x="2705100" y="4049049"/>
                <a:ext cx="6096000" cy="88357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18489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320E7-AE0B-1784-B8AF-89CEE2D8AFA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541877-CEED-E1B9-6D4E-8517E01CB973}"/>
              </a:ext>
            </a:extLst>
          </p:cNvPr>
          <p:cNvSpPr>
            <a:spLocks noGrp="1"/>
          </p:cNvSpPr>
          <p:nvPr>
            <p:ph type="sldNum" sz="quarter" idx="32"/>
          </p:nvPr>
        </p:nvSpPr>
        <p:spPr>
          <a:xfrm>
            <a:off x="365125" y="6343650"/>
            <a:ext cx="540000" cy="269875"/>
          </a:xfrm>
        </p:spPr>
        <p:txBody>
          <a:bodyPr vert="horz" lIns="0" tIns="0" rIns="0" bIns="0" rtlCol="0" anchor="b" anchorCtr="0">
            <a:normAutofit/>
          </a:bodyPr>
          <a:lstStyle/>
          <a:p>
            <a:pPr>
              <a:spcAft>
                <a:spcPts val="600"/>
              </a:spcAft>
            </a:pPr>
            <a:fld id="{9F9F533D-B52E-4A2F-BF72-0ADD2D94BD75}" type="slidenum">
              <a:rPr lang="en-GB" smtClean="0"/>
              <a:pPr>
                <a:spcAft>
                  <a:spcPts val="600"/>
                </a:spcAft>
              </a:pPr>
              <a:t>22</a:t>
            </a:fld>
            <a:endParaRPr lang="en-GB"/>
          </a:p>
        </p:txBody>
      </p:sp>
      <p:sp>
        <p:nvSpPr>
          <p:cNvPr id="6" name="Title 5">
            <a:extLst>
              <a:ext uri="{FF2B5EF4-FFF2-40B4-BE49-F238E27FC236}">
                <a16:creationId xmlns:a16="http://schemas.microsoft.com/office/drawing/2014/main" id="{681ADA85-B8C7-D406-6B7F-58DA9FAD41CB}"/>
              </a:ext>
            </a:extLst>
          </p:cNvPr>
          <p:cNvSpPr>
            <a:spLocks noGrp="1"/>
          </p:cNvSpPr>
          <p:nvPr>
            <p:ph type="title"/>
          </p:nvPr>
        </p:nvSpPr>
        <p:spPr>
          <a:xfrm>
            <a:off x="365125" y="242888"/>
            <a:ext cx="11460163" cy="430887"/>
          </a:xfrm>
        </p:spPr>
        <p:txBody>
          <a:bodyPr vert="horz" lIns="0" tIns="0" rIns="0" bIns="0" rtlCol="0" anchor="b" anchorCtr="0">
            <a:normAutofit/>
          </a:bodyPr>
          <a:lstStyle/>
          <a:p>
            <a:r>
              <a:rPr lang="en-US" b="1" kern="1200" dirty="0">
                <a:latin typeface="+mj-lt"/>
                <a:ea typeface="+mj-ea"/>
                <a:cs typeface="+mj-cs"/>
              </a:rPr>
              <a:t>Exercise 2</a:t>
            </a: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3747B569-36C4-3D66-3934-067C7969C82E}"/>
                  </a:ext>
                </a:extLst>
              </p:cNvPr>
              <p:cNvGraphicFramePr>
                <a:graphicFrameLocks noGrp="1"/>
              </p:cNvGraphicFramePr>
              <p:nvPr>
                <p:extLst>
                  <p:ext uri="{D42A27DB-BD31-4B8C-83A1-F6EECF244321}">
                    <p14:modId xmlns:p14="http://schemas.microsoft.com/office/powerpoint/2010/main" val="2155647948"/>
                  </p:ext>
                </p:extLst>
              </p:nvPr>
            </p:nvGraphicFramePr>
            <p:xfrm>
              <a:off x="1270489" y="2057537"/>
              <a:ext cx="8811234" cy="3795628"/>
            </p:xfrm>
            <a:graphic>
              <a:graphicData uri="http://schemas.openxmlformats.org/drawingml/2006/table">
                <a:tbl>
                  <a:tblPr firstRow="1" firstCol="1" bandRow="1"/>
                  <a:tblGrid>
                    <a:gridCol w="2640506">
                      <a:extLst>
                        <a:ext uri="{9D8B030D-6E8A-4147-A177-3AD203B41FA5}">
                          <a16:colId xmlns:a16="http://schemas.microsoft.com/office/drawing/2014/main" val="3289283136"/>
                        </a:ext>
                      </a:extLst>
                    </a:gridCol>
                    <a:gridCol w="1709668">
                      <a:extLst>
                        <a:ext uri="{9D8B030D-6E8A-4147-A177-3AD203B41FA5}">
                          <a16:colId xmlns:a16="http://schemas.microsoft.com/office/drawing/2014/main" val="1721672040"/>
                        </a:ext>
                      </a:extLst>
                    </a:gridCol>
                    <a:gridCol w="1487020">
                      <a:extLst>
                        <a:ext uri="{9D8B030D-6E8A-4147-A177-3AD203B41FA5}">
                          <a16:colId xmlns:a16="http://schemas.microsoft.com/office/drawing/2014/main" val="3472666408"/>
                        </a:ext>
                      </a:extLst>
                    </a:gridCol>
                    <a:gridCol w="1487020">
                      <a:extLst>
                        <a:ext uri="{9D8B030D-6E8A-4147-A177-3AD203B41FA5}">
                          <a16:colId xmlns:a16="http://schemas.microsoft.com/office/drawing/2014/main" val="795464313"/>
                        </a:ext>
                      </a:extLst>
                    </a:gridCol>
                    <a:gridCol w="1487020">
                      <a:extLst>
                        <a:ext uri="{9D8B030D-6E8A-4147-A177-3AD203B41FA5}">
                          <a16:colId xmlns:a16="http://schemas.microsoft.com/office/drawing/2014/main" val="3466817944"/>
                        </a:ext>
                      </a:extLst>
                    </a:gridCol>
                  </a:tblGrid>
                  <a:tr h="951857">
                    <a:tc rowSpan="2">
                      <a:txBody>
                        <a:bodyPr/>
                        <a:lstStyle/>
                        <a:p>
                          <a:pPr algn="l" fontAlgn="t">
                            <a:lnSpc>
                              <a:spcPct val="115000"/>
                            </a:lnSpc>
                            <a:spcAft>
                              <a:spcPts val="800"/>
                            </a:spcAft>
                            <a:buNone/>
                          </a:pPr>
                          <a:r>
                            <a:rPr lang="en-US" sz="2000" b="0" i="0" u="none" strike="noStrike" kern="100" dirty="0">
                              <a:effectLst/>
                              <a:latin typeface="+mj-lt"/>
                              <a:ea typeface="Aptos" panose="020B0004020202020204" pitchFamily="34" charset="0"/>
                              <a:cs typeface="Times New Roman" panose="02020603050405020304" pitchFamily="18" charset="0"/>
                            </a:rPr>
                            <a:t> </a:t>
                          </a:r>
                          <a:endParaRPr lang="en-US" sz="2000" b="0" i="0" u="none" strike="noStrike" dirty="0">
                            <a:effectLst/>
                            <a:latin typeface="+mj-lt"/>
                          </a:endParaRPr>
                        </a:p>
                        <a:p>
                          <a:pPr algn="l" fontAlgn="t">
                            <a:lnSpc>
                              <a:spcPct val="115000"/>
                            </a:lnSpc>
                            <a:spcAft>
                              <a:spcPts val="800"/>
                            </a:spcAft>
                            <a:buNone/>
                          </a:pPr>
                          <a:r>
                            <a:rPr lang="en-US" sz="2000" b="0" i="0" u="none" strike="noStrike" kern="100" dirty="0">
                              <a:effectLst/>
                              <a:latin typeface="+mj-lt"/>
                              <a:ea typeface="Aptos" panose="020B0004020202020204" pitchFamily="34" charset="0"/>
                              <a:cs typeface="Times New Roman" panose="02020603050405020304" pitchFamily="18" charset="0"/>
                            </a:rPr>
                            <a:t>Boundary </a:t>
                          </a:r>
                          <a:endParaRPr lang="en-US" sz="2000" b="0" i="0" u="none" strike="noStrike" dirty="0">
                            <a:effectLst/>
                            <a:latin typeface="+mj-lt"/>
                          </a:endParaRPr>
                        </a:p>
                      </a:txBody>
                      <a:tcPr marL="251460" marR="251460" marT="125730" marB="1257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4">
                      <a:txBody>
                        <a:bodyPr/>
                        <a:lstStyle/>
                        <a:p>
                          <a:pPr algn="ctr" fontAlgn="t">
                            <a:lnSpc>
                              <a:spcPct val="115000"/>
                            </a:lnSpc>
                            <a:spcAft>
                              <a:spcPts val="800"/>
                            </a:spcAft>
                            <a:buNone/>
                          </a:pPr>
                          <a:r>
                            <a:rPr lang="en-US" sz="2000" b="0" i="0" u="none" strike="noStrike" kern="100" dirty="0">
                              <a:effectLst/>
                              <a:latin typeface="+mj-lt"/>
                              <a:ea typeface="Aptos" panose="020B0004020202020204" pitchFamily="34" charset="0"/>
                              <a:cs typeface="Times New Roman" panose="02020603050405020304" pitchFamily="18" charset="0"/>
                            </a:rPr>
                            <a:t>Target toxicity rate for MTD (</a:t>
                          </a:r>
                          <a14:m>
                            <m:oMath xmlns:m="http://schemas.openxmlformats.org/officeDocument/2006/math">
                              <m:r>
                                <a:rPr lang="en-US" sz="2000" b="0" i="1" u="none" strike="noStrike" kern="100">
                                  <a:effectLst/>
                                  <a:latin typeface="Cambria Math" panose="02040503050406030204" pitchFamily="18" charset="0"/>
                                  <a:ea typeface="Aptos" panose="020B0004020202020204" pitchFamily="34" charset="0"/>
                                  <a:cs typeface="Times New Roman" panose="02020603050405020304" pitchFamily="18" charset="0"/>
                                </a:rPr>
                                <m:t>𝜙</m:t>
                              </m:r>
                            </m:oMath>
                          </a14:m>
                          <a:r>
                            <a:rPr lang="en-US" sz="2000" b="0" i="0" u="none" strike="noStrike" kern="100" dirty="0">
                              <a:effectLst/>
                              <a:latin typeface="+mj-lt"/>
                              <a:ea typeface="Aptos" panose="020B0004020202020204" pitchFamily="34" charset="0"/>
                              <a:cs typeface="Times New Roman" panose="02020603050405020304" pitchFamily="18" charset="0"/>
                            </a:rPr>
                            <a:t>)</a:t>
                          </a:r>
                          <a:endParaRPr lang="en-US" sz="2000" b="0" i="0" u="none" strike="noStrike" dirty="0">
                            <a:effectLst/>
                            <a:latin typeface="+mj-lt"/>
                          </a:endParaRPr>
                        </a:p>
                      </a:txBody>
                      <a:tcPr marL="251460" marR="251460" marT="125730" marB="1257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654320088"/>
                      </a:ext>
                    </a:extLst>
                  </a:tr>
                  <a:tr h="781447">
                    <a:tc vMerge="1">
                      <a:txBody>
                        <a:bodyPr/>
                        <a:lstStyle/>
                        <a:p>
                          <a:endParaRPr lang="en-GB"/>
                        </a:p>
                      </a:txBody>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0.15</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0.2</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0.3</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0.4</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6045039"/>
                      </a:ext>
                    </a:extLst>
                  </a:tr>
                  <a:tr h="1031162">
                    <a:tc>
                      <a:txBody>
                        <a:bodyPr/>
                        <a:lstStyle/>
                        <a:p>
                          <a:pPr algn="l" fontAlgn="t">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ar-AE" sz="2000" b="0" i="1" u="none" strike="noStrike" kern="10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ar-AE" sz="2000" b="0" i="1" u="none" strike="noStrike" kern="100">
                                        <a:effectLst/>
                                        <a:latin typeface="Cambria Math" panose="02040503050406030204" pitchFamily="18" charset="0"/>
                                        <a:ea typeface="Aptos" panose="020B0004020202020204" pitchFamily="34" charset="0"/>
                                        <a:cs typeface="Times New Roman" panose="02020603050405020304" pitchFamily="18" charset="0"/>
                                      </a:rPr>
                                      <m:t>𝜆</m:t>
                                    </m:r>
                                  </m:e>
                                  <m:sub>
                                    <m:r>
                                      <a:rPr lang="ar-AE" sz="2000" b="0" i="1" u="none" strike="noStrike" kern="100">
                                        <a:effectLst/>
                                        <a:latin typeface="Cambria Math" panose="02040503050406030204" pitchFamily="18" charset="0"/>
                                        <a:ea typeface="Aptos" panose="020B0004020202020204" pitchFamily="34" charset="0"/>
                                        <a:cs typeface="Times New Roman" panose="02020603050405020304" pitchFamily="18" charset="0"/>
                                      </a:rPr>
                                      <m:t>𝑖𝑗</m:t>
                                    </m:r>
                                  </m:sub>
                                </m:sSub>
                              </m:oMath>
                            </m:oMathPara>
                          </a14:m>
                          <a:endParaRPr lang="ar-AE"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330339"/>
                      </a:ext>
                    </a:extLst>
                  </a:tr>
                  <a:tr h="1031162">
                    <a:tc>
                      <a:txBody>
                        <a:bodyPr/>
                        <a:lstStyle/>
                        <a:p>
                          <a:pPr algn="l" fontAlgn="t">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ar-AE" sz="2000" b="0" i="1" u="none" strike="noStrike" kern="10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ar-AE" sz="2000" b="0" i="1" u="none" strike="noStrike" kern="100">
                                        <a:effectLst/>
                                        <a:latin typeface="Cambria Math" panose="02040503050406030204" pitchFamily="18" charset="0"/>
                                        <a:ea typeface="Aptos" panose="020B0004020202020204" pitchFamily="34" charset="0"/>
                                        <a:cs typeface="Times New Roman" panose="02020603050405020304" pitchFamily="18" charset="0"/>
                                      </a:rPr>
                                      <m:t>𝜆</m:t>
                                    </m:r>
                                  </m:e>
                                  <m:sub>
                                    <m:r>
                                      <a:rPr lang="ar-AE" sz="2000" b="0" i="1" u="none" strike="noStrike" kern="100">
                                        <a:effectLst/>
                                        <a:latin typeface="Cambria Math" panose="02040503050406030204" pitchFamily="18" charset="0"/>
                                        <a:ea typeface="Aptos" panose="020B0004020202020204" pitchFamily="34" charset="0"/>
                                        <a:cs typeface="Times New Roman" panose="02020603050405020304" pitchFamily="18" charset="0"/>
                                      </a:rPr>
                                      <m:t>2</m:t>
                                    </m:r>
                                    <m:r>
                                      <a:rPr lang="ar-AE" sz="2000" b="0" i="1" u="none" strike="noStrike" kern="100">
                                        <a:effectLst/>
                                        <a:latin typeface="Cambria Math" panose="02040503050406030204" pitchFamily="18" charset="0"/>
                                        <a:ea typeface="Aptos" panose="020B0004020202020204" pitchFamily="34" charset="0"/>
                                        <a:cs typeface="Times New Roman" panose="02020603050405020304" pitchFamily="18" charset="0"/>
                                      </a:rPr>
                                      <m:t>𝑗</m:t>
                                    </m:r>
                                  </m:sub>
                                </m:sSub>
                              </m:oMath>
                            </m:oMathPara>
                          </a14:m>
                          <a:endParaRPr lang="ar-AE"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dirty="0">
                              <a:effectLst/>
                              <a:latin typeface="+mj-lt"/>
                              <a:ea typeface="Aptos" panose="020B0004020202020204" pitchFamily="34" charset="0"/>
                              <a:cs typeface="Times New Roman" panose="02020603050405020304" pitchFamily="18" charset="0"/>
                            </a:rPr>
                            <a:t> </a:t>
                          </a:r>
                          <a:endParaRPr lang="en-US" sz="2000" b="0" i="0" u="none" strike="noStrike" dirty="0">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2573100"/>
                      </a:ext>
                    </a:extLst>
                  </a:tr>
                </a:tbl>
              </a:graphicData>
            </a:graphic>
          </p:graphicFrame>
        </mc:Choice>
        <mc:Fallback xmlns="">
          <p:graphicFrame>
            <p:nvGraphicFramePr>
              <p:cNvPr id="18" name="Table 17">
                <a:extLst>
                  <a:ext uri="{FF2B5EF4-FFF2-40B4-BE49-F238E27FC236}">
                    <a16:creationId xmlns:a16="http://schemas.microsoft.com/office/drawing/2014/main" id="{3747B569-36C4-3D66-3934-067C7969C82E}"/>
                  </a:ext>
                </a:extLst>
              </p:cNvPr>
              <p:cNvGraphicFramePr>
                <a:graphicFrameLocks noGrp="1"/>
              </p:cNvGraphicFramePr>
              <p:nvPr>
                <p:extLst>
                  <p:ext uri="{D42A27DB-BD31-4B8C-83A1-F6EECF244321}">
                    <p14:modId xmlns:p14="http://schemas.microsoft.com/office/powerpoint/2010/main" val="2155647948"/>
                  </p:ext>
                </p:extLst>
              </p:nvPr>
            </p:nvGraphicFramePr>
            <p:xfrm>
              <a:off x="1270489" y="2057537"/>
              <a:ext cx="8811234" cy="3795628"/>
            </p:xfrm>
            <a:graphic>
              <a:graphicData uri="http://schemas.openxmlformats.org/drawingml/2006/table">
                <a:tbl>
                  <a:tblPr firstRow="1" firstCol="1" bandRow="1"/>
                  <a:tblGrid>
                    <a:gridCol w="2640506">
                      <a:extLst>
                        <a:ext uri="{9D8B030D-6E8A-4147-A177-3AD203B41FA5}">
                          <a16:colId xmlns:a16="http://schemas.microsoft.com/office/drawing/2014/main" val="3289283136"/>
                        </a:ext>
                      </a:extLst>
                    </a:gridCol>
                    <a:gridCol w="1709668">
                      <a:extLst>
                        <a:ext uri="{9D8B030D-6E8A-4147-A177-3AD203B41FA5}">
                          <a16:colId xmlns:a16="http://schemas.microsoft.com/office/drawing/2014/main" val="1721672040"/>
                        </a:ext>
                      </a:extLst>
                    </a:gridCol>
                    <a:gridCol w="1487020">
                      <a:extLst>
                        <a:ext uri="{9D8B030D-6E8A-4147-A177-3AD203B41FA5}">
                          <a16:colId xmlns:a16="http://schemas.microsoft.com/office/drawing/2014/main" val="3472666408"/>
                        </a:ext>
                      </a:extLst>
                    </a:gridCol>
                    <a:gridCol w="1487020">
                      <a:extLst>
                        <a:ext uri="{9D8B030D-6E8A-4147-A177-3AD203B41FA5}">
                          <a16:colId xmlns:a16="http://schemas.microsoft.com/office/drawing/2014/main" val="795464313"/>
                        </a:ext>
                      </a:extLst>
                    </a:gridCol>
                    <a:gridCol w="1487020">
                      <a:extLst>
                        <a:ext uri="{9D8B030D-6E8A-4147-A177-3AD203B41FA5}">
                          <a16:colId xmlns:a16="http://schemas.microsoft.com/office/drawing/2014/main" val="3466817944"/>
                        </a:ext>
                      </a:extLst>
                    </a:gridCol>
                  </a:tblGrid>
                  <a:tr h="951857">
                    <a:tc rowSpan="2">
                      <a:txBody>
                        <a:bodyPr/>
                        <a:lstStyle/>
                        <a:p>
                          <a:pPr algn="l" fontAlgn="t">
                            <a:lnSpc>
                              <a:spcPct val="115000"/>
                            </a:lnSpc>
                            <a:spcAft>
                              <a:spcPts val="800"/>
                            </a:spcAft>
                            <a:buNone/>
                          </a:pPr>
                          <a:r>
                            <a:rPr lang="en-US" sz="2000" b="0" i="0" u="none" strike="noStrike" kern="100" dirty="0">
                              <a:effectLst/>
                              <a:latin typeface="+mj-lt"/>
                              <a:ea typeface="Aptos" panose="020B0004020202020204" pitchFamily="34" charset="0"/>
                              <a:cs typeface="Times New Roman" panose="02020603050405020304" pitchFamily="18" charset="0"/>
                            </a:rPr>
                            <a:t> </a:t>
                          </a:r>
                          <a:endParaRPr lang="en-US" sz="2000" b="0" i="0" u="none" strike="noStrike" dirty="0">
                            <a:effectLst/>
                            <a:latin typeface="+mj-lt"/>
                          </a:endParaRPr>
                        </a:p>
                        <a:p>
                          <a:pPr algn="l" fontAlgn="t">
                            <a:lnSpc>
                              <a:spcPct val="115000"/>
                            </a:lnSpc>
                            <a:spcAft>
                              <a:spcPts val="800"/>
                            </a:spcAft>
                            <a:buNone/>
                          </a:pPr>
                          <a:r>
                            <a:rPr lang="en-US" sz="2000" b="0" i="0" u="none" strike="noStrike" kern="100" dirty="0">
                              <a:effectLst/>
                              <a:latin typeface="+mj-lt"/>
                              <a:ea typeface="Aptos" panose="020B0004020202020204" pitchFamily="34" charset="0"/>
                              <a:cs typeface="Times New Roman" panose="02020603050405020304" pitchFamily="18" charset="0"/>
                            </a:rPr>
                            <a:t>Boundary </a:t>
                          </a:r>
                          <a:endParaRPr lang="en-US" sz="2000" b="0" i="0" u="none" strike="noStrike" dirty="0">
                            <a:effectLst/>
                            <a:latin typeface="+mj-lt"/>
                          </a:endParaRPr>
                        </a:p>
                      </a:txBody>
                      <a:tcPr marL="251460" marR="251460" marT="125730" marB="1257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4">
                      <a:txBody>
                        <a:bodyPr/>
                        <a:lstStyle/>
                        <a:p>
                          <a:endParaRPr lang="en-US"/>
                        </a:p>
                      </a:txBody>
                      <a:tcPr marL="251460" marR="251460" marT="125730" marB="1257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2843" t="-641" r="-197" b="-301282"/>
                          </a:stretch>
                        </a:blip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654320088"/>
                      </a:ext>
                    </a:extLst>
                  </a:tr>
                  <a:tr h="781447">
                    <a:tc vMerge="1">
                      <a:txBody>
                        <a:bodyPr/>
                        <a:lstStyle/>
                        <a:p>
                          <a:endParaRPr lang="en-GB"/>
                        </a:p>
                      </a:txBody>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0.15</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0.2</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0.3</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0.4</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6045039"/>
                      </a:ext>
                    </a:extLst>
                  </a:tr>
                  <a:tr h="1031162">
                    <a:tc>
                      <a:txBody>
                        <a:bodyPr/>
                        <a:lstStyle/>
                        <a:p>
                          <a:endParaRPr lang="en-US"/>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31" t="-169231" r="-234411" b="-101775"/>
                          </a:stretch>
                        </a:blip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330339"/>
                      </a:ext>
                    </a:extLst>
                  </a:tr>
                  <a:tr h="1031162">
                    <a:tc>
                      <a:txBody>
                        <a:bodyPr/>
                        <a:lstStyle/>
                        <a:p>
                          <a:endParaRPr lang="en-US"/>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31" t="-267647" r="-234411" b="-1176"/>
                          </a:stretch>
                        </a:blip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a:effectLst/>
                              <a:latin typeface="+mj-lt"/>
                              <a:ea typeface="Aptos" panose="020B0004020202020204" pitchFamily="34" charset="0"/>
                              <a:cs typeface="Times New Roman" panose="02020603050405020304" pitchFamily="18" charset="0"/>
                            </a:rPr>
                            <a:t> </a:t>
                          </a:r>
                          <a:endParaRPr lang="en-US" sz="2000" b="0" i="0" u="none" strike="noStrike">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US" sz="2000" b="0" i="0" u="none" strike="noStrike" kern="100" dirty="0">
                              <a:effectLst/>
                              <a:latin typeface="+mj-lt"/>
                              <a:ea typeface="Aptos" panose="020B0004020202020204" pitchFamily="34" charset="0"/>
                              <a:cs typeface="Times New Roman" panose="02020603050405020304" pitchFamily="18" charset="0"/>
                            </a:rPr>
                            <a:t> </a:t>
                          </a:r>
                          <a:endParaRPr lang="en-US" sz="2000" b="0" i="0" u="none" strike="noStrike" dirty="0">
                            <a:effectLst/>
                            <a:latin typeface="+mj-lt"/>
                          </a:endParaRPr>
                        </a:p>
                      </a:txBody>
                      <a:tcPr marL="188595" marR="188595" marT="261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2573100"/>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FA3BD36-FF06-51BB-2CB2-059F4727A8F7}"/>
                  </a:ext>
                </a:extLst>
              </p:cNvPr>
              <p:cNvSpPr txBox="1"/>
              <p:nvPr/>
            </p:nvSpPr>
            <p:spPr>
              <a:xfrm>
                <a:off x="365125" y="1004835"/>
                <a:ext cx="8121650" cy="430887"/>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r>
                  <a:rPr lang="en-US" sz="2000" dirty="0">
                    <a:latin typeface="+mj-lt"/>
                  </a:rPr>
                  <a:t>Complete the table below assuming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0</m:t>
                    </m:r>
                    <m:r>
                      <a:rPr lang="en-US" sz="2000" i="1">
                        <a:latin typeface="Cambria Math" panose="02040503050406030204" pitchFamily="18" charset="0"/>
                      </a:rPr>
                      <m:t>.</m:t>
                    </m:r>
                    <m:r>
                      <a:rPr lang="en-US" sz="2000" i="1">
                        <a:latin typeface="Cambria Math" panose="02040503050406030204" pitchFamily="18" charset="0"/>
                      </a:rPr>
                      <m:t>6</m:t>
                    </m:r>
                    <m:r>
                      <a:rPr lang="en-US" sz="2000" i="1">
                        <a:latin typeface="Cambria Math" panose="02040503050406030204" pitchFamily="18" charset="0"/>
                        <a:ea typeface="Cambria Math" panose="02040503050406030204" pitchFamily="18" charset="0"/>
                      </a:rPr>
                      <m:t>𝜙</m:t>
                    </m:r>
                  </m:oMath>
                </a14:m>
                <a:r>
                  <a:rPr lang="en-GB" sz="2000" dirty="0">
                    <a:latin typeface="+mj-lt"/>
                  </a:rPr>
                  <a:t>  and </a:t>
                </a:r>
                <a14:m>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𝜙</m:t>
                    </m:r>
                  </m:oMath>
                </a14:m>
                <a:endParaRPr lang="en-GB" sz="2000" dirty="0" err="1">
                  <a:latin typeface="+mj-lt"/>
                </a:endParaRPr>
              </a:p>
            </p:txBody>
          </p:sp>
        </mc:Choice>
        <mc:Fallback xmlns="">
          <p:sp>
            <p:nvSpPr>
              <p:cNvPr id="19" name="TextBox 18">
                <a:extLst>
                  <a:ext uri="{FF2B5EF4-FFF2-40B4-BE49-F238E27FC236}">
                    <a16:creationId xmlns:a16="http://schemas.microsoft.com/office/drawing/2014/main" id="{EFA3BD36-FF06-51BB-2CB2-059F4727A8F7}"/>
                  </a:ext>
                </a:extLst>
              </p:cNvPr>
              <p:cNvSpPr txBox="1">
                <a:spLocks noRot="1" noChangeAspect="1" noMove="1" noResize="1" noEditPoints="1" noAdjustHandles="1" noChangeArrowheads="1" noChangeShapeType="1" noTextEdit="1"/>
              </p:cNvSpPr>
              <p:nvPr/>
            </p:nvSpPr>
            <p:spPr>
              <a:xfrm>
                <a:off x="365125" y="1004835"/>
                <a:ext cx="8121650" cy="430887"/>
              </a:xfrm>
              <a:prstGeom prst="rect">
                <a:avLst/>
              </a:prstGeom>
              <a:blipFill>
                <a:blip r:embed="rId3"/>
                <a:stretch>
                  <a:fillRect l="-1502" t="-9859" b="-14085"/>
                </a:stretch>
              </a:blipFill>
            </p:spPr>
            <p:txBody>
              <a:bodyPr/>
              <a:lstStyle/>
              <a:p>
                <a:r>
                  <a:rPr lang="en-GB">
                    <a:noFill/>
                  </a:rPr>
                  <a:t> </a:t>
                </a:r>
              </a:p>
            </p:txBody>
          </p:sp>
        </mc:Fallback>
      </mc:AlternateContent>
    </p:spTree>
    <p:extLst>
      <p:ext uri="{BB962C8B-B14F-4D97-AF65-F5344CB8AC3E}">
        <p14:creationId xmlns:p14="http://schemas.microsoft.com/office/powerpoint/2010/main" val="2163362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72868-246A-06D0-57EE-22FEC7610671}"/>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CEBE8151-FBCA-5520-FC9A-9CB21A1B3BA6}"/>
              </a:ext>
            </a:extLst>
          </p:cNvPr>
          <p:cNvSpPr>
            <a:spLocks noGrp="1"/>
          </p:cNvSpPr>
          <p:nvPr>
            <p:ph type="dt" sz="half" idx="19"/>
          </p:nvPr>
        </p:nvSpPr>
        <p:spPr/>
        <p:txBody>
          <a:bodyPr/>
          <a:lstStyle/>
          <a:p>
            <a:fld id="{397F4CD0-83C1-4C99-A2BD-6DA4A1CC9D00}" type="datetime4">
              <a:rPr lang="en-GB" smtClean="0"/>
              <a:t>27 June 2025</a:t>
            </a:fld>
            <a:endParaRPr lang="en-GB"/>
          </a:p>
        </p:txBody>
      </p:sp>
      <p:sp>
        <p:nvSpPr>
          <p:cNvPr id="4" name="Slide Number Placeholder 3">
            <a:extLst>
              <a:ext uri="{FF2B5EF4-FFF2-40B4-BE49-F238E27FC236}">
                <a16:creationId xmlns:a16="http://schemas.microsoft.com/office/drawing/2014/main" id="{C2CA3E30-1428-9EED-09D5-42B3CB16E880}"/>
              </a:ext>
            </a:extLst>
          </p:cNvPr>
          <p:cNvSpPr>
            <a:spLocks noGrp="1"/>
          </p:cNvSpPr>
          <p:nvPr>
            <p:ph type="sldNum" sz="quarter" idx="21"/>
          </p:nvPr>
        </p:nvSpPr>
        <p:spPr/>
        <p:txBody>
          <a:bodyPr/>
          <a:lstStyle/>
          <a:p>
            <a:fld id="{9F9F533D-B52E-4A2F-BF72-0ADD2D94BD75}" type="slidenum">
              <a:rPr lang="en-GB" smtClean="0"/>
              <a:pPr/>
              <a:t>23</a:t>
            </a:fld>
            <a:endParaRPr lang="en-GB"/>
          </a:p>
        </p:txBody>
      </p:sp>
      <p:sp>
        <p:nvSpPr>
          <p:cNvPr id="6" name="Title 5">
            <a:extLst>
              <a:ext uri="{FF2B5EF4-FFF2-40B4-BE49-F238E27FC236}">
                <a16:creationId xmlns:a16="http://schemas.microsoft.com/office/drawing/2014/main" id="{066B1880-A0C4-2E78-5F10-BF3829F5AB18}"/>
              </a:ext>
            </a:extLst>
          </p:cNvPr>
          <p:cNvSpPr>
            <a:spLocks noGrp="1"/>
          </p:cNvSpPr>
          <p:nvPr>
            <p:ph type="title"/>
          </p:nvPr>
        </p:nvSpPr>
        <p:spPr/>
        <p:txBody>
          <a:bodyPr/>
          <a:lstStyle/>
          <a:p>
            <a:r>
              <a:rPr lang="en-US" dirty="0" err="1"/>
              <a:t>Generalisation</a:t>
            </a:r>
            <a:endParaRPr lang="fr-BE" dirty="0"/>
          </a:p>
        </p:txBody>
      </p:sp>
      <p:sp>
        <p:nvSpPr>
          <p:cNvPr id="5" name="TextBox 4">
            <a:extLst>
              <a:ext uri="{FF2B5EF4-FFF2-40B4-BE49-F238E27FC236}">
                <a16:creationId xmlns:a16="http://schemas.microsoft.com/office/drawing/2014/main" id="{0F861B77-C9A9-730B-D16E-4B107538F69D}"/>
              </a:ext>
            </a:extLst>
          </p:cNvPr>
          <p:cNvSpPr txBox="1"/>
          <p:nvPr/>
        </p:nvSpPr>
        <p:spPr>
          <a:xfrm>
            <a:off x="365125" y="1537037"/>
            <a:ext cx="11328275" cy="3943350"/>
          </a:xfrm>
          <a:prstGeom prst="rect">
            <a:avLst/>
          </a:prstGeom>
          <a:noFill/>
        </p:spPr>
        <p:txBody>
          <a:bodyPr wrap="square" lIns="36000" tIns="36000" rIns="36000" bIns="36000" rtlCol="0">
            <a:noAutofit/>
          </a:bodyPr>
          <a:lstStyle/>
          <a:p>
            <a:pPr marL="342900" indent="-34290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Boundary values obtained under the non-informative priors are invariant to dose levels</a:t>
            </a:r>
          </a:p>
          <a:p>
            <a:pPr marL="342900" indent="-34290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Practical implementations require that the boundary values are independent of dose levels and can be pre-tabulated.</a:t>
            </a:r>
          </a:p>
          <a:p>
            <a:pPr marL="342900" indent="-34290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The </a:t>
            </a:r>
            <a:r>
              <a:rPr lang="en-US" sz="2000" dirty="0" err="1"/>
              <a:t>generalisation</a:t>
            </a:r>
            <a:r>
              <a:rPr lang="en-US" sz="2000" dirty="0"/>
              <a:t> from dose levels specific boundary values require formulating composite hypothesis and working with a Beta distribution instead of binomial distribution</a:t>
            </a:r>
          </a:p>
          <a:p>
            <a:pPr marL="342900" indent="-342900" algn="just">
              <a:lnSpc>
                <a:spcPct val="125000"/>
              </a:lnSpc>
              <a:spcBef>
                <a:spcPts val="600"/>
              </a:spcBef>
              <a:spcAft>
                <a:spcPts val="600"/>
              </a:spcAft>
              <a:buClr>
                <a:schemeClr val="tx2"/>
              </a:buClr>
              <a:buSzPct val="110000"/>
              <a:buFont typeface="Wingdings" panose="05000000000000000000" pitchFamily="2" charset="2"/>
              <a:buChar char="Ø"/>
            </a:pPr>
            <a:r>
              <a:rPr lang="en-US" sz="2000" b="1" dirty="0"/>
              <a:t>For further reading about BOIN method and its generalization, read  </a:t>
            </a:r>
            <a:r>
              <a:rPr lang="en-GB" sz="2000" b="1" dirty="0"/>
              <a:t>Liu S and  Yuan Y paper  Bayesian optimal interval designs for phase I clinical trials. J R Stat Soc Ser C Appl Stat 2015;64:507–23.</a:t>
            </a:r>
          </a:p>
        </p:txBody>
      </p:sp>
    </p:spTree>
    <p:extLst>
      <p:ext uri="{BB962C8B-B14F-4D97-AF65-F5344CB8AC3E}">
        <p14:creationId xmlns:p14="http://schemas.microsoft.com/office/powerpoint/2010/main" val="138522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2B0F3-A430-DA47-CB51-8757530D63B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0013EC-E030-ED25-F9BD-FD07589C1392}"/>
              </a:ext>
            </a:extLst>
          </p:cNvPr>
          <p:cNvSpPr>
            <a:spLocks noGrp="1"/>
          </p:cNvSpPr>
          <p:nvPr>
            <p:ph type="sldNum" sz="quarter" idx="21"/>
          </p:nvPr>
        </p:nvSpPr>
        <p:spPr/>
        <p:txBody>
          <a:bodyPr/>
          <a:lstStyle/>
          <a:p>
            <a:fld id="{9F9F533D-B52E-4A2F-BF72-0ADD2D94BD75}" type="slidenum">
              <a:rPr lang="en-GB" smtClean="0"/>
              <a:pPr/>
              <a:t>24</a:t>
            </a:fld>
            <a:endParaRPr lang="en-GB"/>
          </a:p>
        </p:txBody>
      </p:sp>
      <p:sp>
        <p:nvSpPr>
          <p:cNvPr id="6" name="Title 5">
            <a:extLst>
              <a:ext uri="{FF2B5EF4-FFF2-40B4-BE49-F238E27FC236}">
                <a16:creationId xmlns:a16="http://schemas.microsoft.com/office/drawing/2014/main" id="{765F7E3E-278A-D611-9F6F-69E535D73222}"/>
              </a:ext>
            </a:extLst>
          </p:cNvPr>
          <p:cNvSpPr>
            <a:spLocks noGrp="1"/>
          </p:cNvSpPr>
          <p:nvPr>
            <p:ph type="title"/>
          </p:nvPr>
        </p:nvSpPr>
        <p:spPr/>
        <p:txBody>
          <a:bodyPr/>
          <a:lstStyle/>
          <a:p>
            <a:r>
              <a:rPr lang="en-US" dirty="0"/>
              <a:t>Case Study</a:t>
            </a:r>
            <a:endParaRPr lang="fr-BE" dirty="0"/>
          </a:p>
        </p:txBody>
      </p:sp>
      <p:sp>
        <p:nvSpPr>
          <p:cNvPr id="7" name="TextBox 6">
            <a:extLst>
              <a:ext uri="{FF2B5EF4-FFF2-40B4-BE49-F238E27FC236}">
                <a16:creationId xmlns:a16="http://schemas.microsoft.com/office/drawing/2014/main" id="{02E2D9BC-95BC-A884-BAEA-29ABD4075313}"/>
              </a:ext>
            </a:extLst>
          </p:cNvPr>
          <p:cNvSpPr txBox="1"/>
          <p:nvPr/>
        </p:nvSpPr>
        <p:spPr>
          <a:xfrm>
            <a:off x="931069" y="1649790"/>
            <a:ext cx="9411369" cy="1590435"/>
          </a:xfrm>
          <a:prstGeom prst="rect">
            <a:avLst/>
          </a:prstGeom>
          <a:noFill/>
        </p:spPr>
        <p:txBody>
          <a:bodyPr wrap="square">
            <a:spAutoFit/>
          </a:bodyPr>
          <a:lstStyle/>
          <a:p>
            <a:pPr>
              <a:lnSpc>
                <a:spcPct val="125000"/>
              </a:lnSpc>
              <a:spcBef>
                <a:spcPts val="300"/>
              </a:spcBef>
              <a:spcAft>
                <a:spcPts val="300"/>
              </a:spcAft>
            </a:pPr>
            <a:r>
              <a:rPr lang="en-GB" sz="2000" dirty="0"/>
              <a:t>LOAd703, an oncolytic virus-based immunostimulatory gene therapy, combined with chemotherapy for unresectable or metastatic pancreatic cancer (LOKON001): results from arm 1 of a non-randomised, single-centre, phase 1/2 study</a:t>
            </a:r>
          </a:p>
        </p:txBody>
      </p:sp>
      <p:sp>
        <p:nvSpPr>
          <p:cNvPr id="8" name="TextBox 7">
            <a:extLst>
              <a:ext uri="{FF2B5EF4-FFF2-40B4-BE49-F238E27FC236}">
                <a16:creationId xmlns:a16="http://schemas.microsoft.com/office/drawing/2014/main" id="{87CA788A-3CA9-265F-FC8C-683513B23ABA}"/>
              </a:ext>
            </a:extLst>
          </p:cNvPr>
          <p:cNvSpPr txBox="1"/>
          <p:nvPr/>
        </p:nvSpPr>
        <p:spPr>
          <a:xfrm>
            <a:off x="5965031" y="3365363"/>
            <a:ext cx="3359944" cy="504825"/>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r>
              <a:rPr lang="en-GB" sz="2000" dirty="0"/>
              <a:t>- Musher </a:t>
            </a:r>
            <a:r>
              <a:rPr lang="en-GB" sz="2000" i="1" dirty="0"/>
              <a:t>et al </a:t>
            </a:r>
            <a:r>
              <a:rPr lang="en-GB" sz="2000" dirty="0"/>
              <a:t>(2024)</a:t>
            </a:r>
          </a:p>
        </p:txBody>
      </p:sp>
    </p:spTree>
    <p:extLst>
      <p:ext uri="{BB962C8B-B14F-4D97-AF65-F5344CB8AC3E}">
        <p14:creationId xmlns:p14="http://schemas.microsoft.com/office/powerpoint/2010/main" val="2770362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3D518-5416-0F58-2385-42B0B2D5AAC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CB3252-E9BD-A81C-E785-3AC33DA023BA}"/>
              </a:ext>
            </a:extLst>
          </p:cNvPr>
          <p:cNvSpPr>
            <a:spLocks noGrp="1"/>
          </p:cNvSpPr>
          <p:nvPr>
            <p:ph type="sldNum" sz="quarter" idx="21"/>
          </p:nvPr>
        </p:nvSpPr>
        <p:spPr/>
        <p:txBody>
          <a:bodyPr/>
          <a:lstStyle/>
          <a:p>
            <a:fld id="{9F9F533D-B52E-4A2F-BF72-0ADD2D94BD75}" type="slidenum">
              <a:rPr lang="en-GB" smtClean="0"/>
              <a:pPr/>
              <a:t>25</a:t>
            </a:fld>
            <a:endParaRPr lang="en-GB"/>
          </a:p>
        </p:txBody>
      </p:sp>
      <p:sp>
        <p:nvSpPr>
          <p:cNvPr id="6" name="Title 5">
            <a:extLst>
              <a:ext uri="{FF2B5EF4-FFF2-40B4-BE49-F238E27FC236}">
                <a16:creationId xmlns:a16="http://schemas.microsoft.com/office/drawing/2014/main" id="{1C46CA99-5E6F-0F83-A12D-D9614DB8022D}"/>
              </a:ext>
            </a:extLst>
          </p:cNvPr>
          <p:cNvSpPr>
            <a:spLocks noGrp="1"/>
          </p:cNvSpPr>
          <p:nvPr>
            <p:ph type="title"/>
          </p:nvPr>
        </p:nvSpPr>
        <p:spPr/>
        <p:txBody>
          <a:bodyPr/>
          <a:lstStyle/>
          <a:p>
            <a:r>
              <a:rPr lang="en-US" dirty="0"/>
              <a:t>Case Study</a:t>
            </a:r>
            <a:endParaRPr lang="fr-BE" dirty="0"/>
          </a:p>
        </p:txBody>
      </p:sp>
      <p:pic>
        <p:nvPicPr>
          <p:cNvPr id="5" name="Picture 4">
            <a:extLst>
              <a:ext uri="{FF2B5EF4-FFF2-40B4-BE49-F238E27FC236}">
                <a16:creationId xmlns:a16="http://schemas.microsoft.com/office/drawing/2014/main" id="{D75F7C01-05CD-049C-5E95-7829A89A3DC5}"/>
              </a:ext>
            </a:extLst>
          </p:cNvPr>
          <p:cNvPicPr>
            <a:picLocks noChangeAspect="1"/>
          </p:cNvPicPr>
          <p:nvPr/>
        </p:nvPicPr>
        <p:blipFill>
          <a:blip r:embed="rId2"/>
          <a:stretch>
            <a:fillRect/>
          </a:stretch>
        </p:blipFill>
        <p:spPr>
          <a:xfrm>
            <a:off x="2389634" y="1573830"/>
            <a:ext cx="7734994" cy="4904757"/>
          </a:xfrm>
          <a:prstGeom prst="rect">
            <a:avLst/>
          </a:prstGeom>
        </p:spPr>
      </p:pic>
      <p:sp>
        <p:nvSpPr>
          <p:cNvPr id="9" name="TextBox 8">
            <a:extLst>
              <a:ext uri="{FF2B5EF4-FFF2-40B4-BE49-F238E27FC236}">
                <a16:creationId xmlns:a16="http://schemas.microsoft.com/office/drawing/2014/main" id="{2CD7A3FF-4A7B-B414-230F-A273A3DF92E5}"/>
              </a:ext>
            </a:extLst>
          </p:cNvPr>
          <p:cNvSpPr txBox="1"/>
          <p:nvPr/>
        </p:nvSpPr>
        <p:spPr>
          <a:xfrm>
            <a:off x="442127" y="908359"/>
            <a:ext cx="9063823" cy="430887"/>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r>
              <a:rPr lang="en-US" sz="2000" dirty="0"/>
              <a:t>Study conducted between Dec 2, 2016, and Oct 17, 2019</a:t>
            </a:r>
            <a:endParaRPr lang="en-GB" sz="2000" dirty="0" err="1"/>
          </a:p>
        </p:txBody>
      </p:sp>
    </p:spTree>
    <p:extLst>
      <p:ext uri="{BB962C8B-B14F-4D97-AF65-F5344CB8AC3E}">
        <p14:creationId xmlns:p14="http://schemas.microsoft.com/office/powerpoint/2010/main" val="2842021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ED75B-CCA2-E227-AF59-29BBF57C9E6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C9D98E-4D5F-D1A6-706F-4A6EDC52C358}"/>
              </a:ext>
            </a:extLst>
          </p:cNvPr>
          <p:cNvSpPr>
            <a:spLocks noGrp="1"/>
          </p:cNvSpPr>
          <p:nvPr>
            <p:ph type="sldNum" sz="quarter" idx="21"/>
          </p:nvPr>
        </p:nvSpPr>
        <p:spPr/>
        <p:txBody>
          <a:bodyPr/>
          <a:lstStyle/>
          <a:p>
            <a:fld id="{9F9F533D-B52E-4A2F-BF72-0ADD2D94BD75}" type="slidenum">
              <a:rPr lang="en-GB" smtClean="0"/>
              <a:pPr/>
              <a:t>26</a:t>
            </a:fld>
            <a:endParaRPr lang="en-GB"/>
          </a:p>
        </p:txBody>
      </p:sp>
      <p:sp>
        <p:nvSpPr>
          <p:cNvPr id="6" name="Title 5">
            <a:extLst>
              <a:ext uri="{FF2B5EF4-FFF2-40B4-BE49-F238E27FC236}">
                <a16:creationId xmlns:a16="http://schemas.microsoft.com/office/drawing/2014/main" id="{F6FB1F1D-4C17-CA01-012C-928036ADF14D}"/>
              </a:ext>
            </a:extLst>
          </p:cNvPr>
          <p:cNvSpPr>
            <a:spLocks noGrp="1"/>
          </p:cNvSpPr>
          <p:nvPr>
            <p:ph type="title"/>
          </p:nvPr>
        </p:nvSpPr>
        <p:spPr/>
        <p:txBody>
          <a:bodyPr/>
          <a:lstStyle/>
          <a:p>
            <a:r>
              <a:rPr lang="en-US" dirty="0"/>
              <a:t>Case Study</a:t>
            </a:r>
            <a:endParaRPr lang="fr-BE" dirty="0"/>
          </a:p>
        </p:txBody>
      </p:sp>
      <p:sp>
        <p:nvSpPr>
          <p:cNvPr id="2" name="TextBox 1">
            <a:extLst>
              <a:ext uri="{FF2B5EF4-FFF2-40B4-BE49-F238E27FC236}">
                <a16:creationId xmlns:a16="http://schemas.microsoft.com/office/drawing/2014/main" id="{49A7B4B7-9BB4-B945-893F-0D020F118670}"/>
              </a:ext>
            </a:extLst>
          </p:cNvPr>
          <p:cNvSpPr txBox="1"/>
          <p:nvPr/>
        </p:nvSpPr>
        <p:spPr>
          <a:xfrm>
            <a:off x="1736725" y="3596572"/>
            <a:ext cx="6454775" cy="1592784"/>
          </a:xfrm>
          <a:prstGeom prst="rect">
            <a:avLst/>
          </a:prstGeom>
          <a:noFill/>
        </p:spPr>
        <p:txBody>
          <a:bodyPr wrap="square" lIns="36000" tIns="36000" rIns="36000" bIns="36000" rtlCol="0">
            <a:noAutofit/>
          </a:bodyPr>
          <a:lstStyle/>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3 Dose Levels; Dose 1, Dose2 and 3</a:t>
            </a:r>
          </a:p>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GB" sz="2000" dirty="0"/>
              <a:t>3, 4, and 11 patients per dose, respectively</a:t>
            </a:r>
          </a:p>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GB" sz="2000" dirty="0"/>
              <a:t>Targeted toxicity rate of 30% at MTD</a:t>
            </a:r>
          </a:p>
        </p:txBody>
      </p:sp>
      <p:sp>
        <p:nvSpPr>
          <p:cNvPr id="7" name="TextBox 6">
            <a:extLst>
              <a:ext uri="{FF2B5EF4-FFF2-40B4-BE49-F238E27FC236}">
                <a16:creationId xmlns:a16="http://schemas.microsoft.com/office/drawing/2014/main" id="{42319B0E-F393-00C4-1698-8E125CC70078}"/>
              </a:ext>
            </a:extLst>
          </p:cNvPr>
          <p:cNvSpPr txBox="1"/>
          <p:nvPr/>
        </p:nvSpPr>
        <p:spPr>
          <a:xfrm>
            <a:off x="365125" y="944745"/>
            <a:ext cx="11207750" cy="800100"/>
          </a:xfrm>
          <a:prstGeom prst="rect">
            <a:avLst/>
          </a:prstGeom>
          <a:noFill/>
        </p:spPr>
        <p:txBody>
          <a:bodyPr wrap="square" lIns="36000" tIns="36000" rIns="36000" bIns="36000" rtlCol="0">
            <a:noAutofit/>
          </a:bodyPr>
          <a:lstStyle/>
          <a:p>
            <a:pPr>
              <a:lnSpc>
                <a:spcPct val="125000"/>
              </a:lnSpc>
              <a:spcBef>
                <a:spcPts val="300"/>
              </a:spcBef>
              <a:spcAft>
                <a:spcPts val="300"/>
              </a:spcAft>
              <a:buClr>
                <a:schemeClr val="tx2"/>
              </a:buClr>
              <a:buSzPct val="110000"/>
            </a:pPr>
            <a:r>
              <a:rPr lang="en-US" sz="2000" dirty="0"/>
              <a:t>Use BOIN method to determine the MTD dose for a hypothetical phase I trial of </a:t>
            </a:r>
            <a:r>
              <a:rPr lang="en-GB" sz="2000" dirty="0"/>
              <a:t>LOAd703 based on the following assumptions and DLT data</a:t>
            </a:r>
          </a:p>
        </p:txBody>
      </p:sp>
      <p:sp>
        <p:nvSpPr>
          <p:cNvPr id="8" name="TextBox 7">
            <a:extLst>
              <a:ext uri="{FF2B5EF4-FFF2-40B4-BE49-F238E27FC236}">
                <a16:creationId xmlns:a16="http://schemas.microsoft.com/office/drawing/2014/main" id="{36B416BC-3719-466B-9B58-FFF0141AF0CE}"/>
              </a:ext>
            </a:extLst>
          </p:cNvPr>
          <p:cNvSpPr txBox="1"/>
          <p:nvPr/>
        </p:nvSpPr>
        <p:spPr>
          <a:xfrm>
            <a:off x="1609724" y="2592177"/>
            <a:ext cx="2097882" cy="3810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b="1" dirty="0"/>
              <a:t>Assumptions</a:t>
            </a:r>
            <a:endParaRPr lang="en-GB" b="1" dirty="0" err="1"/>
          </a:p>
        </p:txBody>
      </p:sp>
    </p:spTree>
    <p:extLst>
      <p:ext uri="{BB962C8B-B14F-4D97-AF65-F5344CB8AC3E}">
        <p14:creationId xmlns:p14="http://schemas.microsoft.com/office/powerpoint/2010/main" val="3869363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E1C49-A1A1-BBD0-506F-2D74AFF800F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052C2F-B6AF-8706-35CC-7A38BA6585F7}"/>
              </a:ext>
            </a:extLst>
          </p:cNvPr>
          <p:cNvSpPr>
            <a:spLocks noGrp="1"/>
          </p:cNvSpPr>
          <p:nvPr>
            <p:ph type="sldNum" sz="quarter" idx="21"/>
          </p:nvPr>
        </p:nvSpPr>
        <p:spPr/>
        <p:txBody>
          <a:bodyPr/>
          <a:lstStyle/>
          <a:p>
            <a:fld id="{9F9F533D-B52E-4A2F-BF72-0ADD2D94BD75}" type="slidenum">
              <a:rPr lang="en-GB" smtClean="0"/>
              <a:pPr/>
              <a:t>27</a:t>
            </a:fld>
            <a:endParaRPr lang="en-GB"/>
          </a:p>
        </p:txBody>
      </p:sp>
      <p:sp>
        <p:nvSpPr>
          <p:cNvPr id="6" name="Title 5">
            <a:extLst>
              <a:ext uri="{FF2B5EF4-FFF2-40B4-BE49-F238E27FC236}">
                <a16:creationId xmlns:a16="http://schemas.microsoft.com/office/drawing/2014/main" id="{1966CDB7-7002-E3DB-40BF-8C3DCAA9C5EE}"/>
              </a:ext>
            </a:extLst>
          </p:cNvPr>
          <p:cNvSpPr>
            <a:spLocks noGrp="1"/>
          </p:cNvSpPr>
          <p:nvPr>
            <p:ph type="title"/>
          </p:nvPr>
        </p:nvSpPr>
        <p:spPr/>
        <p:txBody>
          <a:bodyPr/>
          <a:lstStyle/>
          <a:p>
            <a:r>
              <a:rPr lang="en-US" dirty="0"/>
              <a:t>Case Study</a:t>
            </a:r>
            <a:endParaRPr lang="fr-BE" dirty="0"/>
          </a:p>
        </p:txBody>
      </p:sp>
      <p:sp>
        <p:nvSpPr>
          <p:cNvPr id="7" name="TextBox 6">
            <a:extLst>
              <a:ext uri="{FF2B5EF4-FFF2-40B4-BE49-F238E27FC236}">
                <a16:creationId xmlns:a16="http://schemas.microsoft.com/office/drawing/2014/main" id="{AF464689-E5ED-1CFB-88E0-C25234754FC4}"/>
              </a:ext>
            </a:extLst>
          </p:cNvPr>
          <p:cNvSpPr txBox="1"/>
          <p:nvPr/>
        </p:nvSpPr>
        <p:spPr>
          <a:xfrm>
            <a:off x="365125" y="944745"/>
            <a:ext cx="11207750" cy="800100"/>
          </a:xfrm>
          <a:prstGeom prst="rect">
            <a:avLst/>
          </a:prstGeom>
          <a:noFill/>
        </p:spPr>
        <p:txBody>
          <a:bodyPr wrap="square" lIns="36000" tIns="36000" rIns="36000" bIns="36000" rtlCol="0">
            <a:noAutofit/>
          </a:bodyPr>
          <a:lstStyle/>
          <a:p>
            <a:pPr>
              <a:lnSpc>
                <a:spcPct val="125000"/>
              </a:lnSpc>
              <a:spcBef>
                <a:spcPts val="300"/>
              </a:spcBef>
              <a:spcAft>
                <a:spcPts val="300"/>
              </a:spcAft>
              <a:buClr>
                <a:schemeClr val="tx2"/>
              </a:buClr>
              <a:buSzPct val="110000"/>
            </a:pPr>
            <a:r>
              <a:rPr lang="en-US" sz="2000" dirty="0"/>
              <a:t>Use BOIN method to determine the MTD dose for a hypothetical phase I trial of </a:t>
            </a:r>
            <a:r>
              <a:rPr lang="en-GB" sz="2000" dirty="0"/>
              <a:t>LOAd703 based on the following assumptions and DLT data</a:t>
            </a:r>
          </a:p>
        </p:txBody>
      </p:sp>
      <p:sp>
        <p:nvSpPr>
          <p:cNvPr id="10" name="TextBox 9">
            <a:extLst>
              <a:ext uri="{FF2B5EF4-FFF2-40B4-BE49-F238E27FC236}">
                <a16:creationId xmlns:a16="http://schemas.microsoft.com/office/drawing/2014/main" id="{8046074C-CE32-1D87-C333-1FCEB7A420B1}"/>
              </a:ext>
            </a:extLst>
          </p:cNvPr>
          <p:cNvSpPr txBox="1"/>
          <p:nvPr/>
        </p:nvSpPr>
        <p:spPr>
          <a:xfrm>
            <a:off x="514350" y="2609586"/>
            <a:ext cx="7124700" cy="3810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b="1" dirty="0"/>
              <a:t>DLT Data: </a:t>
            </a:r>
            <a:r>
              <a:rPr lang="en-US" sz="2000" dirty="0"/>
              <a:t>number of patients with DLT per cohort</a:t>
            </a:r>
            <a:endParaRPr lang="en-GB" sz="2000" b="1" dirty="0" err="1"/>
          </a:p>
        </p:txBody>
      </p:sp>
      <p:graphicFrame>
        <p:nvGraphicFramePr>
          <p:cNvPr id="5" name="Table 4">
            <a:extLst>
              <a:ext uri="{FF2B5EF4-FFF2-40B4-BE49-F238E27FC236}">
                <a16:creationId xmlns:a16="http://schemas.microsoft.com/office/drawing/2014/main" id="{B27D4FB6-23C7-43B3-5015-EA21D99A1168}"/>
              </a:ext>
            </a:extLst>
          </p:cNvPr>
          <p:cNvGraphicFramePr>
            <a:graphicFrameLocks noGrp="1"/>
          </p:cNvGraphicFramePr>
          <p:nvPr>
            <p:extLst>
              <p:ext uri="{D42A27DB-BD31-4B8C-83A1-F6EECF244321}">
                <p14:modId xmlns:p14="http://schemas.microsoft.com/office/powerpoint/2010/main" val="1964904619"/>
              </p:ext>
            </p:extLst>
          </p:nvPr>
        </p:nvGraphicFramePr>
        <p:xfrm>
          <a:off x="2077957" y="3697547"/>
          <a:ext cx="7350286" cy="1939142"/>
        </p:xfrm>
        <a:graphic>
          <a:graphicData uri="http://schemas.openxmlformats.org/drawingml/2006/table">
            <a:tbl>
              <a:tblPr firstRow="1" firstCol="1" bandRow="1">
                <a:tableStyleId>{9D7B26C5-4107-4FEC-AEDC-1716B250A1EF}</a:tableStyleId>
              </a:tblPr>
              <a:tblGrid>
                <a:gridCol w="1415704">
                  <a:extLst>
                    <a:ext uri="{9D8B030D-6E8A-4147-A177-3AD203B41FA5}">
                      <a16:colId xmlns:a16="http://schemas.microsoft.com/office/drawing/2014/main" val="2744263646"/>
                    </a:ext>
                  </a:extLst>
                </a:gridCol>
                <a:gridCol w="1056511">
                  <a:extLst>
                    <a:ext uri="{9D8B030D-6E8A-4147-A177-3AD203B41FA5}">
                      <a16:colId xmlns:a16="http://schemas.microsoft.com/office/drawing/2014/main" val="2382136004"/>
                    </a:ext>
                  </a:extLst>
                </a:gridCol>
                <a:gridCol w="1115499">
                  <a:extLst>
                    <a:ext uri="{9D8B030D-6E8A-4147-A177-3AD203B41FA5}">
                      <a16:colId xmlns:a16="http://schemas.microsoft.com/office/drawing/2014/main" val="2697871344"/>
                    </a:ext>
                  </a:extLst>
                </a:gridCol>
                <a:gridCol w="940643">
                  <a:extLst>
                    <a:ext uri="{9D8B030D-6E8A-4147-A177-3AD203B41FA5}">
                      <a16:colId xmlns:a16="http://schemas.microsoft.com/office/drawing/2014/main" val="3300035424"/>
                    </a:ext>
                  </a:extLst>
                </a:gridCol>
                <a:gridCol w="940643">
                  <a:extLst>
                    <a:ext uri="{9D8B030D-6E8A-4147-A177-3AD203B41FA5}">
                      <a16:colId xmlns:a16="http://schemas.microsoft.com/office/drawing/2014/main" val="2674064668"/>
                    </a:ext>
                  </a:extLst>
                </a:gridCol>
                <a:gridCol w="940643">
                  <a:extLst>
                    <a:ext uri="{9D8B030D-6E8A-4147-A177-3AD203B41FA5}">
                      <a16:colId xmlns:a16="http://schemas.microsoft.com/office/drawing/2014/main" val="234437508"/>
                    </a:ext>
                  </a:extLst>
                </a:gridCol>
                <a:gridCol w="940643">
                  <a:extLst>
                    <a:ext uri="{9D8B030D-6E8A-4147-A177-3AD203B41FA5}">
                      <a16:colId xmlns:a16="http://schemas.microsoft.com/office/drawing/2014/main" val="2977062494"/>
                    </a:ext>
                  </a:extLst>
                </a:gridCol>
              </a:tblGrid>
              <a:tr h="323305">
                <a:tc>
                  <a:txBody>
                    <a:bodyPr/>
                    <a:lstStyle/>
                    <a:p>
                      <a:pPr>
                        <a:lnSpc>
                          <a:spcPct val="115000"/>
                        </a:lnSpc>
                        <a:spcAft>
                          <a:spcPts val="800"/>
                        </a:spcAft>
                        <a:buNone/>
                      </a:pPr>
                      <a:r>
                        <a:rPr lang="en-US" sz="1600" kern="100">
                          <a:effectLst/>
                        </a:rPr>
                        <a:t> </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Dose 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dirty="0">
                          <a:effectLst/>
                        </a:rPr>
                        <a:t>Dose 2</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algn="ctr">
                        <a:lnSpc>
                          <a:spcPct val="115000"/>
                        </a:lnSpc>
                        <a:spcAft>
                          <a:spcPts val="800"/>
                        </a:spcAft>
                        <a:buNone/>
                      </a:pPr>
                      <a:r>
                        <a:rPr lang="en-US" sz="1600" kern="100">
                          <a:effectLst/>
                        </a:rPr>
                        <a:t>Dose 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82414125"/>
                  </a:ext>
                </a:extLst>
              </a:tr>
              <a:tr h="610710">
                <a:tc>
                  <a:txBody>
                    <a:bodyPr/>
                    <a:lstStyle/>
                    <a:p>
                      <a:pPr>
                        <a:lnSpc>
                          <a:spcPct val="115000"/>
                        </a:lnSpc>
                        <a:spcAft>
                          <a:spcPts val="800"/>
                        </a:spcAft>
                        <a:buNone/>
                      </a:pPr>
                      <a:r>
                        <a:rPr lang="en-US" sz="1600" kern="100">
                          <a:effectLst/>
                        </a:rPr>
                        <a:t> </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Cohort 1 </a:t>
                      </a:r>
                      <a:endParaRPr lang="en-GB" sz="1600" kern="100">
                        <a:effectLst/>
                      </a:endParaRPr>
                    </a:p>
                    <a:p>
                      <a:pPr algn="ctr">
                        <a:lnSpc>
                          <a:spcPct val="115000"/>
                        </a:lnSpc>
                        <a:spcAft>
                          <a:spcPts val="800"/>
                        </a:spcAft>
                        <a:buNone/>
                      </a:pPr>
                      <a:r>
                        <a:rPr lang="en-US" sz="1600" kern="100">
                          <a:effectLst/>
                        </a:rPr>
                        <a:t>N=3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Cohort 2 </a:t>
                      </a:r>
                      <a:endParaRPr lang="en-GB" sz="1600" kern="100">
                        <a:effectLst/>
                      </a:endParaRPr>
                    </a:p>
                    <a:p>
                      <a:pPr algn="ctr">
                        <a:lnSpc>
                          <a:spcPct val="115000"/>
                        </a:lnSpc>
                        <a:spcAft>
                          <a:spcPts val="800"/>
                        </a:spcAft>
                        <a:buNone/>
                      </a:pPr>
                      <a:r>
                        <a:rPr lang="en-US" sz="1600" kern="100">
                          <a:effectLst/>
                        </a:rPr>
                        <a:t>N=4</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Cohort 3 </a:t>
                      </a:r>
                      <a:endParaRPr lang="en-GB" sz="1600" kern="100">
                        <a:effectLst/>
                      </a:endParaRPr>
                    </a:p>
                    <a:p>
                      <a:pPr algn="ctr">
                        <a:lnSpc>
                          <a:spcPct val="115000"/>
                        </a:lnSpc>
                        <a:spcAft>
                          <a:spcPts val="800"/>
                        </a:spcAft>
                        <a:buNone/>
                      </a:pPr>
                      <a:r>
                        <a:rPr lang="en-US" sz="1600" kern="100">
                          <a:effectLst/>
                        </a:rPr>
                        <a:t>N=3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Cohort 4 </a:t>
                      </a:r>
                      <a:endParaRPr lang="en-GB" sz="1600" kern="100">
                        <a:effectLst/>
                      </a:endParaRPr>
                    </a:p>
                    <a:p>
                      <a:pPr algn="ctr">
                        <a:lnSpc>
                          <a:spcPct val="115000"/>
                        </a:lnSpc>
                        <a:spcAft>
                          <a:spcPts val="800"/>
                        </a:spcAft>
                        <a:buNone/>
                      </a:pPr>
                      <a:r>
                        <a:rPr lang="en-US" sz="1600" kern="100">
                          <a:effectLst/>
                        </a:rPr>
                        <a:t>N=3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Cohort 5 </a:t>
                      </a:r>
                      <a:endParaRPr lang="en-GB" sz="1600" kern="100">
                        <a:effectLst/>
                      </a:endParaRPr>
                    </a:p>
                    <a:p>
                      <a:pPr algn="ctr">
                        <a:lnSpc>
                          <a:spcPct val="115000"/>
                        </a:lnSpc>
                        <a:spcAft>
                          <a:spcPts val="800"/>
                        </a:spcAft>
                        <a:buNone/>
                      </a:pPr>
                      <a:r>
                        <a:rPr lang="en-US" sz="1600" kern="100">
                          <a:effectLst/>
                        </a:rPr>
                        <a:t>N=3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Cohort 6</a:t>
                      </a:r>
                      <a:endParaRPr lang="en-GB" sz="1600" kern="100">
                        <a:effectLst/>
                      </a:endParaRPr>
                    </a:p>
                    <a:p>
                      <a:pPr algn="ctr">
                        <a:lnSpc>
                          <a:spcPct val="115000"/>
                        </a:lnSpc>
                        <a:spcAft>
                          <a:spcPts val="800"/>
                        </a:spcAft>
                        <a:buNone/>
                      </a:pPr>
                      <a:r>
                        <a:rPr lang="en-US" sz="1600" kern="100">
                          <a:effectLst/>
                        </a:rPr>
                        <a:t>N=2</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9428218"/>
                  </a:ext>
                </a:extLst>
              </a:tr>
              <a:tr h="323305">
                <a:tc>
                  <a:txBody>
                    <a:bodyPr/>
                    <a:lstStyle/>
                    <a:p>
                      <a:pPr>
                        <a:lnSpc>
                          <a:spcPct val="115000"/>
                        </a:lnSpc>
                        <a:spcAft>
                          <a:spcPts val="800"/>
                        </a:spcAft>
                        <a:buNone/>
                      </a:pPr>
                      <a:r>
                        <a:rPr lang="en-US" sz="1600" kern="100">
                          <a:effectLst/>
                        </a:rPr>
                        <a:t>Scenario 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0</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0</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0</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dirty="0">
                          <a:effectLst/>
                        </a:rPr>
                        <a:t>1</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0</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0</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4294900"/>
                  </a:ext>
                </a:extLst>
              </a:tr>
              <a:tr h="323305">
                <a:tc>
                  <a:txBody>
                    <a:bodyPr/>
                    <a:lstStyle/>
                    <a:p>
                      <a:pPr>
                        <a:lnSpc>
                          <a:spcPct val="115000"/>
                        </a:lnSpc>
                        <a:spcAft>
                          <a:spcPts val="800"/>
                        </a:spcAft>
                        <a:buNone/>
                      </a:pPr>
                      <a:r>
                        <a:rPr lang="en-US" sz="1600" kern="100">
                          <a:effectLst/>
                        </a:rPr>
                        <a:t>Scenario 2</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0</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0</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434533"/>
                  </a:ext>
                </a:extLst>
              </a:tr>
              <a:tr h="323305">
                <a:tc>
                  <a:txBody>
                    <a:bodyPr/>
                    <a:lstStyle/>
                    <a:p>
                      <a:pPr>
                        <a:lnSpc>
                          <a:spcPct val="115000"/>
                        </a:lnSpc>
                        <a:spcAft>
                          <a:spcPts val="800"/>
                        </a:spcAft>
                        <a:buNone/>
                      </a:pPr>
                      <a:r>
                        <a:rPr lang="en-US" sz="1600" kern="100">
                          <a:effectLst/>
                        </a:rPr>
                        <a:t>Scenario 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0</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0</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dirty="0">
                          <a:effectLst/>
                        </a:rPr>
                        <a:t>1</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6356117"/>
                  </a:ext>
                </a:extLst>
              </a:tr>
            </a:tbl>
          </a:graphicData>
        </a:graphic>
      </p:graphicFrame>
    </p:spTree>
    <p:extLst>
      <p:ext uri="{BB962C8B-B14F-4D97-AF65-F5344CB8AC3E}">
        <p14:creationId xmlns:p14="http://schemas.microsoft.com/office/powerpoint/2010/main" val="3472237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26488-19EB-8C77-6B4C-36D122F710B6}"/>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1FAEBB60-79FC-5CF0-93D0-F4245974A7D9}"/>
              </a:ext>
            </a:extLst>
          </p:cNvPr>
          <p:cNvSpPr>
            <a:spLocks noGrp="1"/>
          </p:cNvSpPr>
          <p:nvPr>
            <p:ph type="dt" sz="half" idx="19"/>
          </p:nvPr>
        </p:nvSpPr>
        <p:spPr/>
        <p:txBody>
          <a:bodyPr/>
          <a:lstStyle/>
          <a:p>
            <a:fld id="{397F4CD0-83C1-4C99-A2BD-6DA4A1CC9D00}" type="datetime4">
              <a:rPr lang="en-GB" smtClean="0"/>
              <a:t>27 June 2025</a:t>
            </a:fld>
            <a:endParaRPr lang="en-GB"/>
          </a:p>
        </p:txBody>
      </p:sp>
      <p:sp>
        <p:nvSpPr>
          <p:cNvPr id="4" name="Slide Number Placeholder 3">
            <a:extLst>
              <a:ext uri="{FF2B5EF4-FFF2-40B4-BE49-F238E27FC236}">
                <a16:creationId xmlns:a16="http://schemas.microsoft.com/office/drawing/2014/main" id="{DD88C2EF-B155-E069-0D94-72C8909E112D}"/>
              </a:ext>
            </a:extLst>
          </p:cNvPr>
          <p:cNvSpPr>
            <a:spLocks noGrp="1"/>
          </p:cNvSpPr>
          <p:nvPr>
            <p:ph type="sldNum" sz="quarter" idx="21"/>
          </p:nvPr>
        </p:nvSpPr>
        <p:spPr/>
        <p:txBody>
          <a:bodyPr/>
          <a:lstStyle/>
          <a:p>
            <a:fld id="{9F9F533D-B52E-4A2F-BF72-0ADD2D94BD75}" type="slidenum">
              <a:rPr lang="en-GB" smtClean="0"/>
              <a:pPr/>
              <a:t>28</a:t>
            </a:fld>
            <a:endParaRPr lang="en-GB"/>
          </a:p>
        </p:txBody>
      </p:sp>
      <p:sp>
        <p:nvSpPr>
          <p:cNvPr id="6" name="Title 5">
            <a:extLst>
              <a:ext uri="{FF2B5EF4-FFF2-40B4-BE49-F238E27FC236}">
                <a16:creationId xmlns:a16="http://schemas.microsoft.com/office/drawing/2014/main" id="{E55A8612-7C3D-4984-A8F7-4B0718679A27}"/>
              </a:ext>
            </a:extLst>
          </p:cNvPr>
          <p:cNvSpPr>
            <a:spLocks noGrp="1"/>
          </p:cNvSpPr>
          <p:nvPr>
            <p:ph type="title"/>
          </p:nvPr>
        </p:nvSpPr>
        <p:spPr/>
        <p:txBody>
          <a:bodyPr/>
          <a:lstStyle/>
          <a:p>
            <a:r>
              <a:rPr lang="en-US" dirty="0"/>
              <a:t>Case Study </a:t>
            </a:r>
            <a:endParaRPr lang="fr-BE" dirty="0"/>
          </a:p>
        </p:txBody>
      </p:sp>
      <p:sp>
        <p:nvSpPr>
          <p:cNvPr id="11" name="TextBox 10">
            <a:extLst>
              <a:ext uri="{FF2B5EF4-FFF2-40B4-BE49-F238E27FC236}">
                <a16:creationId xmlns:a16="http://schemas.microsoft.com/office/drawing/2014/main" id="{835E3903-2E63-30B2-C007-17F02D835B0A}"/>
              </a:ext>
            </a:extLst>
          </p:cNvPr>
          <p:cNvSpPr txBox="1"/>
          <p:nvPr/>
        </p:nvSpPr>
        <p:spPr>
          <a:xfrm>
            <a:off x="635125" y="1844070"/>
            <a:ext cx="10858500" cy="2585323"/>
          </a:xfrm>
          <a:prstGeom prst="rect">
            <a:avLst/>
          </a:prstGeom>
          <a:noFill/>
          <a:ln w="19050">
            <a:solidFill>
              <a:schemeClr val="tx1"/>
            </a:solidFill>
          </a:ln>
        </p:spPr>
        <p:txBody>
          <a:bodyPr wrap="square">
            <a:spAutoFit/>
          </a:bodyPr>
          <a:lstStyle/>
          <a:p>
            <a:r>
              <a:rPr lang="en-GB" sz="1800" dirty="0"/>
              <a:t># Load necessary library</a:t>
            </a:r>
          </a:p>
          <a:p>
            <a:endParaRPr lang="en-GB" sz="1800" dirty="0"/>
          </a:p>
          <a:p>
            <a:r>
              <a:rPr lang="en-GB" sz="1800" dirty="0"/>
              <a:t>if (!require(BOIN)) {  </a:t>
            </a:r>
            <a:r>
              <a:rPr lang="en-GB" sz="1800" dirty="0" err="1"/>
              <a:t>install.packages</a:t>
            </a:r>
            <a:r>
              <a:rPr lang="en-GB" sz="1800" dirty="0"/>
              <a:t>("BOIN")}</a:t>
            </a:r>
          </a:p>
          <a:p>
            <a:endParaRPr lang="en-GB" sz="1800" dirty="0"/>
          </a:p>
          <a:p>
            <a:r>
              <a:rPr lang="en-GB" sz="1800" dirty="0"/>
              <a:t>library(BOIN)</a:t>
            </a:r>
          </a:p>
          <a:p>
            <a:endParaRPr lang="en-GB" sz="1800" dirty="0"/>
          </a:p>
          <a:p>
            <a:r>
              <a:rPr lang="en-GB" sz="1800" dirty="0"/>
              <a:t>#Get Boundary</a:t>
            </a:r>
          </a:p>
          <a:p>
            <a:endParaRPr lang="en-GB" sz="1800" dirty="0"/>
          </a:p>
          <a:p>
            <a:r>
              <a:rPr lang="en-GB" sz="1800" dirty="0"/>
              <a:t>bound  &lt;-  </a:t>
            </a:r>
            <a:r>
              <a:rPr lang="en-GB" sz="1800" dirty="0" err="1"/>
              <a:t>get.boundary</a:t>
            </a:r>
            <a:r>
              <a:rPr lang="en-GB" sz="1800" dirty="0"/>
              <a:t>(target=0.3, </a:t>
            </a:r>
            <a:r>
              <a:rPr lang="en-GB" sz="1800" dirty="0" err="1"/>
              <a:t>ncohort</a:t>
            </a:r>
            <a:r>
              <a:rPr lang="en-GB" sz="1800" dirty="0"/>
              <a:t>=18, </a:t>
            </a:r>
            <a:r>
              <a:rPr lang="en-GB" sz="1800" dirty="0" err="1"/>
              <a:t>cohortsize</a:t>
            </a:r>
            <a:r>
              <a:rPr lang="en-GB" sz="1800" dirty="0"/>
              <a:t>=3)</a:t>
            </a:r>
          </a:p>
        </p:txBody>
      </p:sp>
    </p:spTree>
    <p:extLst>
      <p:ext uri="{BB962C8B-B14F-4D97-AF65-F5344CB8AC3E}">
        <p14:creationId xmlns:p14="http://schemas.microsoft.com/office/powerpoint/2010/main" val="43463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3988F-147E-B3EA-915B-066CA60AE7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5DD36C-5A4E-3D90-973A-2DBA2C3524AD}"/>
              </a:ext>
            </a:extLst>
          </p:cNvPr>
          <p:cNvSpPr>
            <a:spLocks noGrp="1"/>
          </p:cNvSpPr>
          <p:nvPr>
            <p:ph type="sldNum" sz="quarter" idx="21"/>
          </p:nvPr>
        </p:nvSpPr>
        <p:spPr/>
        <p:txBody>
          <a:bodyPr/>
          <a:lstStyle/>
          <a:p>
            <a:fld id="{9F9F533D-B52E-4A2F-BF72-0ADD2D94BD75}" type="slidenum">
              <a:rPr lang="en-GB" smtClean="0"/>
              <a:pPr/>
              <a:t>29</a:t>
            </a:fld>
            <a:endParaRPr lang="en-GB"/>
          </a:p>
        </p:txBody>
      </p:sp>
      <p:sp>
        <p:nvSpPr>
          <p:cNvPr id="6" name="Title 5">
            <a:extLst>
              <a:ext uri="{FF2B5EF4-FFF2-40B4-BE49-F238E27FC236}">
                <a16:creationId xmlns:a16="http://schemas.microsoft.com/office/drawing/2014/main" id="{B8BDE546-6E61-EA03-5DD1-B3ED3FA4D034}"/>
              </a:ext>
            </a:extLst>
          </p:cNvPr>
          <p:cNvSpPr>
            <a:spLocks noGrp="1"/>
          </p:cNvSpPr>
          <p:nvPr>
            <p:ph type="title"/>
          </p:nvPr>
        </p:nvSpPr>
        <p:spPr/>
        <p:txBody>
          <a:bodyPr/>
          <a:lstStyle/>
          <a:p>
            <a:r>
              <a:rPr lang="en-US" dirty="0"/>
              <a:t>Case Study</a:t>
            </a:r>
            <a:endParaRPr lang="fr-BE"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A08159-7103-6C96-3C7A-78B6611E3D4E}"/>
                  </a:ext>
                </a:extLst>
              </p:cNvPr>
              <p:cNvSpPr txBox="1"/>
              <p:nvPr/>
            </p:nvSpPr>
            <p:spPr>
              <a:xfrm>
                <a:off x="365125" y="4924188"/>
                <a:ext cx="9759950" cy="800100"/>
              </a:xfrm>
              <a:prstGeom prst="rect">
                <a:avLst/>
              </a:prstGeom>
              <a:noFill/>
            </p:spPr>
            <p:txBody>
              <a:bodyPr wrap="square" lIns="36000" tIns="36000" rIns="36000" bIns="36000" rtlCol="0">
                <a:noAutofit/>
              </a:bodyPr>
              <a:lstStyle/>
              <a:p>
                <a:pPr marL="285750" indent="-285750">
                  <a:spcBef>
                    <a:spcPts val="300"/>
                  </a:spcBef>
                  <a:spcAft>
                    <a:spcPts val="300"/>
                  </a:spcAft>
                  <a:buClr>
                    <a:schemeClr val="tx2"/>
                  </a:buClr>
                  <a:buSzPct val="110000"/>
                  <a:buFont typeface="Wingdings" panose="05000000000000000000" pitchFamily="2" charset="2"/>
                  <a:buChar char="Ø"/>
                </a:pPr>
                <a:r>
                  <a:rPr lang="en-US" sz="2000" dirty="0">
                    <a:latin typeface="+mj-lt"/>
                  </a:rPr>
                  <a:t>The boundary values the error functions are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rPr>
                          <m:t>1</m:t>
                        </m:r>
                      </m:sub>
                    </m:sSub>
                  </m:oMath>
                </a14:m>
                <a:r>
                  <a:rPr lang="en-US" sz="2000" dirty="0">
                    <a:latin typeface="+mj-lt"/>
                  </a:rPr>
                  <a:t>=0.236 and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b="0" i="1" smtClean="0">
                            <a:latin typeface="Cambria Math" panose="02040503050406030204" pitchFamily="18" charset="0"/>
                            <a:ea typeface="Cambria Math" panose="02040503050406030204" pitchFamily="18" charset="0"/>
                          </a:rPr>
                          <m:t>2</m:t>
                        </m:r>
                      </m:sub>
                    </m:sSub>
                  </m:oMath>
                </a14:m>
                <a:r>
                  <a:rPr lang="en-US" sz="2000" dirty="0">
                    <a:latin typeface="+mj-lt"/>
                  </a:rPr>
                  <a:t>= 0.359</a:t>
                </a:r>
                <a:endParaRPr lang="en-GB" sz="2000" dirty="0" err="1">
                  <a:latin typeface="+mj-lt"/>
                </a:endParaRPr>
              </a:p>
            </p:txBody>
          </p:sp>
        </mc:Choice>
        <mc:Fallback xmlns="">
          <p:sp>
            <p:nvSpPr>
              <p:cNvPr id="5" name="TextBox 4">
                <a:extLst>
                  <a:ext uri="{FF2B5EF4-FFF2-40B4-BE49-F238E27FC236}">
                    <a16:creationId xmlns:a16="http://schemas.microsoft.com/office/drawing/2014/main" id="{91A08159-7103-6C96-3C7A-78B6611E3D4E}"/>
                  </a:ext>
                </a:extLst>
              </p:cNvPr>
              <p:cNvSpPr txBox="1">
                <a:spLocks noRot="1" noChangeAspect="1" noMove="1" noResize="1" noEditPoints="1" noAdjustHandles="1" noChangeArrowheads="1" noChangeShapeType="1" noTextEdit="1"/>
              </p:cNvSpPr>
              <p:nvPr/>
            </p:nvSpPr>
            <p:spPr>
              <a:xfrm>
                <a:off x="365125" y="4924188"/>
                <a:ext cx="9759950" cy="800100"/>
              </a:xfrm>
              <a:prstGeom prst="rect">
                <a:avLst/>
              </a:prstGeom>
              <a:blipFill>
                <a:blip r:embed="rId2"/>
                <a:stretch>
                  <a:fillRect l="-1249" t="-6107"/>
                </a:stretch>
              </a:blipFill>
            </p:spPr>
            <p:txBody>
              <a:bodyPr/>
              <a:lstStyle/>
              <a:p>
                <a:r>
                  <a:rPr lang="en-GB">
                    <a:noFill/>
                  </a:rPr>
                  <a:t> </a:t>
                </a:r>
              </a:p>
            </p:txBody>
          </p:sp>
        </mc:Fallback>
      </mc:AlternateContent>
      <p:graphicFrame>
        <p:nvGraphicFramePr>
          <p:cNvPr id="7" name="Table 6">
            <a:extLst>
              <a:ext uri="{FF2B5EF4-FFF2-40B4-BE49-F238E27FC236}">
                <a16:creationId xmlns:a16="http://schemas.microsoft.com/office/drawing/2014/main" id="{2C6AA5C7-4AD0-139B-6644-12B4F798DD84}"/>
              </a:ext>
            </a:extLst>
          </p:cNvPr>
          <p:cNvGraphicFramePr>
            <a:graphicFrameLocks noGrp="1"/>
          </p:cNvGraphicFramePr>
          <p:nvPr>
            <p:extLst>
              <p:ext uri="{D42A27DB-BD31-4B8C-83A1-F6EECF244321}">
                <p14:modId xmlns:p14="http://schemas.microsoft.com/office/powerpoint/2010/main" val="1295027451"/>
              </p:ext>
            </p:extLst>
          </p:nvPr>
        </p:nvGraphicFramePr>
        <p:xfrm>
          <a:off x="365127" y="2331797"/>
          <a:ext cx="11460161" cy="1985272"/>
        </p:xfrm>
        <a:graphic>
          <a:graphicData uri="http://schemas.openxmlformats.org/drawingml/2006/table">
            <a:tbl>
              <a:tblPr/>
              <a:tblGrid>
                <a:gridCol w="1508825">
                  <a:extLst>
                    <a:ext uri="{9D8B030D-6E8A-4147-A177-3AD203B41FA5}">
                      <a16:colId xmlns:a16="http://schemas.microsoft.com/office/drawing/2014/main" val="3661960532"/>
                    </a:ext>
                  </a:extLst>
                </a:gridCol>
                <a:gridCol w="552852">
                  <a:extLst>
                    <a:ext uri="{9D8B030D-6E8A-4147-A177-3AD203B41FA5}">
                      <a16:colId xmlns:a16="http://schemas.microsoft.com/office/drawing/2014/main" val="3347581238"/>
                    </a:ext>
                  </a:extLst>
                </a:gridCol>
                <a:gridCol w="552852">
                  <a:extLst>
                    <a:ext uri="{9D8B030D-6E8A-4147-A177-3AD203B41FA5}">
                      <a16:colId xmlns:a16="http://schemas.microsoft.com/office/drawing/2014/main" val="3038660910"/>
                    </a:ext>
                  </a:extLst>
                </a:gridCol>
                <a:gridCol w="552852">
                  <a:extLst>
                    <a:ext uri="{9D8B030D-6E8A-4147-A177-3AD203B41FA5}">
                      <a16:colId xmlns:a16="http://schemas.microsoft.com/office/drawing/2014/main" val="2068996605"/>
                    </a:ext>
                  </a:extLst>
                </a:gridCol>
                <a:gridCol w="552852">
                  <a:extLst>
                    <a:ext uri="{9D8B030D-6E8A-4147-A177-3AD203B41FA5}">
                      <a16:colId xmlns:a16="http://schemas.microsoft.com/office/drawing/2014/main" val="1125318387"/>
                    </a:ext>
                  </a:extLst>
                </a:gridCol>
                <a:gridCol w="552852">
                  <a:extLst>
                    <a:ext uri="{9D8B030D-6E8A-4147-A177-3AD203B41FA5}">
                      <a16:colId xmlns:a16="http://schemas.microsoft.com/office/drawing/2014/main" val="3075519008"/>
                    </a:ext>
                  </a:extLst>
                </a:gridCol>
                <a:gridCol w="552852">
                  <a:extLst>
                    <a:ext uri="{9D8B030D-6E8A-4147-A177-3AD203B41FA5}">
                      <a16:colId xmlns:a16="http://schemas.microsoft.com/office/drawing/2014/main" val="827151021"/>
                    </a:ext>
                  </a:extLst>
                </a:gridCol>
                <a:gridCol w="552852">
                  <a:extLst>
                    <a:ext uri="{9D8B030D-6E8A-4147-A177-3AD203B41FA5}">
                      <a16:colId xmlns:a16="http://schemas.microsoft.com/office/drawing/2014/main" val="305290022"/>
                    </a:ext>
                  </a:extLst>
                </a:gridCol>
                <a:gridCol w="552852">
                  <a:extLst>
                    <a:ext uri="{9D8B030D-6E8A-4147-A177-3AD203B41FA5}">
                      <a16:colId xmlns:a16="http://schemas.microsoft.com/office/drawing/2014/main" val="1526380640"/>
                    </a:ext>
                  </a:extLst>
                </a:gridCol>
                <a:gridCol w="552852">
                  <a:extLst>
                    <a:ext uri="{9D8B030D-6E8A-4147-A177-3AD203B41FA5}">
                      <a16:colId xmlns:a16="http://schemas.microsoft.com/office/drawing/2014/main" val="2847001539"/>
                    </a:ext>
                  </a:extLst>
                </a:gridCol>
                <a:gridCol w="552852">
                  <a:extLst>
                    <a:ext uri="{9D8B030D-6E8A-4147-A177-3AD203B41FA5}">
                      <a16:colId xmlns:a16="http://schemas.microsoft.com/office/drawing/2014/main" val="3270012556"/>
                    </a:ext>
                  </a:extLst>
                </a:gridCol>
                <a:gridCol w="552852">
                  <a:extLst>
                    <a:ext uri="{9D8B030D-6E8A-4147-A177-3AD203B41FA5}">
                      <a16:colId xmlns:a16="http://schemas.microsoft.com/office/drawing/2014/main" val="2424729082"/>
                    </a:ext>
                  </a:extLst>
                </a:gridCol>
                <a:gridCol w="552852">
                  <a:extLst>
                    <a:ext uri="{9D8B030D-6E8A-4147-A177-3AD203B41FA5}">
                      <a16:colId xmlns:a16="http://schemas.microsoft.com/office/drawing/2014/main" val="3048178077"/>
                    </a:ext>
                  </a:extLst>
                </a:gridCol>
                <a:gridCol w="552852">
                  <a:extLst>
                    <a:ext uri="{9D8B030D-6E8A-4147-A177-3AD203B41FA5}">
                      <a16:colId xmlns:a16="http://schemas.microsoft.com/office/drawing/2014/main" val="2676968945"/>
                    </a:ext>
                  </a:extLst>
                </a:gridCol>
                <a:gridCol w="552852">
                  <a:extLst>
                    <a:ext uri="{9D8B030D-6E8A-4147-A177-3AD203B41FA5}">
                      <a16:colId xmlns:a16="http://schemas.microsoft.com/office/drawing/2014/main" val="3011236918"/>
                    </a:ext>
                  </a:extLst>
                </a:gridCol>
                <a:gridCol w="552852">
                  <a:extLst>
                    <a:ext uri="{9D8B030D-6E8A-4147-A177-3AD203B41FA5}">
                      <a16:colId xmlns:a16="http://schemas.microsoft.com/office/drawing/2014/main" val="4175604017"/>
                    </a:ext>
                  </a:extLst>
                </a:gridCol>
                <a:gridCol w="552852">
                  <a:extLst>
                    <a:ext uri="{9D8B030D-6E8A-4147-A177-3AD203B41FA5}">
                      <a16:colId xmlns:a16="http://schemas.microsoft.com/office/drawing/2014/main" val="2506814982"/>
                    </a:ext>
                  </a:extLst>
                </a:gridCol>
                <a:gridCol w="552852">
                  <a:extLst>
                    <a:ext uri="{9D8B030D-6E8A-4147-A177-3AD203B41FA5}">
                      <a16:colId xmlns:a16="http://schemas.microsoft.com/office/drawing/2014/main" val="3615560832"/>
                    </a:ext>
                  </a:extLst>
                </a:gridCol>
                <a:gridCol w="552852">
                  <a:extLst>
                    <a:ext uri="{9D8B030D-6E8A-4147-A177-3AD203B41FA5}">
                      <a16:colId xmlns:a16="http://schemas.microsoft.com/office/drawing/2014/main" val="2140192689"/>
                    </a:ext>
                  </a:extLst>
                </a:gridCol>
              </a:tblGrid>
              <a:tr h="444009">
                <a:tc>
                  <a:txBody>
                    <a:bodyPr/>
                    <a:lstStyle/>
                    <a:p>
                      <a:pPr algn="ctr" fontAlgn="b"/>
                      <a:r>
                        <a:rPr lang="en-GB" sz="1600" b="0" i="0" u="none" strike="noStrike" dirty="0">
                          <a:solidFill>
                            <a:srgbClr val="000000"/>
                          </a:solidFill>
                          <a:effectLst/>
                          <a:latin typeface="+mn-lt"/>
                        </a:rPr>
                        <a:t>Number of patients treated</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2</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3</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4</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5</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6</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n-lt"/>
                        </a:rPr>
                        <a:t>7</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8</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9</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10</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11</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12</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13</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14</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15</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16</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17</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18</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3948116"/>
                  </a:ext>
                </a:extLst>
              </a:tr>
              <a:tr h="444009">
                <a:tc>
                  <a:txBody>
                    <a:bodyPr/>
                    <a:lstStyle/>
                    <a:p>
                      <a:pPr algn="ctr" fontAlgn="b"/>
                      <a:r>
                        <a:rPr lang="en-GB" sz="1600" b="0" i="0" u="none" strike="noStrike">
                          <a:solidFill>
                            <a:srgbClr val="000000"/>
                          </a:solidFill>
                          <a:effectLst/>
                          <a:latin typeface="+mn-lt"/>
                        </a:rPr>
                        <a:t>Escalate if # of DLT &lt;=</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0</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0</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0</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0</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2</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2</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2</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2</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3</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3</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3</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3</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4</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4</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7415470"/>
                  </a:ext>
                </a:extLst>
              </a:tr>
              <a:tr h="444009">
                <a:tc>
                  <a:txBody>
                    <a:bodyPr/>
                    <a:lstStyle/>
                    <a:p>
                      <a:pPr algn="ctr" fontAlgn="b"/>
                      <a:r>
                        <a:rPr lang="en-GB" sz="1600" b="0" i="0" u="none" strike="noStrike" dirty="0">
                          <a:solidFill>
                            <a:srgbClr val="000000"/>
                          </a:solidFill>
                          <a:effectLst/>
                          <a:latin typeface="+mn-lt"/>
                        </a:rPr>
                        <a:t>Deescalate if # of DLT &gt;=</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1</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2</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2</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2</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3</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3</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3</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4</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4</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4</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5</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5</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6</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6</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6</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7</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7</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4644639"/>
                  </a:ext>
                </a:extLst>
              </a:tr>
              <a:tr h="444009">
                <a:tc>
                  <a:txBody>
                    <a:bodyPr/>
                    <a:lstStyle/>
                    <a:p>
                      <a:pPr algn="ctr" fontAlgn="b"/>
                      <a:r>
                        <a:rPr lang="en-GB" sz="1600" b="0" i="0" u="none" strike="noStrike">
                          <a:solidFill>
                            <a:srgbClr val="000000"/>
                          </a:solidFill>
                          <a:effectLst/>
                          <a:latin typeface="+mn-lt"/>
                        </a:rPr>
                        <a:t>Eliminate if # of DLT &gt;=</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NA</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NA</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3</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3</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4</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4</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5</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5</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5</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6</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6</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7</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7</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8</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8</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8</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n-lt"/>
                        </a:rPr>
                        <a:t>9</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n-lt"/>
                        </a:rPr>
                        <a:t>9</a:t>
                      </a:r>
                    </a:p>
                  </a:txBody>
                  <a:tcPr marL="8638" marR="8638" marT="863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0078954"/>
                  </a:ext>
                </a:extLst>
              </a:tr>
            </a:tbl>
          </a:graphicData>
        </a:graphic>
      </p:graphicFrame>
      <p:sp>
        <p:nvSpPr>
          <p:cNvPr id="8" name="TextBox 7">
            <a:extLst>
              <a:ext uri="{FF2B5EF4-FFF2-40B4-BE49-F238E27FC236}">
                <a16:creationId xmlns:a16="http://schemas.microsoft.com/office/drawing/2014/main" id="{5594294A-D908-E727-4763-B3ED074E65BF}"/>
              </a:ext>
            </a:extLst>
          </p:cNvPr>
          <p:cNvSpPr txBox="1"/>
          <p:nvPr/>
        </p:nvSpPr>
        <p:spPr>
          <a:xfrm>
            <a:off x="365125" y="1258180"/>
            <a:ext cx="9940925" cy="466498"/>
          </a:xfrm>
          <a:prstGeom prst="rect">
            <a:avLst/>
          </a:prstGeom>
          <a:noFill/>
        </p:spPr>
        <p:txBody>
          <a:bodyPr wrap="square" lIns="36000" tIns="36000" rIns="36000" bIns="36000" rtlCol="0">
            <a:noAutofit/>
          </a:bodyPr>
          <a:lstStyle/>
          <a:p>
            <a:pPr marL="285750" indent="-285750" algn="l">
              <a:spcBef>
                <a:spcPts val="300"/>
              </a:spcBef>
              <a:spcAft>
                <a:spcPts val="300"/>
              </a:spcAft>
              <a:buClr>
                <a:schemeClr val="tx2"/>
              </a:buClr>
              <a:buSzPct val="110000"/>
              <a:buFont typeface="Wingdings" panose="05000000000000000000" pitchFamily="2" charset="2"/>
              <a:buChar char="Ø"/>
            </a:pPr>
            <a:r>
              <a:rPr lang="en-US" sz="2000" dirty="0"/>
              <a:t>Pre-tabulated decision table.</a:t>
            </a:r>
            <a:endParaRPr lang="en-GB" sz="2000" dirty="0" err="1"/>
          </a:p>
        </p:txBody>
      </p:sp>
    </p:spTree>
    <p:extLst>
      <p:ext uri="{BB962C8B-B14F-4D97-AF65-F5344CB8AC3E}">
        <p14:creationId xmlns:p14="http://schemas.microsoft.com/office/powerpoint/2010/main" val="330221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1C97E2-D15D-B5FB-1062-2EBF273664B6}"/>
              </a:ext>
            </a:extLst>
          </p:cNvPr>
          <p:cNvSpPr>
            <a:spLocks noGrp="1"/>
          </p:cNvSpPr>
          <p:nvPr>
            <p:ph type="sldNum" sz="quarter" idx="13"/>
          </p:nvPr>
        </p:nvSpPr>
        <p:spPr/>
        <p:txBody>
          <a:bodyPr/>
          <a:lstStyle/>
          <a:p>
            <a:fld id="{9F9F533D-B52E-4A2F-BF72-0ADD2D94BD75}" type="slidenum">
              <a:rPr lang="en-GB" smtClean="0"/>
              <a:pPr/>
              <a:t>3</a:t>
            </a:fld>
            <a:endParaRPr lang="en-GB"/>
          </a:p>
        </p:txBody>
      </p:sp>
      <p:sp>
        <p:nvSpPr>
          <p:cNvPr id="7" name="Title 14">
            <a:extLst>
              <a:ext uri="{FF2B5EF4-FFF2-40B4-BE49-F238E27FC236}">
                <a16:creationId xmlns:a16="http://schemas.microsoft.com/office/drawing/2014/main" id="{668D8365-557A-1EE5-E846-1E26D159B2F4}"/>
              </a:ext>
            </a:extLst>
          </p:cNvPr>
          <p:cNvSpPr txBox="1">
            <a:spLocks/>
          </p:cNvSpPr>
          <p:nvPr/>
        </p:nvSpPr>
        <p:spPr>
          <a:xfrm>
            <a:off x="520700" y="3105150"/>
            <a:ext cx="11150600" cy="1173525"/>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bg1"/>
                </a:solidFill>
                <a:latin typeface="+mj-lt"/>
                <a:ea typeface="+mj-ea"/>
                <a:cs typeface="+mj-cs"/>
              </a:defRPr>
            </a:lvl1pPr>
          </a:lstStyle>
          <a:p>
            <a:pPr algn="ctr"/>
            <a:r>
              <a:rPr lang="en-US" sz="3200" b="0" dirty="0"/>
              <a:t>Dose Finding in Phase I Trials</a:t>
            </a:r>
            <a:endParaRPr lang="en-GB" sz="3200" dirty="0"/>
          </a:p>
        </p:txBody>
      </p:sp>
    </p:spTree>
    <p:extLst>
      <p:ext uri="{BB962C8B-B14F-4D97-AF65-F5344CB8AC3E}">
        <p14:creationId xmlns:p14="http://schemas.microsoft.com/office/powerpoint/2010/main" val="206362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C3F54-0EAA-BFB4-7DC0-FCEE20026B1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DEC17E-339A-52F5-84A5-59D566752641}"/>
              </a:ext>
            </a:extLst>
          </p:cNvPr>
          <p:cNvSpPr>
            <a:spLocks noGrp="1"/>
          </p:cNvSpPr>
          <p:nvPr>
            <p:ph type="sldNum" sz="quarter" idx="21"/>
          </p:nvPr>
        </p:nvSpPr>
        <p:spPr/>
        <p:txBody>
          <a:bodyPr/>
          <a:lstStyle/>
          <a:p>
            <a:fld id="{9F9F533D-B52E-4A2F-BF72-0ADD2D94BD75}" type="slidenum">
              <a:rPr lang="en-GB" smtClean="0"/>
              <a:pPr/>
              <a:t>30</a:t>
            </a:fld>
            <a:endParaRPr lang="en-GB"/>
          </a:p>
        </p:txBody>
      </p:sp>
      <p:sp>
        <p:nvSpPr>
          <p:cNvPr id="6" name="Title 5">
            <a:extLst>
              <a:ext uri="{FF2B5EF4-FFF2-40B4-BE49-F238E27FC236}">
                <a16:creationId xmlns:a16="http://schemas.microsoft.com/office/drawing/2014/main" id="{0801AD06-8755-5806-029A-A2FBC5E18C13}"/>
              </a:ext>
            </a:extLst>
          </p:cNvPr>
          <p:cNvSpPr>
            <a:spLocks noGrp="1"/>
          </p:cNvSpPr>
          <p:nvPr>
            <p:ph type="title"/>
          </p:nvPr>
        </p:nvSpPr>
        <p:spPr/>
        <p:txBody>
          <a:bodyPr/>
          <a:lstStyle/>
          <a:p>
            <a:r>
              <a:rPr lang="en-US" dirty="0"/>
              <a:t>Scenario 1</a:t>
            </a:r>
            <a:endParaRPr lang="fr-BE" dirty="0"/>
          </a:p>
        </p:txBody>
      </p:sp>
      <p:sp>
        <p:nvSpPr>
          <p:cNvPr id="8" name="TextBox 7">
            <a:extLst>
              <a:ext uri="{FF2B5EF4-FFF2-40B4-BE49-F238E27FC236}">
                <a16:creationId xmlns:a16="http://schemas.microsoft.com/office/drawing/2014/main" id="{55FB1D21-15C1-EFBF-84ED-A06149FB8837}"/>
              </a:ext>
            </a:extLst>
          </p:cNvPr>
          <p:cNvSpPr txBox="1"/>
          <p:nvPr/>
        </p:nvSpPr>
        <p:spPr>
          <a:xfrm>
            <a:off x="365124" y="1155014"/>
            <a:ext cx="9940925" cy="466498"/>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dirty="0"/>
              <a:t>Dose recommendation under scenario 1</a:t>
            </a:r>
            <a:endParaRPr lang="en-GB" sz="2000" dirty="0" err="1"/>
          </a:p>
        </p:txBody>
      </p:sp>
      <p:grpSp>
        <p:nvGrpSpPr>
          <p:cNvPr id="7" name="Group 6">
            <a:extLst>
              <a:ext uri="{FF2B5EF4-FFF2-40B4-BE49-F238E27FC236}">
                <a16:creationId xmlns:a16="http://schemas.microsoft.com/office/drawing/2014/main" id="{D1805AB1-247D-0C1E-CF4D-835E3725EF71}"/>
              </a:ext>
            </a:extLst>
          </p:cNvPr>
          <p:cNvGrpSpPr/>
          <p:nvPr/>
        </p:nvGrpSpPr>
        <p:grpSpPr>
          <a:xfrm>
            <a:off x="1457575" y="2377102"/>
            <a:ext cx="9602986" cy="3018811"/>
            <a:chOff x="905125" y="1866900"/>
            <a:chExt cx="9602986" cy="3018811"/>
          </a:xfrm>
        </p:grpSpPr>
        <p:sp>
          <p:nvSpPr>
            <p:cNvPr id="76" name="TextBox 75">
              <a:extLst>
                <a:ext uri="{FF2B5EF4-FFF2-40B4-BE49-F238E27FC236}">
                  <a16:creationId xmlns:a16="http://schemas.microsoft.com/office/drawing/2014/main" id="{153F13AA-0391-D9C2-DE2A-FF99962DFE46}"/>
                </a:ext>
              </a:extLst>
            </p:cNvPr>
            <p:cNvSpPr txBox="1"/>
            <p:nvPr/>
          </p:nvSpPr>
          <p:spPr>
            <a:xfrm>
              <a:off x="8715375" y="2307705"/>
              <a:ext cx="1792736" cy="26935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b="1" dirty="0"/>
                <a:t>DLT</a:t>
              </a:r>
              <a:endParaRPr lang="en-GB" sz="1600" b="1" dirty="0" err="1"/>
            </a:p>
          </p:txBody>
        </p:sp>
        <p:sp>
          <p:nvSpPr>
            <p:cNvPr id="77" name="TextBox 76">
              <a:extLst>
                <a:ext uri="{FF2B5EF4-FFF2-40B4-BE49-F238E27FC236}">
                  <a16:creationId xmlns:a16="http://schemas.microsoft.com/office/drawing/2014/main" id="{ABC5AD2A-7CF6-B950-1EDA-514DDAC6032C}"/>
                </a:ext>
              </a:extLst>
            </p:cNvPr>
            <p:cNvSpPr txBox="1"/>
            <p:nvPr/>
          </p:nvSpPr>
          <p:spPr>
            <a:xfrm>
              <a:off x="8715375" y="2828332"/>
              <a:ext cx="1792736" cy="26935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b="1" dirty="0"/>
                <a:t>No DLT</a:t>
              </a:r>
              <a:endParaRPr lang="en-GB" sz="1600" b="1" dirty="0" err="1"/>
            </a:p>
          </p:txBody>
        </p:sp>
        <p:grpSp>
          <p:nvGrpSpPr>
            <p:cNvPr id="5" name="Group 4">
              <a:extLst>
                <a:ext uri="{FF2B5EF4-FFF2-40B4-BE49-F238E27FC236}">
                  <a16:creationId xmlns:a16="http://schemas.microsoft.com/office/drawing/2014/main" id="{03D6B7D4-0F86-8E37-E736-539D20BA1812}"/>
                </a:ext>
              </a:extLst>
            </p:cNvPr>
            <p:cNvGrpSpPr/>
            <p:nvPr/>
          </p:nvGrpSpPr>
          <p:grpSpPr>
            <a:xfrm>
              <a:off x="905125" y="1866900"/>
              <a:ext cx="7668248" cy="3018811"/>
              <a:chOff x="905125" y="1866900"/>
              <a:chExt cx="7668248" cy="3018811"/>
            </a:xfrm>
          </p:grpSpPr>
          <p:sp>
            <p:nvSpPr>
              <p:cNvPr id="21" name="Flowchart: Connector 20">
                <a:extLst>
                  <a:ext uri="{FF2B5EF4-FFF2-40B4-BE49-F238E27FC236}">
                    <a16:creationId xmlns:a16="http://schemas.microsoft.com/office/drawing/2014/main" id="{D9B159EB-E323-3AE8-0D52-93C5116B8AE2}"/>
                  </a:ext>
                </a:extLst>
              </p:cNvPr>
              <p:cNvSpPr/>
              <p:nvPr/>
            </p:nvSpPr>
            <p:spPr bwMode="auto">
              <a:xfrm>
                <a:off x="1491082" y="4279380"/>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49" name="Subtitle 24">
                <a:extLst>
                  <a:ext uri="{FF2B5EF4-FFF2-40B4-BE49-F238E27FC236}">
                    <a16:creationId xmlns:a16="http://schemas.microsoft.com/office/drawing/2014/main" id="{5E95AC6C-A3DB-C2B5-11B1-A204AAC8D4D0}"/>
                  </a:ext>
                </a:extLst>
              </p:cNvPr>
              <p:cNvSpPr txBox="1">
                <a:spLocks/>
              </p:cNvSpPr>
              <p:nvPr/>
            </p:nvSpPr>
            <p:spPr>
              <a:xfrm>
                <a:off x="1552703" y="1991254"/>
                <a:ext cx="1863569" cy="492972"/>
              </a:xfrm>
              <a:prstGeom prst="rect">
                <a:avLst/>
              </a:prstGeom>
            </p:spPr>
            <p:txBody>
              <a:bodyPr vert="horz" wrap="square" lIns="0" tIns="0" rIns="0" bIns="0" rtlCol="0" anchor="t" anchorCtr="0">
                <a:noAutofit/>
              </a:bodyPr>
              <a:lstStyle>
                <a:lvl1pPr marL="0" indent="0" algn="l" defTabSz="1219170" rtl="0" eaLnBrk="1" latinLnBrk="0" hangingPunct="1">
                  <a:spcBef>
                    <a:spcPts val="0"/>
                  </a:spcBef>
                  <a:spcAft>
                    <a:spcPts val="0"/>
                  </a:spcAft>
                  <a:buClr>
                    <a:schemeClr val="tx2"/>
                  </a:buClr>
                  <a:buSzPct val="110000"/>
                  <a:buFont typeface="Arial" panose="020B0604020202020204" pitchFamily="34" charset="0"/>
                  <a:buNone/>
                  <a:defRPr sz="2400" i="0" kern="1200">
                    <a:solidFill>
                      <a:schemeClr val="tx1"/>
                    </a:solidFill>
                    <a:latin typeface="+mn-lt"/>
                    <a:ea typeface="+mn-ea"/>
                    <a:cs typeface="+mn-cs"/>
                  </a:defRPr>
                </a:lvl1pPr>
                <a:lvl2pPr marL="609585" indent="0" algn="ctr" defTabSz="1219170" rtl="0" eaLnBrk="1" latinLnBrk="0" hangingPunct="1">
                  <a:spcBef>
                    <a:spcPts val="300"/>
                  </a:spcBef>
                  <a:spcAft>
                    <a:spcPts val="300"/>
                  </a:spcAft>
                  <a:buClr>
                    <a:schemeClr val="tx1"/>
                  </a:buClr>
                  <a:buFont typeface="Arial" panose="020B0604020202020204" pitchFamily="34" charset="0"/>
                  <a:buNone/>
                  <a:defRPr sz="2000" kern="1200">
                    <a:solidFill>
                      <a:schemeClr val="tx1">
                        <a:tint val="75000"/>
                      </a:schemeClr>
                    </a:solidFill>
                    <a:latin typeface="+mn-lt"/>
                    <a:ea typeface="+mn-ea"/>
                    <a:cs typeface="+mn-cs"/>
                  </a:defRPr>
                </a:lvl2pPr>
                <a:lvl3pPr marL="1219170" indent="0" algn="ctr" defTabSz="1219170" rtl="0" eaLnBrk="1" latinLnBrk="0" hangingPunct="1">
                  <a:spcBef>
                    <a:spcPts val="300"/>
                  </a:spcBef>
                  <a:spcAft>
                    <a:spcPts val="300"/>
                  </a:spcAft>
                  <a:buClr>
                    <a:schemeClr val="tx1"/>
                  </a:buClr>
                  <a:buFont typeface="Arial" panose="020B0604020202020204" pitchFamily="34" charset="0"/>
                  <a:buNone/>
                  <a:defRPr sz="1800" kern="1200">
                    <a:solidFill>
                      <a:schemeClr val="tx1">
                        <a:tint val="75000"/>
                      </a:schemeClr>
                    </a:solidFill>
                    <a:latin typeface="+mn-lt"/>
                    <a:ea typeface="+mn-ea"/>
                    <a:cs typeface="+mn-cs"/>
                  </a:defRPr>
                </a:lvl3pPr>
                <a:lvl4pPr marL="1828754"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tint val="75000"/>
                      </a:schemeClr>
                    </a:solidFill>
                    <a:latin typeface="+mn-lt"/>
                    <a:ea typeface="+mn-ea"/>
                    <a:cs typeface="+mn-cs"/>
                  </a:defRPr>
                </a:lvl4pPr>
                <a:lvl5pPr marL="2438339" indent="0" algn="ctr" defTabSz="1219170" rtl="0" eaLnBrk="1" latinLnBrk="0" hangingPunct="1">
                  <a:spcBef>
                    <a:spcPts val="300"/>
                  </a:spcBef>
                  <a:spcAft>
                    <a:spcPts val="300"/>
                  </a:spcAft>
                  <a:buClr>
                    <a:schemeClr val="tx1"/>
                  </a:buClr>
                  <a:buFont typeface="Arial" panose="020B0604020202020204" pitchFamily="34" charset="0"/>
                  <a:buNone/>
                  <a:defRPr sz="1400" b="0" kern="1200">
                    <a:solidFill>
                      <a:schemeClr val="tx1">
                        <a:tint val="75000"/>
                      </a:schemeClr>
                    </a:solidFill>
                    <a:latin typeface="+mn-lt"/>
                    <a:ea typeface="+mn-ea"/>
                    <a:cs typeface="+mn-cs"/>
                  </a:defRPr>
                </a:lvl5pPr>
                <a:lvl6pPr marL="3047924"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6pPr>
                <a:lvl7pPr marL="3657509"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7pPr>
                <a:lvl8pPr marL="4267093"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8pPr>
                <a:lvl9pPr marL="4876678"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
                    <a:srgbClr val="0E2841"/>
                  </a:buClr>
                  <a:buSzPct val="110000"/>
                  <a:buFont typeface="Arial" panose="020B0604020202020204" pitchFamily="34" charset="0"/>
                  <a:buNone/>
                  <a:tabLst/>
                  <a:defRPr/>
                </a:pPr>
                <a:endParaRPr kumimoji="0" lang="en-US" sz="1600" b="1" i="0" u="none" strike="noStrike" kern="1200" cap="none" spc="0" normalizeH="0" baseline="0" noProof="0" dirty="0">
                  <a:ln>
                    <a:noFill/>
                  </a:ln>
                  <a:solidFill>
                    <a:srgbClr val="C00000"/>
                  </a:solidFill>
                  <a:effectLst/>
                  <a:uLnTx/>
                  <a:uFillTx/>
                  <a:ea typeface="+mn-ea"/>
                  <a:cs typeface="+mn-cs"/>
                </a:endParaRPr>
              </a:p>
            </p:txBody>
          </p:sp>
          <p:sp>
            <p:nvSpPr>
              <p:cNvPr id="50" name="Rectangle 49">
                <a:extLst>
                  <a:ext uri="{FF2B5EF4-FFF2-40B4-BE49-F238E27FC236}">
                    <a16:creationId xmlns:a16="http://schemas.microsoft.com/office/drawing/2014/main" id="{46957702-A840-E977-334D-3EB70BAC6B31}"/>
                  </a:ext>
                </a:extLst>
              </p:cNvPr>
              <p:cNvSpPr/>
              <p:nvPr/>
            </p:nvSpPr>
            <p:spPr>
              <a:xfrm>
                <a:off x="905125" y="1866900"/>
                <a:ext cx="6886325" cy="2938070"/>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54" name="TextBox 53">
                <a:extLst>
                  <a:ext uri="{FF2B5EF4-FFF2-40B4-BE49-F238E27FC236}">
                    <a16:creationId xmlns:a16="http://schemas.microsoft.com/office/drawing/2014/main" id="{3036BED0-7441-EA75-7133-8834D310643F}"/>
                  </a:ext>
                </a:extLst>
              </p:cNvPr>
              <p:cNvSpPr txBox="1"/>
              <p:nvPr/>
            </p:nvSpPr>
            <p:spPr>
              <a:xfrm>
                <a:off x="1460706" y="4515113"/>
                <a:ext cx="789286" cy="370598"/>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b="1" dirty="0"/>
                  <a:t>Dose 1</a:t>
                </a:r>
                <a:endParaRPr lang="en-GB" sz="1600" b="1" dirty="0" err="1"/>
              </a:p>
            </p:txBody>
          </p:sp>
          <p:sp>
            <p:nvSpPr>
              <p:cNvPr id="55" name="TextBox 54">
                <a:extLst>
                  <a:ext uri="{FF2B5EF4-FFF2-40B4-BE49-F238E27FC236}">
                    <a16:creationId xmlns:a16="http://schemas.microsoft.com/office/drawing/2014/main" id="{A610378B-E867-F8C0-3E5B-B3DD4EE7E0D6}"/>
                  </a:ext>
                </a:extLst>
              </p:cNvPr>
              <p:cNvSpPr txBox="1"/>
              <p:nvPr/>
            </p:nvSpPr>
            <p:spPr>
              <a:xfrm>
                <a:off x="2977985" y="4515113"/>
                <a:ext cx="789286" cy="370598"/>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b="1" dirty="0"/>
                  <a:t>Dose 2</a:t>
                </a:r>
                <a:endParaRPr lang="en-GB" sz="1600" b="1" dirty="0" err="1"/>
              </a:p>
            </p:txBody>
          </p:sp>
          <p:sp>
            <p:nvSpPr>
              <p:cNvPr id="56" name="TextBox 55">
                <a:extLst>
                  <a:ext uri="{FF2B5EF4-FFF2-40B4-BE49-F238E27FC236}">
                    <a16:creationId xmlns:a16="http://schemas.microsoft.com/office/drawing/2014/main" id="{CD5D17E2-7498-ED8C-C98D-F68753258C1D}"/>
                  </a:ext>
                </a:extLst>
              </p:cNvPr>
              <p:cNvSpPr txBox="1"/>
              <p:nvPr/>
            </p:nvSpPr>
            <p:spPr>
              <a:xfrm>
                <a:off x="4495264" y="4515113"/>
                <a:ext cx="789286" cy="370598"/>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b="1" dirty="0"/>
                  <a:t>Dose 3</a:t>
                </a:r>
                <a:endParaRPr lang="en-GB" sz="1600" b="1" dirty="0" err="1"/>
              </a:p>
            </p:txBody>
          </p:sp>
          <p:sp>
            <p:nvSpPr>
              <p:cNvPr id="57" name="Flowchart: Connector 56">
                <a:extLst>
                  <a:ext uri="{FF2B5EF4-FFF2-40B4-BE49-F238E27FC236}">
                    <a16:creationId xmlns:a16="http://schemas.microsoft.com/office/drawing/2014/main" id="{34F350B9-EFEE-25C5-F538-29571F6ED120}"/>
                  </a:ext>
                </a:extLst>
              </p:cNvPr>
              <p:cNvSpPr/>
              <p:nvPr/>
            </p:nvSpPr>
            <p:spPr bwMode="auto">
              <a:xfrm>
                <a:off x="1749817" y="4279380"/>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58" name="Flowchart: Connector 57">
                <a:extLst>
                  <a:ext uri="{FF2B5EF4-FFF2-40B4-BE49-F238E27FC236}">
                    <a16:creationId xmlns:a16="http://schemas.microsoft.com/office/drawing/2014/main" id="{166448E4-5975-6E42-5320-38C227D6CE75}"/>
                  </a:ext>
                </a:extLst>
              </p:cNvPr>
              <p:cNvSpPr/>
              <p:nvPr/>
            </p:nvSpPr>
            <p:spPr bwMode="auto">
              <a:xfrm>
                <a:off x="1997822" y="4280949"/>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59" name="Flowchart: Connector 58">
                <a:extLst>
                  <a:ext uri="{FF2B5EF4-FFF2-40B4-BE49-F238E27FC236}">
                    <a16:creationId xmlns:a16="http://schemas.microsoft.com/office/drawing/2014/main" id="{D33462F7-725B-8466-4568-3E99C381CB90}"/>
                  </a:ext>
                </a:extLst>
              </p:cNvPr>
              <p:cNvSpPr/>
              <p:nvPr/>
            </p:nvSpPr>
            <p:spPr bwMode="auto">
              <a:xfrm>
                <a:off x="2872207" y="3431655"/>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0" name="Flowchart: Connector 59">
                <a:extLst>
                  <a:ext uri="{FF2B5EF4-FFF2-40B4-BE49-F238E27FC236}">
                    <a16:creationId xmlns:a16="http://schemas.microsoft.com/office/drawing/2014/main" id="{72331490-BFE9-239B-5B43-04CB47B51C8E}"/>
                  </a:ext>
                </a:extLst>
              </p:cNvPr>
              <p:cNvSpPr/>
              <p:nvPr/>
            </p:nvSpPr>
            <p:spPr bwMode="auto">
              <a:xfrm>
                <a:off x="3130942" y="3431655"/>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1" name="Flowchart: Connector 60">
                <a:extLst>
                  <a:ext uri="{FF2B5EF4-FFF2-40B4-BE49-F238E27FC236}">
                    <a16:creationId xmlns:a16="http://schemas.microsoft.com/office/drawing/2014/main" id="{B49C7968-9E54-003E-DED3-670E3EBDB60D}"/>
                  </a:ext>
                </a:extLst>
              </p:cNvPr>
              <p:cNvSpPr/>
              <p:nvPr/>
            </p:nvSpPr>
            <p:spPr bwMode="auto">
              <a:xfrm>
                <a:off x="3378947" y="3433224"/>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2" name="Flowchart: Connector 61">
                <a:extLst>
                  <a:ext uri="{FF2B5EF4-FFF2-40B4-BE49-F238E27FC236}">
                    <a16:creationId xmlns:a16="http://schemas.microsoft.com/office/drawing/2014/main" id="{6862DA9E-9C2C-8245-3DC6-16DCB37649C2}"/>
                  </a:ext>
                </a:extLst>
              </p:cNvPr>
              <p:cNvSpPr/>
              <p:nvPr/>
            </p:nvSpPr>
            <p:spPr bwMode="auto">
              <a:xfrm>
                <a:off x="4253332" y="2583930"/>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3" name="Flowchart: Connector 62">
                <a:extLst>
                  <a:ext uri="{FF2B5EF4-FFF2-40B4-BE49-F238E27FC236}">
                    <a16:creationId xmlns:a16="http://schemas.microsoft.com/office/drawing/2014/main" id="{585AFE52-5C4E-90C5-6C83-D599ACD63BC0}"/>
                  </a:ext>
                </a:extLst>
              </p:cNvPr>
              <p:cNvSpPr/>
              <p:nvPr/>
            </p:nvSpPr>
            <p:spPr bwMode="auto">
              <a:xfrm>
                <a:off x="4512067" y="2583930"/>
                <a:ext cx="163043" cy="145422"/>
              </a:xfrm>
              <a:prstGeom prst="flowChartConnector">
                <a:avLst/>
              </a:prstGeom>
              <a:solidFill>
                <a:schemeClr val="tx2"/>
              </a:solid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4" name="Flowchart: Connector 63">
                <a:extLst>
                  <a:ext uri="{FF2B5EF4-FFF2-40B4-BE49-F238E27FC236}">
                    <a16:creationId xmlns:a16="http://schemas.microsoft.com/office/drawing/2014/main" id="{A83C7AE0-09CA-1F99-2157-44CB0F257086}"/>
                  </a:ext>
                </a:extLst>
              </p:cNvPr>
              <p:cNvSpPr/>
              <p:nvPr/>
            </p:nvSpPr>
            <p:spPr bwMode="auto">
              <a:xfrm>
                <a:off x="4760072" y="2585499"/>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5" name="Flowchart: Connector 64">
                <a:extLst>
                  <a:ext uri="{FF2B5EF4-FFF2-40B4-BE49-F238E27FC236}">
                    <a16:creationId xmlns:a16="http://schemas.microsoft.com/office/drawing/2014/main" id="{AA11D41C-B973-B3A6-5F14-C5D503124AFC}"/>
                  </a:ext>
                </a:extLst>
              </p:cNvPr>
              <p:cNvSpPr/>
              <p:nvPr/>
            </p:nvSpPr>
            <p:spPr bwMode="auto">
              <a:xfrm>
                <a:off x="5158207" y="2602980"/>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6" name="Flowchart: Connector 65">
                <a:extLst>
                  <a:ext uri="{FF2B5EF4-FFF2-40B4-BE49-F238E27FC236}">
                    <a16:creationId xmlns:a16="http://schemas.microsoft.com/office/drawing/2014/main" id="{A70EDDE5-33FA-74D7-FDA4-FEDAF71FF030}"/>
                  </a:ext>
                </a:extLst>
              </p:cNvPr>
              <p:cNvSpPr/>
              <p:nvPr/>
            </p:nvSpPr>
            <p:spPr bwMode="auto">
              <a:xfrm>
                <a:off x="5416942" y="2602980"/>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7" name="Flowchart: Connector 66">
                <a:extLst>
                  <a:ext uri="{FF2B5EF4-FFF2-40B4-BE49-F238E27FC236}">
                    <a16:creationId xmlns:a16="http://schemas.microsoft.com/office/drawing/2014/main" id="{74D6D678-8D06-554D-7752-8D3A8024BC26}"/>
                  </a:ext>
                </a:extLst>
              </p:cNvPr>
              <p:cNvSpPr/>
              <p:nvPr/>
            </p:nvSpPr>
            <p:spPr bwMode="auto">
              <a:xfrm>
                <a:off x="5664947" y="2604549"/>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8" name="Flowchart: Connector 67">
                <a:extLst>
                  <a:ext uri="{FF2B5EF4-FFF2-40B4-BE49-F238E27FC236}">
                    <a16:creationId xmlns:a16="http://schemas.microsoft.com/office/drawing/2014/main" id="{B1BC4470-EF63-401D-3D48-6809824A962B}"/>
                  </a:ext>
                </a:extLst>
              </p:cNvPr>
              <p:cNvSpPr/>
              <p:nvPr/>
            </p:nvSpPr>
            <p:spPr bwMode="auto">
              <a:xfrm>
                <a:off x="6005932" y="2612505"/>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9" name="Flowchart: Connector 68">
                <a:extLst>
                  <a:ext uri="{FF2B5EF4-FFF2-40B4-BE49-F238E27FC236}">
                    <a16:creationId xmlns:a16="http://schemas.microsoft.com/office/drawing/2014/main" id="{7829068E-4301-EFC9-F5A8-CDDCEF14A30C}"/>
                  </a:ext>
                </a:extLst>
              </p:cNvPr>
              <p:cNvSpPr/>
              <p:nvPr/>
            </p:nvSpPr>
            <p:spPr bwMode="auto">
              <a:xfrm>
                <a:off x="6264667" y="2612505"/>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70" name="Flowchart: Connector 69">
                <a:extLst>
                  <a:ext uri="{FF2B5EF4-FFF2-40B4-BE49-F238E27FC236}">
                    <a16:creationId xmlns:a16="http://schemas.microsoft.com/office/drawing/2014/main" id="{96AFDD3C-6C4A-0C2B-2718-C661D20955EF}"/>
                  </a:ext>
                </a:extLst>
              </p:cNvPr>
              <p:cNvSpPr/>
              <p:nvPr/>
            </p:nvSpPr>
            <p:spPr bwMode="auto">
              <a:xfrm>
                <a:off x="6512672" y="2614074"/>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71" name="Flowchart: Connector 70">
                <a:extLst>
                  <a:ext uri="{FF2B5EF4-FFF2-40B4-BE49-F238E27FC236}">
                    <a16:creationId xmlns:a16="http://schemas.microsoft.com/office/drawing/2014/main" id="{6E4993B6-3ED1-7E03-6B82-E12902825461}"/>
                  </a:ext>
                </a:extLst>
              </p:cNvPr>
              <p:cNvSpPr/>
              <p:nvPr/>
            </p:nvSpPr>
            <p:spPr bwMode="auto">
              <a:xfrm>
                <a:off x="6853657" y="2622030"/>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72" name="Flowchart: Connector 71">
                <a:extLst>
                  <a:ext uri="{FF2B5EF4-FFF2-40B4-BE49-F238E27FC236}">
                    <a16:creationId xmlns:a16="http://schemas.microsoft.com/office/drawing/2014/main" id="{275B4581-C567-E041-D77D-DFC134176E54}"/>
                  </a:ext>
                </a:extLst>
              </p:cNvPr>
              <p:cNvSpPr/>
              <p:nvPr/>
            </p:nvSpPr>
            <p:spPr bwMode="auto">
              <a:xfrm>
                <a:off x="7112392" y="2622030"/>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73" name="Flowchart: Connector 72">
                <a:extLst>
                  <a:ext uri="{FF2B5EF4-FFF2-40B4-BE49-F238E27FC236}">
                    <a16:creationId xmlns:a16="http://schemas.microsoft.com/office/drawing/2014/main" id="{A7751D4A-4F0F-2CAA-450E-779F9470A566}"/>
                  </a:ext>
                </a:extLst>
              </p:cNvPr>
              <p:cNvSpPr/>
              <p:nvPr/>
            </p:nvSpPr>
            <p:spPr bwMode="auto">
              <a:xfrm>
                <a:off x="7360397" y="2623599"/>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74" name="Flowchart: Connector 73">
                <a:extLst>
                  <a:ext uri="{FF2B5EF4-FFF2-40B4-BE49-F238E27FC236}">
                    <a16:creationId xmlns:a16="http://schemas.microsoft.com/office/drawing/2014/main" id="{E21BEFE4-C062-1619-4A41-1CB6D972CF0A}"/>
                  </a:ext>
                </a:extLst>
              </p:cNvPr>
              <p:cNvSpPr/>
              <p:nvPr/>
            </p:nvSpPr>
            <p:spPr bwMode="auto">
              <a:xfrm>
                <a:off x="8388742" y="2386560"/>
                <a:ext cx="163043" cy="145422"/>
              </a:xfrm>
              <a:prstGeom prst="flowChartConnector">
                <a:avLst/>
              </a:prstGeom>
              <a:solidFill>
                <a:schemeClr val="tx2"/>
              </a:solid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75" name="Flowchart: Connector 74">
                <a:extLst>
                  <a:ext uri="{FF2B5EF4-FFF2-40B4-BE49-F238E27FC236}">
                    <a16:creationId xmlns:a16="http://schemas.microsoft.com/office/drawing/2014/main" id="{8559807A-6690-75F5-627E-D3B1195CACC1}"/>
                  </a:ext>
                </a:extLst>
              </p:cNvPr>
              <p:cNvSpPr/>
              <p:nvPr/>
            </p:nvSpPr>
            <p:spPr bwMode="auto">
              <a:xfrm>
                <a:off x="8410330" y="2890299"/>
                <a:ext cx="163043" cy="145422"/>
              </a:xfrm>
              <a:prstGeom prst="flowChartConnector">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grpSp>
            <p:nvGrpSpPr>
              <p:cNvPr id="87" name="Group 86">
                <a:extLst>
                  <a:ext uri="{FF2B5EF4-FFF2-40B4-BE49-F238E27FC236}">
                    <a16:creationId xmlns:a16="http://schemas.microsoft.com/office/drawing/2014/main" id="{10A773E2-9972-9F2E-07EA-AD55DE5F1031}"/>
                  </a:ext>
                </a:extLst>
              </p:cNvPr>
              <p:cNvGrpSpPr/>
              <p:nvPr/>
            </p:nvGrpSpPr>
            <p:grpSpPr>
              <a:xfrm>
                <a:off x="1912860" y="3494711"/>
                <a:ext cx="723188" cy="694358"/>
                <a:chOff x="2160865" y="3555780"/>
                <a:chExt cx="646092" cy="597120"/>
              </a:xfrm>
            </p:grpSpPr>
            <p:cxnSp>
              <p:nvCxnSpPr>
                <p:cNvPr id="83" name="Straight Arrow Connector 82">
                  <a:extLst>
                    <a:ext uri="{FF2B5EF4-FFF2-40B4-BE49-F238E27FC236}">
                      <a16:creationId xmlns:a16="http://schemas.microsoft.com/office/drawing/2014/main" id="{EE7E62D4-B7F6-D79D-3D98-9FFE7C56AB02}"/>
                    </a:ext>
                  </a:extLst>
                </p:cNvPr>
                <p:cNvCxnSpPr>
                  <a:cxnSpLocks/>
                </p:cNvCxnSpPr>
                <p:nvPr/>
              </p:nvCxnSpPr>
              <p:spPr>
                <a:xfrm>
                  <a:off x="2160865" y="3555780"/>
                  <a:ext cx="646092" cy="0"/>
                </a:xfrm>
                <a:prstGeom prst="straightConnector1">
                  <a:avLst/>
                </a:prstGeom>
                <a:ln w="28575"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44741E-79FE-6AE4-03C3-27347ED4E7EF}"/>
                    </a:ext>
                  </a:extLst>
                </p:cNvPr>
                <p:cNvCxnSpPr/>
                <p:nvPr/>
              </p:nvCxnSpPr>
              <p:spPr>
                <a:xfrm>
                  <a:off x="2160865" y="3555780"/>
                  <a:ext cx="0" cy="59712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C3A5BD20-1FB9-2349-4514-ECFC8B1C17D7}"/>
                  </a:ext>
                </a:extLst>
              </p:cNvPr>
              <p:cNvGrpSpPr/>
              <p:nvPr/>
            </p:nvGrpSpPr>
            <p:grpSpPr>
              <a:xfrm>
                <a:off x="3358296" y="2642289"/>
                <a:ext cx="723188" cy="694358"/>
                <a:chOff x="2160865" y="3555780"/>
                <a:chExt cx="646092" cy="597120"/>
              </a:xfrm>
            </p:grpSpPr>
            <p:cxnSp>
              <p:nvCxnSpPr>
                <p:cNvPr id="89" name="Straight Arrow Connector 88">
                  <a:extLst>
                    <a:ext uri="{FF2B5EF4-FFF2-40B4-BE49-F238E27FC236}">
                      <a16:creationId xmlns:a16="http://schemas.microsoft.com/office/drawing/2014/main" id="{EB681CEC-6E9E-1FB5-CB04-3F349D4B4CDB}"/>
                    </a:ext>
                  </a:extLst>
                </p:cNvPr>
                <p:cNvCxnSpPr>
                  <a:cxnSpLocks/>
                </p:cNvCxnSpPr>
                <p:nvPr/>
              </p:nvCxnSpPr>
              <p:spPr>
                <a:xfrm>
                  <a:off x="2160865" y="3555780"/>
                  <a:ext cx="646092" cy="0"/>
                </a:xfrm>
                <a:prstGeom prst="straightConnector1">
                  <a:avLst/>
                </a:prstGeom>
                <a:ln w="28575"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7FF8996-2A70-0AD7-C225-ADB6F04A6C75}"/>
                    </a:ext>
                  </a:extLst>
                </p:cNvPr>
                <p:cNvCxnSpPr/>
                <p:nvPr/>
              </p:nvCxnSpPr>
              <p:spPr>
                <a:xfrm>
                  <a:off x="2160865" y="3555780"/>
                  <a:ext cx="0" cy="597120"/>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1" name="TextBox 90">
                <a:extLst>
                  <a:ext uri="{FF2B5EF4-FFF2-40B4-BE49-F238E27FC236}">
                    <a16:creationId xmlns:a16="http://schemas.microsoft.com/office/drawing/2014/main" id="{23B2DD72-3ECB-B6C2-BFCF-9A5376AD97CB}"/>
                  </a:ext>
                </a:extLst>
              </p:cNvPr>
              <p:cNvSpPr txBox="1"/>
              <p:nvPr/>
            </p:nvSpPr>
            <p:spPr>
              <a:xfrm>
                <a:off x="961833" y="3510743"/>
                <a:ext cx="974141" cy="145422"/>
              </a:xfrm>
              <a:prstGeom prst="rect">
                <a:avLst/>
              </a:prstGeom>
              <a:noFill/>
            </p:spPr>
            <p:txBody>
              <a:bodyPr wrap="square" lIns="36000" tIns="36000" rIns="36000" bIns="36000" rtlCol="0" anchor="ctr" anchorCtr="0">
                <a:noAutofit/>
              </a:bodyPr>
              <a:lstStyle/>
              <a:p>
                <a:pPr algn="l">
                  <a:spcBef>
                    <a:spcPts val="300"/>
                  </a:spcBef>
                  <a:spcAft>
                    <a:spcPts val="300"/>
                  </a:spcAft>
                  <a:buClr>
                    <a:schemeClr val="tx2"/>
                  </a:buClr>
                  <a:buSzPct val="110000"/>
                </a:pPr>
                <a:r>
                  <a:rPr lang="en-US" sz="1600" dirty="0"/>
                  <a:t>Escalate</a:t>
                </a:r>
                <a:endParaRPr lang="en-GB" sz="1600" dirty="0" err="1"/>
              </a:p>
            </p:txBody>
          </p:sp>
          <p:sp>
            <p:nvSpPr>
              <p:cNvPr id="92" name="TextBox 91">
                <a:extLst>
                  <a:ext uri="{FF2B5EF4-FFF2-40B4-BE49-F238E27FC236}">
                    <a16:creationId xmlns:a16="http://schemas.microsoft.com/office/drawing/2014/main" id="{825026A3-0952-3A46-04B1-FBE19AA64CC3}"/>
                  </a:ext>
                </a:extLst>
              </p:cNvPr>
              <p:cNvSpPr txBox="1"/>
              <p:nvPr/>
            </p:nvSpPr>
            <p:spPr>
              <a:xfrm>
                <a:off x="2249992" y="2737501"/>
                <a:ext cx="1088089" cy="180041"/>
              </a:xfrm>
              <a:prstGeom prst="rect">
                <a:avLst/>
              </a:prstGeom>
              <a:noFill/>
            </p:spPr>
            <p:txBody>
              <a:bodyPr wrap="square" lIns="36000" tIns="36000" rIns="36000" bIns="36000" rtlCol="0" anchor="ctr" anchorCtr="0">
                <a:noAutofit/>
              </a:bodyPr>
              <a:lstStyle/>
              <a:p>
                <a:pPr algn="l">
                  <a:spcBef>
                    <a:spcPts val="300"/>
                  </a:spcBef>
                  <a:spcAft>
                    <a:spcPts val="300"/>
                  </a:spcAft>
                  <a:buClr>
                    <a:schemeClr val="tx2"/>
                  </a:buClr>
                  <a:buSzPct val="110000"/>
                </a:pPr>
                <a:r>
                  <a:rPr lang="en-US" sz="1600" dirty="0"/>
                  <a:t>Escalate</a:t>
                </a:r>
                <a:endParaRPr lang="en-GB" sz="1600" dirty="0" err="1"/>
              </a:p>
            </p:txBody>
          </p:sp>
          <p:sp>
            <p:nvSpPr>
              <p:cNvPr id="2" name="TextBox 1">
                <a:extLst>
                  <a:ext uri="{FF2B5EF4-FFF2-40B4-BE49-F238E27FC236}">
                    <a16:creationId xmlns:a16="http://schemas.microsoft.com/office/drawing/2014/main" id="{F1CB5767-A674-9A56-6875-EF57F8817B02}"/>
                  </a:ext>
                </a:extLst>
              </p:cNvPr>
              <p:cNvSpPr txBox="1"/>
              <p:nvPr/>
            </p:nvSpPr>
            <p:spPr>
              <a:xfrm>
                <a:off x="5352718" y="3583454"/>
                <a:ext cx="2028824" cy="466498"/>
              </a:xfrm>
              <a:prstGeom prst="rect">
                <a:avLst/>
              </a:prstGeom>
              <a:solidFill>
                <a:schemeClr val="bg1">
                  <a:lumMod val="85000"/>
                </a:schemeClr>
              </a:solidFill>
            </p:spPr>
            <p:txBody>
              <a:bodyPr wrap="none" lIns="36000" tIns="36000" rIns="36000" bIns="36000" rtlCol="0" anchor="ctr" anchorCtr="0">
                <a:noAutofit/>
              </a:bodyPr>
              <a:lstStyle/>
              <a:p>
                <a:pPr algn="ctr">
                  <a:spcBef>
                    <a:spcPts val="300"/>
                  </a:spcBef>
                  <a:spcAft>
                    <a:spcPts val="300"/>
                  </a:spcAft>
                  <a:buClr>
                    <a:schemeClr val="tx2"/>
                  </a:buClr>
                  <a:buSzPct val="110000"/>
                </a:pPr>
                <a:r>
                  <a:rPr lang="en-US" sz="1600" b="1" dirty="0">
                    <a:solidFill>
                      <a:schemeClr val="tx2"/>
                    </a:solidFill>
                  </a:rPr>
                  <a:t>MTD = Dose 3</a:t>
                </a:r>
                <a:endParaRPr lang="en-GB" sz="1600" b="1" dirty="0" err="1">
                  <a:solidFill>
                    <a:schemeClr val="tx2"/>
                  </a:solidFill>
                </a:endParaRPr>
              </a:p>
            </p:txBody>
          </p:sp>
        </p:grpSp>
      </p:grpSp>
    </p:spTree>
    <p:extLst>
      <p:ext uri="{BB962C8B-B14F-4D97-AF65-F5344CB8AC3E}">
        <p14:creationId xmlns:p14="http://schemas.microsoft.com/office/powerpoint/2010/main" val="4039170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90C02-6848-FCBC-B55F-CA7B59F805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86A911-F753-D465-4A0F-4515406F7BDA}"/>
              </a:ext>
            </a:extLst>
          </p:cNvPr>
          <p:cNvSpPr>
            <a:spLocks noGrp="1"/>
          </p:cNvSpPr>
          <p:nvPr>
            <p:ph type="sldNum" sz="quarter" idx="21"/>
          </p:nvPr>
        </p:nvSpPr>
        <p:spPr/>
        <p:txBody>
          <a:bodyPr/>
          <a:lstStyle/>
          <a:p>
            <a:fld id="{9F9F533D-B52E-4A2F-BF72-0ADD2D94BD75}" type="slidenum">
              <a:rPr lang="en-GB" smtClean="0"/>
              <a:pPr/>
              <a:t>31</a:t>
            </a:fld>
            <a:endParaRPr lang="en-GB"/>
          </a:p>
        </p:txBody>
      </p:sp>
      <p:sp>
        <p:nvSpPr>
          <p:cNvPr id="6" name="Title 5">
            <a:extLst>
              <a:ext uri="{FF2B5EF4-FFF2-40B4-BE49-F238E27FC236}">
                <a16:creationId xmlns:a16="http://schemas.microsoft.com/office/drawing/2014/main" id="{6DE5BE5C-DF6F-73FC-CEE8-677ABF06087C}"/>
              </a:ext>
            </a:extLst>
          </p:cNvPr>
          <p:cNvSpPr>
            <a:spLocks noGrp="1"/>
          </p:cNvSpPr>
          <p:nvPr>
            <p:ph type="title"/>
          </p:nvPr>
        </p:nvSpPr>
        <p:spPr/>
        <p:txBody>
          <a:bodyPr/>
          <a:lstStyle/>
          <a:p>
            <a:r>
              <a:rPr lang="en-US" dirty="0"/>
              <a:t>Scenario 1</a:t>
            </a:r>
            <a:endParaRPr lang="fr-BE" dirty="0"/>
          </a:p>
        </p:txBody>
      </p:sp>
      <p:sp>
        <p:nvSpPr>
          <p:cNvPr id="94" name="TextBox 93">
            <a:extLst>
              <a:ext uri="{FF2B5EF4-FFF2-40B4-BE49-F238E27FC236}">
                <a16:creationId xmlns:a16="http://schemas.microsoft.com/office/drawing/2014/main" id="{3A71AFD4-0BB0-9432-AC98-60209AC41D68}"/>
              </a:ext>
            </a:extLst>
          </p:cNvPr>
          <p:cNvSpPr txBox="1"/>
          <p:nvPr/>
        </p:nvSpPr>
        <p:spPr>
          <a:xfrm>
            <a:off x="292099" y="1033775"/>
            <a:ext cx="9725025" cy="1938992"/>
          </a:xfrm>
          <a:prstGeom prst="rect">
            <a:avLst/>
          </a:prstGeom>
          <a:noFill/>
          <a:ln w="19050">
            <a:solidFill>
              <a:schemeClr val="tx1"/>
            </a:solidFill>
          </a:ln>
        </p:spPr>
        <p:txBody>
          <a:bodyPr wrap="square">
            <a:spAutoFit/>
          </a:bodyPr>
          <a:lstStyle/>
          <a:p>
            <a:r>
              <a:rPr lang="en-GB" sz="2000" dirty="0"/>
              <a:t>## create data</a:t>
            </a:r>
          </a:p>
          <a:p>
            <a:r>
              <a:rPr lang="en-GB" sz="2000" dirty="0"/>
              <a:t>patients &lt;- c(3, 4,11)  ## number of patients per dose</a:t>
            </a:r>
          </a:p>
          <a:p>
            <a:r>
              <a:rPr lang="en-GB" sz="2000" dirty="0" err="1"/>
              <a:t>dlt</a:t>
            </a:r>
            <a:r>
              <a:rPr lang="en-GB" sz="2000" dirty="0"/>
              <a:t> &lt;- c(0, 0,1) 	     ## number of </a:t>
            </a:r>
            <a:r>
              <a:rPr lang="en-GB" sz="2000" dirty="0" err="1"/>
              <a:t>dlt</a:t>
            </a:r>
            <a:r>
              <a:rPr lang="en-GB" sz="2000" dirty="0"/>
              <a:t> per dose</a:t>
            </a:r>
          </a:p>
          <a:p>
            <a:endParaRPr lang="en-GB" sz="2000" dirty="0"/>
          </a:p>
          <a:p>
            <a:r>
              <a:rPr lang="en-GB" sz="2000" dirty="0"/>
              <a:t>## determine the MTD</a:t>
            </a:r>
          </a:p>
          <a:p>
            <a:r>
              <a:rPr lang="en-GB" sz="2000" dirty="0" err="1"/>
              <a:t>selmtd</a:t>
            </a:r>
            <a:r>
              <a:rPr lang="en-GB" sz="2000" dirty="0"/>
              <a:t> &lt;- </a:t>
            </a:r>
            <a:r>
              <a:rPr lang="en-GB" sz="2000" dirty="0" err="1"/>
              <a:t>select.mtd</a:t>
            </a:r>
            <a:r>
              <a:rPr lang="en-GB" sz="2000" dirty="0"/>
              <a:t>(target=0.3, </a:t>
            </a:r>
            <a:r>
              <a:rPr lang="en-GB" sz="2000" dirty="0" err="1"/>
              <a:t>npts</a:t>
            </a:r>
            <a:r>
              <a:rPr lang="en-GB" sz="2000" dirty="0"/>
              <a:t>=patients, </a:t>
            </a:r>
            <a:r>
              <a:rPr lang="en-GB" sz="2000" dirty="0" err="1"/>
              <a:t>ntox</a:t>
            </a:r>
            <a:r>
              <a:rPr lang="en-GB" sz="2000" dirty="0"/>
              <a:t>=</a:t>
            </a:r>
            <a:r>
              <a:rPr lang="en-GB" sz="2000" dirty="0" err="1"/>
              <a:t>dlt</a:t>
            </a:r>
            <a:r>
              <a:rPr lang="en-GB" sz="2000" dirty="0"/>
              <a:t>)</a:t>
            </a:r>
          </a:p>
        </p:txBody>
      </p:sp>
      <p:sp>
        <p:nvSpPr>
          <p:cNvPr id="96" name="TextBox 95">
            <a:extLst>
              <a:ext uri="{FF2B5EF4-FFF2-40B4-BE49-F238E27FC236}">
                <a16:creationId xmlns:a16="http://schemas.microsoft.com/office/drawing/2014/main" id="{CF150917-7E30-34BF-F6AB-43D42BF1150B}"/>
              </a:ext>
            </a:extLst>
          </p:cNvPr>
          <p:cNvSpPr txBox="1"/>
          <p:nvPr/>
        </p:nvSpPr>
        <p:spPr>
          <a:xfrm>
            <a:off x="292099" y="3227047"/>
            <a:ext cx="11606213" cy="2862322"/>
          </a:xfrm>
          <a:prstGeom prst="rect">
            <a:avLst/>
          </a:prstGeom>
          <a:noFill/>
          <a:ln w="19050">
            <a:solidFill>
              <a:srgbClr val="00B8AD"/>
            </a:solidFill>
          </a:ln>
        </p:spPr>
        <p:txBody>
          <a:bodyPr wrap="square">
            <a:spAutoFit/>
          </a:bodyPr>
          <a:lstStyle/>
          <a:p>
            <a:r>
              <a:rPr lang="en-US" sz="1800" dirty="0"/>
              <a:t>&gt; summary(</a:t>
            </a:r>
            <a:r>
              <a:rPr lang="en-US" sz="1800" dirty="0" err="1"/>
              <a:t>selmtd</a:t>
            </a:r>
            <a:r>
              <a:rPr lang="en-US" sz="1800" dirty="0"/>
              <a:t>)</a:t>
            </a:r>
          </a:p>
          <a:p>
            <a:r>
              <a:rPr lang="en-US" sz="1800" dirty="0"/>
              <a:t>The MTD is dose level  3 </a:t>
            </a:r>
          </a:p>
          <a:p>
            <a:endParaRPr lang="en-US" sz="1800" dirty="0"/>
          </a:p>
          <a:p>
            <a:r>
              <a:rPr lang="en-US" sz="1800" dirty="0"/>
              <a:t>Dose    	Posterior DLT             	     95%                  </a:t>
            </a:r>
          </a:p>
          <a:p>
            <a:r>
              <a:rPr lang="en-US" sz="1800" dirty="0"/>
              <a:t>Level     	Estimate         	Credible Interval   	</a:t>
            </a:r>
            <a:r>
              <a:rPr lang="en-US" sz="1800" dirty="0" err="1"/>
              <a:t>Pr</a:t>
            </a:r>
            <a:r>
              <a:rPr lang="en-US" sz="1800" dirty="0"/>
              <a:t>(toxicity&gt;0.3|data)</a:t>
            </a:r>
          </a:p>
          <a:p>
            <a:r>
              <a:rPr lang="en-US" sz="1800" dirty="0"/>
              <a:t>  1          	0.01           		(0.00,0.16)           	0.01 </a:t>
            </a:r>
          </a:p>
          <a:p>
            <a:r>
              <a:rPr lang="en-US" sz="1800" dirty="0"/>
              <a:t>  2          	0.01           		(0.00,0.16)           	0.01 </a:t>
            </a:r>
          </a:p>
          <a:p>
            <a:r>
              <a:rPr lang="en-US" sz="1800" dirty="0">
                <a:highlight>
                  <a:srgbClr val="00FFFF"/>
                </a:highlight>
              </a:rPr>
              <a:t>  3          	0.09           		(0.00,0.31)           	0.03    </a:t>
            </a:r>
          </a:p>
          <a:p>
            <a:endParaRPr lang="en-US" sz="1800" dirty="0"/>
          </a:p>
          <a:p>
            <a:r>
              <a:rPr lang="en-US" sz="1800" dirty="0"/>
              <a:t>NOTE: no estimate is provided for the doses at which no patient was treated.</a:t>
            </a:r>
            <a:endParaRPr lang="en-GB" sz="1800" dirty="0"/>
          </a:p>
        </p:txBody>
      </p:sp>
    </p:spTree>
    <p:extLst>
      <p:ext uri="{BB962C8B-B14F-4D97-AF65-F5344CB8AC3E}">
        <p14:creationId xmlns:p14="http://schemas.microsoft.com/office/powerpoint/2010/main" val="271195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28884-1F75-E057-BAF2-913474ADB59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8D6C85-B876-65E4-90ED-50454EB799D3}"/>
              </a:ext>
            </a:extLst>
          </p:cNvPr>
          <p:cNvSpPr>
            <a:spLocks noGrp="1"/>
          </p:cNvSpPr>
          <p:nvPr>
            <p:ph type="sldNum" sz="quarter" idx="21"/>
          </p:nvPr>
        </p:nvSpPr>
        <p:spPr/>
        <p:txBody>
          <a:bodyPr/>
          <a:lstStyle/>
          <a:p>
            <a:fld id="{9F9F533D-B52E-4A2F-BF72-0ADD2D94BD75}" type="slidenum">
              <a:rPr lang="en-GB" smtClean="0"/>
              <a:pPr/>
              <a:t>32</a:t>
            </a:fld>
            <a:endParaRPr lang="en-GB"/>
          </a:p>
        </p:txBody>
      </p:sp>
      <p:sp>
        <p:nvSpPr>
          <p:cNvPr id="6" name="Title 5">
            <a:extLst>
              <a:ext uri="{FF2B5EF4-FFF2-40B4-BE49-F238E27FC236}">
                <a16:creationId xmlns:a16="http://schemas.microsoft.com/office/drawing/2014/main" id="{FD9792CE-7FF4-A780-0031-6657A9994A3A}"/>
              </a:ext>
            </a:extLst>
          </p:cNvPr>
          <p:cNvSpPr>
            <a:spLocks noGrp="1"/>
          </p:cNvSpPr>
          <p:nvPr>
            <p:ph type="title"/>
          </p:nvPr>
        </p:nvSpPr>
        <p:spPr/>
        <p:txBody>
          <a:bodyPr/>
          <a:lstStyle/>
          <a:p>
            <a:r>
              <a:rPr lang="en-US" dirty="0"/>
              <a:t>Exercise 3</a:t>
            </a:r>
            <a:endParaRPr lang="fr-BE" dirty="0"/>
          </a:p>
        </p:txBody>
      </p:sp>
      <p:sp>
        <p:nvSpPr>
          <p:cNvPr id="8" name="TextBox 7">
            <a:extLst>
              <a:ext uri="{FF2B5EF4-FFF2-40B4-BE49-F238E27FC236}">
                <a16:creationId xmlns:a16="http://schemas.microsoft.com/office/drawing/2014/main" id="{BF9A3C7E-9A19-8091-B395-9E998E68B07A}"/>
              </a:ext>
            </a:extLst>
          </p:cNvPr>
          <p:cNvSpPr txBox="1"/>
          <p:nvPr/>
        </p:nvSpPr>
        <p:spPr>
          <a:xfrm>
            <a:off x="365124" y="1155014"/>
            <a:ext cx="9940925" cy="466498"/>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endParaRPr lang="en-GB" sz="2000" dirty="0" err="1"/>
          </a:p>
        </p:txBody>
      </p:sp>
      <p:sp>
        <p:nvSpPr>
          <p:cNvPr id="9" name="TextBox 8">
            <a:extLst>
              <a:ext uri="{FF2B5EF4-FFF2-40B4-BE49-F238E27FC236}">
                <a16:creationId xmlns:a16="http://schemas.microsoft.com/office/drawing/2014/main" id="{CD39B1E2-4366-CC3B-5FA2-795194DB27FE}"/>
              </a:ext>
            </a:extLst>
          </p:cNvPr>
          <p:cNvSpPr txBox="1"/>
          <p:nvPr/>
        </p:nvSpPr>
        <p:spPr>
          <a:xfrm>
            <a:off x="600322" y="1388263"/>
            <a:ext cx="10963027" cy="857250"/>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Determine the MTD for scenario 2 &amp; 3 and provide justification for your dose recommendation.</a:t>
            </a:r>
            <a:endParaRPr lang="en-GB" sz="2000" dirty="0" err="1"/>
          </a:p>
        </p:txBody>
      </p:sp>
      <p:graphicFrame>
        <p:nvGraphicFramePr>
          <p:cNvPr id="2" name="Table 1">
            <a:extLst>
              <a:ext uri="{FF2B5EF4-FFF2-40B4-BE49-F238E27FC236}">
                <a16:creationId xmlns:a16="http://schemas.microsoft.com/office/drawing/2014/main" id="{3145F4E8-240E-D10F-06CA-167AF04AA4E3}"/>
              </a:ext>
            </a:extLst>
          </p:cNvPr>
          <p:cNvGraphicFramePr>
            <a:graphicFrameLocks noGrp="1"/>
          </p:cNvGraphicFramePr>
          <p:nvPr>
            <p:extLst>
              <p:ext uri="{D42A27DB-BD31-4B8C-83A1-F6EECF244321}">
                <p14:modId xmlns:p14="http://schemas.microsoft.com/office/powerpoint/2010/main" val="3441399917"/>
              </p:ext>
            </p:extLst>
          </p:nvPr>
        </p:nvGraphicFramePr>
        <p:xfrm>
          <a:off x="2077163" y="3524057"/>
          <a:ext cx="7476413" cy="1831448"/>
        </p:xfrm>
        <a:graphic>
          <a:graphicData uri="http://schemas.openxmlformats.org/drawingml/2006/table">
            <a:tbl>
              <a:tblPr firstRow="1" firstCol="1" bandRow="1">
                <a:tableStyleId>{9D7B26C5-4107-4FEC-AEDC-1716B250A1EF}</a:tableStyleId>
              </a:tblPr>
              <a:tblGrid>
                <a:gridCol w="1439997">
                  <a:extLst>
                    <a:ext uri="{9D8B030D-6E8A-4147-A177-3AD203B41FA5}">
                      <a16:colId xmlns:a16="http://schemas.microsoft.com/office/drawing/2014/main" val="2744263646"/>
                    </a:ext>
                  </a:extLst>
                </a:gridCol>
                <a:gridCol w="1074640">
                  <a:extLst>
                    <a:ext uri="{9D8B030D-6E8A-4147-A177-3AD203B41FA5}">
                      <a16:colId xmlns:a16="http://schemas.microsoft.com/office/drawing/2014/main" val="2382136004"/>
                    </a:ext>
                  </a:extLst>
                </a:gridCol>
                <a:gridCol w="1134640">
                  <a:extLst>
                    <a:ext uri="{9D8B030D-6E8A-4147-A177-3AD203B41FA5}">
                      <a16:colId xmlns:a16="http://schemas.microsoft.com/office/drawing/2014/main" val="2697871344"/>
                    </a:ext>
                  </a:extLst>
                </a:gridCol>
                <a:gridCol w="956784">
                  <a:extLst>
                    <a:ext uri="{9D8B030D-6E8A-4147-A177-3AD203B41FA5}">
                      <a16:colId xmlns:a16="http://schemas.microsoft.com/office/drawing/2014/main" val="3300035424"/>
                    </a:ext>
                  </a:extLst>
                </a:gridCol>
                <a:gridCol w="956784">
                  <a:extLst>
                    <a:ext uri="{9D8B030D-6E8A-4147-A177-3AD203B41FA5}">
                      <a16:colId xmlns:a16="http://schemas.microsoft.com/office/drawing/2014/main" val="2674064668"/>
                    </a:ext>
                  </a:extLst>
                </a:gridCol>
                <a:gridCol w="956784">
                  <a:extLst>
                    <a:ext uri="{9D8B030D-6E8A-4147-A177-3AD203B41FA5}">
                      <a16:colId xmlns:a16="http://schemas.microsoft.com/office/drawing/2014/main" val="234437508"/>
                    </a:ext>
                  </a:extLst>
                </a:gridCol>
                <a:gridCol w="956784">
                  <a:extLst>
                    <a:ext uri="{9D8B030D-6E8A-4147-A177-3AD203B41FA5}">
                      <a16:colId xmlns:a16="http://schemas.microsoft.com/office/drawing/2014/main" val="2977062494"/>
                    </a:ext>
                  </a:extLst>
                </a:gridCol>
              </a:tblGrid>
              <a:tr h="374609">
                <a:tc>
                  <a:txBody>
                    <a:bodyPr/>
                    <a:lstStyle/>
                    <a:p>
                      <a:pPr>
                        <a:lnSpc>
                          <a:spcPct val="115000"/>
                        </a:lnSpc>
                        <a:spcAft>
                          <a:spcPts val="800"/>
                        </a:spcAft>
                        <a:buNone/>
                      </a:pPr>
                      <a:r>
                        <a:rPr lang="en-US" sz="1600" kern="100">
                          <a:effectLst/>
                        </a:rPr>
                        <a:t> </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dirty="0">
                          <a:effectLst/>
                        </a:rPr>
                        <a:t>Dose 1</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Dose 2</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algn="ctr">
                        <a:lnSpc>
                          <a:spcPct val="115000"/>
                        </a:lnSpc>
                        <a:spcAft>
                          <a:spcPts val="800"/>
                        </a:spcAft>
                        <a:buNone/>
                      </a:pPr>
                      <a:r>
                        <a:rPr lang="en-US" sz="1600" kern="100">
                          <a:effectLst/>
                        </a:rPr>
                        <a:t>Dose 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982414125"/>
                  </a:ext>
                </a:extLst>
              </a:tr>
              <a:tr h="707621">
                <a:tc>
                  <a:txBody>
                    <a:bodyPr/>
                    <a:lstStyle/>
                    <a:p>
                      <a:pPr>
                        <a:lnSpc>
                          <a:spcPct val="115000"/>
                        </a:lnSpc>
                        <a:spcAft>
                          <a:spcPts val="800"/>
                        </a:spcAft>
                        <a:buNone/>
                      </a:pPr>
                      <a:r>
                        <a:rPr lang="en-US" sz="1600" kern="100">
                          <a:effectLst/>
                        </a:rPr>
                        <a:t> </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Cohort 1 </a:t>
                      </a:r>
                      <a:endParaRPr lang="en-GB" sz="1600" kern="100">
                        <a:effectLst/>
                      </a:endParaRPr>
                    </a:p>
                    <a:p>
                      <a:pPr algn="ctr">
                        <a:lnSpc>
                          <a:spcPct val="115000"/>
                        </a:lnSpc>
                        <a:spcAft>
                          <a:spcPts val="800"/>
                        </a:spcAft>
                        <a:buNone/>
                      </a:pPr>
                      <a:r>
                        <a:rPr lang="en-US" sz="1600" kern="100">
                          <a:effectLst/>
                        </a:rPr>
                        <a:t>N=3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Cohort 2 </a:t>
                      </a:r>
                      <a:endParaRPr lang="en-GB" sz="1600" kern="100">
                        <a:effectLst/>
                      </a:endParaRPr>
                    </a:p>
                    <a:p>
                      <a:pPr algn="ctr">
                        <a:lnSpc>
                          <a:spcPct val="115000"/>
                        </a:lnSpc>
                        <a:spcAft>
                          <a:spcPts val="800"/>
                        </a:spcAft>
                        <a:buNone/>
                      </a:pPr>
                      <a:r>
                        <a:rPr lang="en-US" sz="1600" kern="100">
                          <a:effectLst/>
                        </a:rPr>
                        <a:t>N=4</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dirty="0">
                          <a:effectLst/>
                        </a:rPr>
                        <a:t>Cohort 3 </a:t>
                      </a:r>
                      <a:endParaRPr lang="en-GB" sz="1600" kern="100" dirty="0">
                        <a:effectLst/>
                      </a:endParaRPr>
                    </a:p>
                    <a:p>
                      <a:pPr algn="ctr">
                        <a:lnSpc>
                          <a:spcPct val="115000"/>
                        </a:lnSpc>
                        <a:spcAft>
                          <a:spcPts val="800"/>
                        </a:spcAft>
                        <a:buNone/>
                      </a:pPr>
                      <a:r>
                        <a:rPr lang="en-US" sz="1600" kern="100" dirty="0">
                          <a:effectLst/>
                        </a:rPr>
                        <a:t>N=3</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Cohort 4 </a:t>
                      </a:r>
                      <a:endParaRPr lang="en-GB" sz="1600" kern="100">
                        <a:effectLst/>
                      </a:endParaRPr>
                    </a:p>
                    <a:p>
                      <a:pPr algn="ctr">
                        <a:lnSpc>
                          <a:spcPct val="115000"/>
                        </a:lnSpc>
                        <a:spcAft>
                          <a:spcPts val="800"/>
                        </a:spcAft>
                        <a:buNone/>
                      </a:pPr>
                      <a:r>
                        <a:rPr lang="en-US" sz="1600" kern="100">
                          <a:effectLst/>
                        </a:rPr>
                        <a:t>N=3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Cohort 5 </a:t>
                      </a:r>
                      <a:endParaRPr lang="en-GB" sz="1600" kern="100">
                        <a:effectLst/>
                      </a:endParaRPr>
                    </a:p>
                    <a:p>
                      <a:pPr algn="ctr">
                        <a:lnSpc>
                          <a:spcPct val="115000"/>
                        </a:lnSpc>
                        <a:spcAft>
                          <a:spcPts val="800"/>
                        </a:spcAft>
                        <a:buNone/>
                      </a:pPr>
                      <a:r>
                        <a:rPr lang="en-US" sz="1600" kern="100">
                          <a:effectLst/>
                        </a:rPr>
                        <a:t>N=3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Cohort 6</a:t>
                      </a:r>
                      <a:endParaRPr lang="en-GB" sz="1600" kern="100">
                        <a:effectLst/>
                      </a:endParaRPr>
                    </a:p>
                    <a:p>
                      <a:pPr algn="ctr">
                        <a:lnSpc>
                          <a:spcPct val="115000"/>
                        </a:lnSpc>
                        <a:spcAft>
                          <a:spcPts val="800"/>
                        </a:spcAft>
                        <a:buNone/>
                      </a:pPr>
                      <a:r>
                        <a:rPr lang="en-US" sz="1600" kern="100">
                          <a:effectLst/>
                        </a:rPr>
                        <a:t>N=2</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9428218"/>
                  </a:ext>
                </a:extLst>
              </a:tr>
              <a:tr h="374609">
                <a:tc>
                  <a:txBody>
                    <a:bodyPr/>
                    <a:lstStyle/>
                    <a:p>
                      <a:pPr>
                        <a:lnSpc>
                          <a:spcPct val="115000"/>
                        </a:lnSpc>
                        <a:spcAft>
                          <a:spcPts val="800"/>
                        </a:spcAft>
                        <a:buNone/>
                      </a:pPr>
                      <a:r>
                        <a:rPr lang="en-US" sz="1600" kern="100">
                          <a:effectLst/>
                        </a:rPr>
                        <a:t>Scenario 2</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0</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0</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dirty="0">
                          <a:effectLst/>
                        </a:rPr>
                        <a:t>1</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dirty="0">
                          <a:effectLst/>
                        </a:rPr>
                        <a:t>1</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dirty="0">
                          <a:effectLst/>
                        </a:rPr>
                        <a:t>1</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434533"/>
                  </a:ext>
                </a:extLst>
              </a:tr>
              <a:tr h="374609">
                <a:tc>
                  <a:txBody>
                    <a:bodyPr/>
                    <a:lstStyle/>
                    <a:p>
                      <a:pPr>
                        <a:lnSpc>
                          <a:spcPct val="115000"/>
                        </a:lnSpc>
                        <a:spcAft>
                          <a:spcPts val="800"/>
                        </a:spcAft>
                        <a:buNone/>
                      </a:pPr>
                      <a:r>
                        <a:rPr lang="en-US" sz="1600" kern="100">
                          <a:effectLst/>
                        </a:rPr>
                        <a:t>Scenario 3</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dirty="0">
                          <a:effectLst/>
                        </a:rPr>
                        <a:t>0</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dirty="0">
                          <a:effectLst/>
                        </a:rPr>
                        <a:t>0</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a:effectLst/>
                        </a:rPr>
                        <a:t>1</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600" kern="100" dirty="0">
                          <a:effectLst/>
                        </a:rPr>
                        <a:t>1</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6356117"/>
                  </a:ext>
                </a:extLst>
              </a:tr>
            </a:tbl>
          </a:graphicData>
        </a:graphic>
      </p:graphicFrame>
      <p:sp>
        <p:nvSpPr>
          <p:cNvPr id="5" name="TextBox 4">
            <a:extLst>
              <a:ext uri="{FF2B5EF4-FFF2-40B4-BE49-F238E27FC236}">
                <a16:creationId xmlns:a16="http://schemas.microsoft.com/office/drawing/2014/main" id="{C6A5B797-B7BF-6EA1-ECF4-DE8B86D7AD04}"/>
              </a:ext>
            </a:extLst>
          </p:cNvPr>
          <p:cNvSpPr txBox="1"/>
          <p:nvPr/>
        </p:nvSpPr>
        <p:spPr>
          <a:xfrm>
            <a:off x="514350" y="2609586"/>
            <a:ext cx="7124700" cy="3810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b="1" dirty="0"/>
              <a:t>DLT Data: </a:t>
            </a:r>
            <a:r>
              <a:rPr lang="en-US" sz="2000" dirty="0"/>
              <a:t>number of patients with DLT per cohort</a:t>
            </a:r>
            <a:endParaRPr lang="en-GB" sz="2000" b="1" dirty="0" err="1"/>
          </a:p>
        </p:txBody>
      </p:sp>
    </p:spTree>
    <p:extLst>
      <p:ext uri="{BB962C8B-B14F-4D97-AF65-F5344CB8AC3E}">
        <p14:creationId xmlns:p14="http://schemas.microsoft.com/office/powerpoint/2010/main" val="632966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35F6-C6B3-55CA-0193-DE3FF44A844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14670C-2FAD-A9B4-6685-FFCC5A4DBF57}"/>
              </a:ext>
            </a:extLst>
          </p:cNvPr>
          <p:cNvSpPr>
            <a:spLocks noGrp="1"/>
          </p:cNvSpPr>
          <p:nvPr>
            <p:ph type="sldNum" sz="quarter" idx="21"/>
          </p:nvPr>
        </p:nvSpPr>
        <p:spPr/>
        <p:txBody>
          <a:bodyPr/>
          <a:lstStyle/>
          <a:p>
            <a:fld id="{9F9F533D-B52E-4A2F-BF72-0ADD2D94BD75}" type="slidenum">
              <a:rPr lang="en-GB" smtClean="0"/>
              <a:pPr/>
              <a:t>33</a:t>
            </a:fld>
            <a:endParaRPr lang="en-GB"/>
          </a:p>
        </p:txBody>
      </p:sp>
      <p:sp>
        <p:nvSpPr>
          <p:cNvPr id="6" name="Title 5">
            <a:extLst>
              <a:ext uri="{FF2B5EF4-FFF2-40B4-BE49-F238E27FC236}">
                <a16:creationId xmlns:a16="http://schemas.microsoft.com/office/drawing/2014/main" id="{1E356583-6DC9-CF1B-3D89-981CA41AA966}"/>
              </a:ext>
            </a:extLst>
          </p:cNvPr>
          <p:cNvSpPr>
            <a:spLocks noGrp="1"/>
          </p:cNvSpPr>
          <p:nvPr>
            <p:ph type="title"/>
          </p:nvPr>
        </p:nvSpPr>
        <p:spPr/>
        <p:txBody>
          <a:bodyPr/>
          <a:lstStyle/>
          <a:p>
            <a:r>
              <a:rPr lang="en-US" dirty="0"/>
              <a:t>Operating characteristics</a:t>
            </a:r>
            <a:endParaRPr lang="fr-BE" dirty="0"/>
          </a:p>
        </p:txBody>
      </p:sp>
      <p:sp>
        <p:nvSpPr>
          <p:cNvPr id="2" name="TextBox 1">
            <a:extLst>
              <a:ext uri="{FF2B5EF4-FFF2-40B4-BE49-F238E27FC236}">
                <a16:creationId xmlns:a16="http://schemas.microsoft.com/office/drawing/2014/main" id="{0409B742-F42C-5084-25A5-05B53F8BD72A}"/>
              </a:ext>
            </a:extLst>
          </p:cNvPr>
          <p:cNvSpPr txBox="1"/>
          <p:nvPr/>
        </p:nvSpPr>
        <p:spPr>
          <a:xfrm>
            <a:off x="179387" y="1141292"/>
            <a:ext cx="11560175" cy="1174019"/>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We have assumed until now that a dose-escalation study has been conducted and the DLT data is available for analysis. However, Statisticians mostly rely on  simulation studies to inform study design because data from the trial are not available at this stage.  </a:t>
            </a:r>
            <a:endParaRPr lang="en-GB" sz="2000" dirty="0" err="1"/>
          </a:p>
        </p:txBody>
      </p:sp>
      <p:sp>
        <p:nvSpPr>
          <p:cNvPr id="7" name="TextBox 6">
            <a:extLst>
              <a:ext uri="{FF2B5EF4-FFF2-40B4-BE49-F238E27FC236}">
                <a16:creationId xmlns:a16="http://schemas.microsoft.com/office/drawing/2014/main" id="{D9638347-9704-7A16-FED9-277032285A94}"/>
              </a:ext>
            </a:extLst>
          </p:cNvPr>
          <p:cNvSpPr txBox="1"/>
          <p:nvPr/>
        </p:nvSpPr>
        <p:spPr>
          <a:xfrm>
            <a:off x="365125" y="3742471"/>
            <a:ext cx="5362324" cy="1287582"/>
          </a:xfrm>
          <a:prstGeom prst="rect">
            <a:avLst/>
          </a:prstGeom>
          <a:noFill/>
        </p:spPr>
        <p:txBody>
          <a:bodyPr wrap="square" lIns="36000" tIns="36000" rIns="36000" bIns="36000" rtlCol="0">
            <a:noAutofit/>
          </a:bodyPr>
          <a:lstStyle/>
          <a:p>
            <a:pPr marL="285750" indent="-285750" algn="l">
              <a:lnSpc>
                <a:spcPct val="125000"/>
              </a:lnSpc>
              <a:spcBef>
                <a:spcPts val="300"/>
              </a:spcBef>
              <a:spcAft>
                <a:spcPts val="300"/>
              </a:spcAft>
              <a:buClr>
                <a:schemeClr val="tx2"/>
              </a:buClr>
              <a:buSzPct val="110000"/>
              <a:buFont typeface="Wingdings" panose="05000000000000000000" pitchFamily="2" charset="2"/>
              <a:buChar char="Ø"/>
            </a:pPr>
            <a:r>
              <a:rPr lang="en-US" sz="2000" dirty="0"/>
              <a:t>What is the expected toxicity at MTD?</a:t>
            </a:r>
          </a:p>
          <a:p>
            <a:pPr marL="285750" indent="-285750" algn="l">
              <a:lnSpc>
                <a:spcPct val="125000"/>
              </a:lnSpc>
              <a:spcBef>
                <a:spcPts val="300"/>
              </a:spcBef>
              <a:spcAft>
                <a:spcPts val="300"/>
              </a:spcAft>
              <a:buClr>
                <a:schemeClr val="tx2"/>
              </a:buClr>
              <a:buSzPct val="110000"/>
              <a:buFont typeface="Wingdings" panose="05000000000000000000" pitchFamily="2" charset="2"/>
              <a:buChar char="Ø"/>
            </a:pPr>
            <a:r>
              <a:rPr lang="en-US" sz="2000" dirty="0"/>
              <a:t>What are the like toxicity level per dose?</a:t>
            </a:r>
          </a:p>
          <a:p>
            <a:pPr marL="285750" indent="-285750" algn="l">
              <a:lnSpc>
                <a:spcPct val="125000"/>
              </a:lnSpc>
              <a:spcBef>
                <a:spcPts val="300"/>
              </a:spcBef>
              <a:spcAft>
                <a:spcPts val="300"/>
              </a:spcAft>
              <a:buClr>
                <a:schemeClr val="tx2"/>
              </a:buClr>
              <a:buSzPct val="110000"/>
              <a:buFont typeface="Wingdings" panose="05000000000000000000" pitchFamily="2" charset="2"/>
              <a:buChar char="Ø"/>
            </a:pPr>
            <a:r>
              <a:rPr lang="en-US" sz="2000" dirty="0"/>
              <a:t>How many patient is needed?</a:t>
            </a:r>
            <a:endParaRPr lang="en-GB" sz="2000" dirty="0" err="1"/>
          </a:p>
        </p:txBody>
      </p:sp>
      <p:sp>
        <p:nvSpPr>
          <p:cNvPr id="8" name="TextBox 7">
            <a:extLst>
              <a:ext uri="{FF2B5EF4-FFF2-40B4-BE49-F238E27FC236}">
                <a16:creationId xmlns:a16="http://schemas.microsoft.com/office/drawing/2014/main" id="{A7644233-833B-56F5-AE98-DBDBC48361DA}"/>
              </a:ext>
            </a:extLst>
          </p:cNvPr>
          <p:cNvSpPr txBox="1"/>
          <p:nvPr/>
        </p:nvSpPr>
        <p:spPr>
          <a:xfrm>
            <a:off x="635125" y="2643495"/>
            <a:ext cx="2466975" cy="463609"/>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b="1" dirty="0">
                <a:solidFill>
                  <a:schemeClr val="tx2"/>
                </a:solidFill>
              </a:rPr>
              <a:t>Key Questions</a:t>
            </a:r>
            <a:endParaRPr lang="en-GB" b="1" dirty="0" err="1">
              <a:solidFill>
                <a:schemeClr val="tx2"/>
              </a:solidFill>
            </a:endParaRPr>
          </a:p>
        </p:txBody>
      </p:sp>
      <p:sp>
        <p:nvSpPr>
          <p:cNvPr id="9" name="TextBox 8">
            <a:extLst>
              <a:ext uri="{FF2B5EF4-FFF2-40B4-BE49-F238E27FC236}">
                <a16:creationId xmlns:a16="http://schemas.microsoft.com/office/drawing/2014/main" id="{C717A9AD-3987-4F61-76FE-3C58A3768F1A}"/>
              </a:ext>
            </a:extLst>
          </p:cNvPr>
          <p:cNvSpPr txBox="1"/>
          <p:nvPr/>
        </p:nvSpPr>
        <p:spPr>
          <a:xfrm>
            <a:off x="6600825" y="2643495"/>
            <a:ext cx="3900488" cy="463609"/>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b="1" dirty="0">
                <a:solidFill>
                  <a:srgbClr val="00B8AD"/>
                </a:solidFill>
              </a:rPr>
              <a:t>Operating Characteristics</a:t>
            </a:r>
            <a:endParaRPr lang="en-GB" b="1" dirty="0" err="1">
              <a:solidFill>
                <a:srgbClr val="00B8AD"/>
              </a:solidFill>
            </a:endParaRPr>
          </a:p>
        </p:txBody>
      </p:sp>
      <p:sp>
        <p:nvSpPr>
          <p:cNvPr id="10" name="TextBox 9">
            <a:extLst>
              <a:ext uri="{FF2B5EF4-FFF2-40B4-BE49-F238E27FC236}">
                <a16:creationId xmlns:a16="http://schemas.microsoft.com/office/drawing/2014/main" id="{A2916504-411E-E61F-D2B4-07EA16971047}"/>
              </a:ext>
            </a:extLst>
          </p:cNvPr>
          <p:cNvSpPr txBox="1"/>
          <p:nvPr/>
        </p:nvSpPr>
        <p:spPr>
          <a:xfrm>
            <a:off x="6600825" y="3445273"/>
            <a:ext cx="5138737" cy="2164952"/>
          </a:xfrm>
          <a:prstGeom prst="rect">
            <a:avLst/>
          </a:prstGeom>
          <a:noFill/>
        </p:spPr>
        <p:txBody>
          <a:bodyPr wrap="square" lIns="36000" tIns="36000" rIns="36000" bIns="36000" rtlCol="0">
            <a:noAutofit/>
          </a:bodyPr>
          <a:lstStyle/>
          <a:p>
            <a:pPr marL="285750" indent="-285750" algn="l">
              <a:lnSpc>
                <a:spcPct val="125000"/>
              </a:lnSpc>
              <a:spcBef>
                <a:spcPts val="300"/>
              </a:spcBef>
              <a:spcAft>
                <a:spcPts val="300"/>
              </a:spcAft>
              <a:buClr>
                <a:schemeClr val="tx2"/>
              </a:buClr>
              <a:buSzPct val="110000"/>
              <a:buFont typeface="Wingdings" panose="05000000000000000000" pitchFamily="2" charset="2"/>
              <a:buChar char="Ø"/>
            </a:pPr>
            <a:r>
              <a:rPr lang="en-US" sz="2000" dirty="0"/>
              <a:t>What is the total number of DLT and average DLT per dose?</a:t>
            </a:r>
          </a:p>
          <a:p>
            <a:pPr marL="285750" indent="-285750" algn="l">
              <a:lnSpc>
                <a:spcPct val="125000"/>
              </a:lnSpc>
              <a:spcBef>
                <a:spcPts val="300"/>
              </a:spcBef>
              <a:spcAft>
                <a:spcPts val="300"/>
              </a:spcAft>
              <a:buClr>
                <a:schemeClr val="tx2"/>
              </a:buClr>
              <a:buSzPct val="110000"/>
              <a:buFont typeface="Wingdings" panose="05000000000000000000" pitchFamily="2" charset="2"/>
              <a:buChar char="Ø"/>
            </a:pPr>
            <a:r>
              <a:rPr lang="en-US" sz="2000" dirty="0"/>
              <a:t>How many patients allocated to the MTD?</a:t>
            </a:r>
          </a:p>
          <a:p>
            <a:pPr marL="285750" indent="-285750" algn="l">
              <a:lnSpc>
                <a:spcPct val="125000"/>
              </a:lnSpc>
              <a:spcBef>
                <a:spcPts val="300"/>
              </a:spcBef>
              <a:spcAft>
                <a:spcPts val="300"/>
              </a:spcAft>
              <a:buClr>
                <a:schemeClr val="tx2"/>
              </a:buClr>
              <a:buSzPct val="110000"/>
              <a:buFont typeface="Wingdings" panose="05000000000000000000" pitchFamily="2" charset="2"/>
              <a:buChar char="Ø"/>
            </a:pPr>
            <a:r>
              <a:rPr lang="en-US" sz="2000" dirty="0"/>
              <a:t>What is the impact of starting dose?</a:t>
            </a:r>
          </a:p>
          <a:p>
            <a:pPr marL="285750" indent="-285750" algn="l">
              <a:lnSpc>
                <a:spcPct val="125000"/>
              </a:lnSpc>
              <a:spcBef>
                <a:spcPts val="300"/>
              </a:spcBef>
              <a:spcAft>
                <a:spcPts val="300"/>
              </a:spcAft>
              <a:buClr>
                <a:schemeClr val="tx2"/>
              </a:buClr>
              <a:buSzPct val="110000"/>
              <a:buFont typeface="Wingdings" panose="05000000000000000000" pitchFamily="2" charset="2"/>
              <a:buChar char="Ø"/>
            </a:pPr>
            <a:r>
              <a:rPr lang="en-US" sz="2000" dirty="0"/>
              <a:t>…</a:t>
            </a:r>
            <a:endParaRPr lang="en-GB" sz="2000" dirty="0" err="1"/>
          </a:p>
        </p:txBody>
      </p:sp>
    </p:spTree>
    <p:extLst>
      <p:ext uri="{BB962C8B-B14F-4D97-AF65-F5344CB8AC3E}">
        <p14:creationId xmlns:p14="http://schemas.microsoft.com/office/powerpoint/2010/main" val="2486909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414D9-1065-3924-C39F-7F1E85565D3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C19227-F5C6-2F3B-07DE-8F2150ECED4A}"/>
              </a:ext>
            </a:extLst>
          </p:cNvPr>
          <p:cNvSpPr>
            <a:spLocks noGrp="1"/>
          </p:cNvSpPr>
          <p:nvPr>
            <p:ph type="sldNum" sz="quarter" idx="21"/>
          </p:nvPr>
        </p:nvSpPr>
        <p:spPr/>
        <p:txBody>
          <a:bodyPr/>
          <a:lstStyle/>
          <a:p>
            <a:fld id="{9F9F533D-B52E-4A2F-BF72-0ADD2D94BD75}" type="slidenum">
              <a:rPr lang="en-GB" smtClean="0"/>
              <a:pPr/>
              <a:t>34</a:t>
            </a:fld>
            <a:endParaRPr lang="en-GB"/>
          </a:p>
        </p:txBody>
      </p:sp>
      <p:sp>
        <p:nvSpPr>
          <p:cNvPr id="6" name="Title 5">
            <a:extLst>
              <a:ext uri="{FF2B5EF4-FFF2-40B4-BE49-F238E27FC236}">
                <a16:creationId xmlns:a16="http://schemas.microsoft.com/office/drawing/2014/main" id="{1FB84BCF-D268-1B95-D72B-55A4C9C6E4A4}"/>
              </a:ext>
            </a:extLst>
          </p:cNvPr>
          <p:cNvSpPr>
            <a:spLocks noGrp="1"/>
          </p:cNvSpPr>
          <p:nvPr>
            <p:ph type="title"/>
          </p:nvPr>
        </p:nvSpPr>
        <p:spPr/>
        <p:txBody>
          <a:bodyPr/>
          <a:lstStyle/>
          <a:p>
            <a:r>
              <a:rPr lang="en-US" dirty="0"/>
              <a:t>Operating characteristics</a:t>
            </a:r>
            <a:endParaRPr lang="fr-BE" dirty="0"/>
          </a:p>
        </p:txBody>
      </p:sp>
      <p:sp>
        <p:nvSpPr>
          <p:cNvPr id="2" name="TextBox 1">
            <a:extLst>
              <a:ext uri="{FF2B5EF4-FFF2-40B4-BE49-F238E27FC236}">
                <a16:creationId xmlns:a16="http://schemas.microsoft.com/office/drawing/2014/main" id="{FC18FA17-5BF9-9387-F5A8-811F9D31E010}"/>
              </a:ext>
            </a:extLst>
          </p:cNvPr>
          <p:cNvSpPr txBox="1"/>
          <p:nvPr/>
        </p:nvSpPr>
        <p:spPr>
          <a:xfrm>
            <a:off x="265113" y="1041101"/>
            <a:ext cx="11560175" cy="1854201"/>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Design a hypothetical dose escalation study assuming 20% target toxicity at MTD , a total sample size of 36 patients  with 3 patients per cohort and different starting dose levels (Dose 1, Dose 2 and Dose 3). Derive the operating characteristic with and without early stopping after 9 patient has been assigned to the MTD.</a:t>
            </a:r>
            <a:endParaRPr lang="en-GB" sz="2000" dirty="0" err="1"/>
          </a:p>
        </p:txBody>
      </p:sp>
      <p:sp>
        <p:nvSpPr>
          <p:cNvPr id="7" name="TextBox 6">
            <a:extLst>
              <a:ext uri="{FF2B5EF4-FFF2-40B4-BE49-F238E27FC236}">
                <a16:creationId xmlns:a16="http://schemas.microsoft.com/office/drawing/2014/main" id="{8C67FA7D-50AF-130B-C28F-FF4061BF9FF5}"/>
              </a:ext>
            </a:extLst>
          </p:cNvPr>
          <p:cNvSpPr txBox="1"/>
          <p:nvPr/>
        </p:nvSpPr>
        <p:spPr>
          <a:xfrm>
            <a:off x="1133475" y="3174774"/>
            <a:ext cx="7534275" cy="49500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dirty="0"/>
              <a:t>The true toxicity rate per dose are: </a:t>
            </a:r>
            <a:endParaRPr lang="en-GB" sz="2000" dirty="0" err="1"/>
          </a:p>
        </p:txBody>
      </p:sp>
      <p:graphicFrame>
        <p:nvGraphicFramePr>
          <p:cNvPr id="8" name="Table 7">
            <a:extLst>
              <a:ext uri="{FF2B5EF4-FFF2-40B4-BE49-F238E27FC236}">
                <a16:creationId xmlns:a16="http://schemas.microsoft.com/office/drawing/2014/main" id="{295F1382-2CC7-209E-1056-8B08D10BFBBE}"/>
              </a:ext>
            </a:extLst>
          </p:cNvPr>
          <p:cNvGraphicFramePr>
            <a:graphicFrameLocks noGrp="1"/>
          </p:cNvGraphicFramePr>
          <p:nvPr>
            <p:extLst>
              <p:ext uri="{D42A27DB-BD31-4B8C-83A1-F6EECF244321}">
                <p14:modId xmlns:p14="http://schemas.microsoft.com/office/powerpoint/2010/main" val="238989003"/>
              </p:ext>
            </p:extLst>
          </p:nvPr>
        </p:nvGraphicFramePr>
        <p:xfrm>
          <a:off x="2319337" y="4122123"/>
          <a:ext cx="6781488" cy="1316832"/>
        </p:xfrm>
        <a:graphic>
          <a:graphicData uri="http://schemas.openxmlformats.org/drawingml/2006/table">
            <a:tbl>
              <a:tblPr firstRow="1" firstCol="1" bandRow="1">
                <a:tableStyleId>{9D7B26C5-4107-4FEC-AEDC-1716B250A1EF}</a:tableStyleId>
              </a:tblPr>
              <a:tblGrid>
                <a:gridCol w="1298308">
                  <a:extLst>
                    <a:ext uri="{9D8B030D-6E8A-4147-A177-3AD203B41FA5}">
                      <a16:colId xmlns:a16="http://schemas.microsoft.com/office/drawing/2014/main" val="538679204"/>
                    </a:ext>
                  </a:extLst>
                </a:gridCol>
                <a:gridCol w="1370795">
                  <a:extLst>
                    <a:ext uri="{9D8B030D-6E8A-4147-A177-3AD203B41FA5}">
                      <a16:colId xmlns:a16="http://schemas.microsoft.com/office/drawing/2014/main" val="2211679639"/>
                    </a:ext>
                  </a:extLst>
                </a:gridCol>
                <a:gridCol w="1370795">
                  <a:extLst>
                    <a:ext uri="{9D8B030D-6E8A-4147-A177-3AD203B41FA5}">
                      <a16:colId xmlns:a16="http://schemas.microsoft.com/office/drawing/2014/main" val="1536986394"/>
                    </a:ext>
                  </a:extLst>
                </a:gridCol>
                <a:gridCol w="1370795">
                  <a:extLst>
                    <a:ext uri="{9D8B030D-6E8A-4147-A177-3AD203B41FA5}">
                      <a16:colId xmlns:a16="http://schemas.microsoft.com/office/drawing/2014/main" val="78078098"/>
                    </a:ext>
                  </a:extLst>
                </a:gridCol>
                <a:gridCol w="1370795">
                  <a:extLst>
                    <a:ext uri="{9D8B030D-6E8A-4147-A177-3AD203B41FA5}">
                      <a16:colId xmlns:a16="http://schemas.microsoft.com/office/drawing/2014/main" val="1642274116"/>
                    </a:ext>
                  </a:extLst>
                </a:gridCol>
              </a:tblGrid>
              <a:tr h="658416">
                <a:tc>
                  <a:txBody>
                    <a:bodyPr/>
                    <a:lstStyle/>
                    <a:p>
                      <a:pPr algn="ctr">
                        <a:lnSpc>
                          <a:spcPct val="115000"/>
                        </a:lnSpc>
                        <a:spcAft>
                          <a:spcPts val="800"/>
                        </a:spcAft>
                        <a:buNone/>
                      </a:pPr>
                      <a:r>
                        <a:rPr lang="en-US" sz="2000" kern="100">
                          <a:effectLst/>
                        </a:rPr>
                        <a:t>Dose 1</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2000" kern="100" dirty="0">
                          <a:effectLst/>
                        </a:rPr>
                        <a:t>Dose 2</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2000" kern="100" dirty="0">
                          <a:effectLst/>
                        </a:rPr>
                        <a:t>Dose 3</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2000" kern="100" dirty="0">
                          <a:effectLst/>
                        </a:rPr>
                        <a:t>Dose 4</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2000" kern="100">
                          <a:effectLst/>
                        </a:rPr>
                        <a:t>Dose 5</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0538215"/>
                  </a:ext>
                </a:extLst>
              </a:tr>
              <a:tr h="658416">
                <a:tc>
                  <a:txBody>
                    <a:bodyPr/>
                    <a:lstStyle/>
                    <a:p>
                      <a:pPr algn="ctr">
                        <a:lnSpc>
                          <a:spcPct val="115000"/>
                        </a:lnSpc>
                        <a:spcAft>
                          <a:spcPts val="800"/>
                        </a:spcAft>
                        <a:buNone/>
                      </a:pPr>
                      <a:r>
                        <a:rPr lang="en-US" sz="2000" kern="100" dirty="0">
                          <a:effectLst/>
                        </a:rPr>
                        <a:t>0.02</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2000" kern="100">
                          <a:effectLst/>
                        </a:rPr>
                        <a:t>0.05</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2000" kern="100" dirty="0">
                          <a:effectLst/>
                        </a:rPr>
                        <a:t>0.08</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2000" kern="100">
                          <a:effectLst/>
                        </a:rPr>
                        <a:t>0.1</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2000" kern="100" dirty="0">
                          <a:effectLst/>
                        </a:rPr>
                        <a:t>0.15</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0629086"/>
                  </a:ext>
                </a:extLst>
              </a:tr>
            </a:tbl>
          </a:graphicData>
        </a:graphic>
      </p:graphicFrame>
    </p:spTree>
    <p:extLst>
      <p:ext uri="{BB962C8B-B14F-4D97-AF65-F5344CB8AC3E}">
        <p14:creationId xmlns:p14="http://schemas.microsoft.com/office/powerpoint/2010/main" val="836164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44DA9-264A-A543-CBD9-E84F9D54FA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A9ED87-6581-2E4F-69AD-382CBF12A1D5}"/>
              </a:ext>
            </a:extLst>
          </p:cNvPr>
          <p:cNvSpPr>
            <a:spLocks noGrp="1"/>
          </p:cNvSpPr>
          <p:nvPr>
            <p:ph type="sldNum" sz="quarter" idx="21"/>
          </p:nvPr>
        </p:nvSpPr>
        <p:spPr/>
        <p:txBody>
          <a:bodyPr/>
          <a:lstStyle/>
          <a:p>
            <a:fld id="{9F9F533D-B52E-4A2F-BF72-0ADD2D94BD75}" type="slidenum">
              <a:rPr lang="en-GB" smtClean="0"/>
              <a:pPr/>
              <a:t>35</a:t>
            </a:fld>
            <a:endParaRPr lang="en-GB"/>
          </a:p>
        </p:txBody>
      </p:sp>
      <p:sp>
        <p:nvSpPr>
          <p:cNvPr id="6" name="Title 5">
            <a:extLst>
              <a:ext uri="{FF2B5EF4-FFF2-40B4-BE49-F238E27FC236}">
                <a16:creationId xmlns:a16="http://schemas.microsoft.com/office/drawing/2014/main" id="{090E4F19-422C-A13C-AF3A-2A06010C3710}"/>
              </a:ext>
            </a:extLst>
          </p:cNvPr>
          <p:cNvSpPr>
            <a:spLocks noGrp="1"/>
          </p:cNvSpPr>
          <p:nvPr>
            <p:ph type="title"/>
          </p:nvPr>
        </p:nvSpPr>
        <p:spPr/>
        <p:txBody>
          <a:bodyPr/>
          <a:lstStyle/>
          <a:p>
            <a:r>
              <a:rPr lang="en-US" dirty="0"/>
              <a:t>Scenario 1: Starting Dose = Dose 1</a:t>
            </a:r>
            <a:endParaRPr lang="fr-BE" dirty="0"/>
          </a:p>
        </p:txBody>
      </p:sp>
      <p:sp>
        <p:nvSpPr>
          <p:cNvPr id="10" name="TextBox 9">
            <a:extLst>
              <a:ext uri="{FF2B5EF4-FFF2-40B4-BE49-F238E27FC236}">
                <a16:creationId xmlns:a16="http://schemas.microsoft.com/office/drawing/2014/main" id="{6ECBD34B-5333-721D-ABAD-98D4EDD6EBC8}"/>
              </a:ext>
            </a:extLst>
          </p:cNvPr>
          <p:cNvSpPr txBox="1"/>
          <p:nvPr/>
        </p:nvSpPr>
        <p:spPr>
          <a:xfrm>
            <a:off x="365125" y="1320036"/>
            <a:ext cx="2682875" cy="50647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b="1" dirty="0">
                <a:solidFill>
                  <a:schemeClr val="tx2"/>
                </a:solidFill>
              </a:rPr>
              <a:t>Simulation Set up</a:t>
            </a:r>
            <a:endParaRPr lang="en-GB" b="1" dirty="0" err="1">
              <a:solidFill>
                <a:schemeClr val="tx2"/>
              </a:solidFill>
            </a:endParaRPr>
          </a:p>
        </p:txBody>
      </p:sp>
      <p:sp>
        <p:nvSpPr>
          <p:cNvPr id="11" name="TextBox 10">
            <a:extLst>
              <a:ext uri="{FF2B5EF4-FFF2-40B4-BE49-F238E27FC236}">
                <a16:creationId xmlns:a16="http://schemas.microsoft.com/office/drawing/2014/main" id="{258A43BB-724D-E83C-B9AA-DC16B8B18C64}"/>
              </a:ext>
            </a:extLst>
          </p:cNvPr>
          <p:cNvSpPr txBox="1"/>
          <p:nvPr/>
        </p:nvSpPr>
        <p:spPr>
          <a:xfrm>
            <a:off x="8086725" y="1471007"/>
            <a:ext cx="2952750" cy="50647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b="1" dirty="0">
                <a:solidFill>
                  <a:schemeClr val="tx2"/>
                </a:solidFill>
              </a:rPr>
              <a:t>Simulation Code</a:t>
            </a:r>
            <a:endParaRPr lang="en-GB" b="1" dirty="0" err="1">
              <a:solidFill>
                <a:schemeClr val="tx2"/>
              </a:solidFill>
            </a:endParaRPr>
          </a:p>
        </p:txBody>
      </p:sp>
      <p:sp>
        <p:nvSpPr>
          <p:cNvPr id="12" name="TextBox 11">
            <a:extLst>
              <a:ext uri="{FF2B5EF4-FFF2-40B4-BE49-F238E27FC236}">
                <a16:creationId xmlns:a16="http://schemas.microsoft.com/office/drawing/2014/main" id="{DC5EA2F1-DBDD-98B9-BECD-67D3FB53C36A}"/>
              </a:ext>
            </a:extLst>
          </p:cNvPr>
          <p:cNvSpPr txBox="1"/>
          <p:nvPr/>
        </p:nvSpPr>
        <p:spPr>
          <a:xfrm>
            <a:off x="252412" y="2246254"/>
            <a:ext cx="6416675" cy="2714625"/>
          </a:xfrm>
          <a:prstGeom prst="rect">
            <a:avLst/>
          </a:prstGeom>
          <a:noFill/>
          <a:ln w="19050">
            <a:solidFill>
              <a:schemeClr val="tx2"/>
            </a:solidFill>
          </a:ln>
        </p:spPr>
        <p:txBody>
          <a:bodyPr wrap="square" lIns="36000" tIns="36000" rIns="36000" bIns="36000" rtlCol="0">
            <a:noAutofit/>
          </a:bodyPr>
          <a:lstStyle/>
          <a:p>
            <a:pPr>
              <a:spcBef>
                <a:spcPts val="300"/>
              </a:spcBef>
              <a:spcAft>
                <a:spcPts val="300"/>
              </a:spcAft>
              <a:buClr>
                <a:schemeClr val="tx2"/>
              </a:buClr>
              <a:buSzPct val="110000"/>
            </a:pPr>
            <a:r>
              <a:rPr lang="en-US" sz="1600" dirty="0"/>
              <a:t>target  = 0.25              # target toxicity at MTD</a:t>
            </a:r>
          </a:p>
          <a:p>
            <a:pPr>
              <a:spcBef>
                <a:spcPts val="300"/>
              </a:spcBef>
              <a:spcAft>
                <a:spcPts val="300"/>
              </a:spcAft>
              <a:buClr>
                <a:schemeClr val="tx2"/>
              </a:buClr>
              <a:buSzPct val="110000"/>
            </a:pPr>
            <a:r>
              <a:rPr lang="en-US" sz="1600" dirty="0" err="1"/>
              <a:t>p.true</a:t>
            </a:r>
            <a:r>
              <a:rPr lang="en-US" sz="1600" dirty="0"/>
              <a:t> =  c(0.02,0.05,0.08,0.1,0.15) # True toxicity level per dose</a:t>
            </a:r>
          </a:p>
          <a:p>
            <a:pPr>
              <a:spcBef>
                <a:spcPts val="300"/>
              </a:spcBef>
              <a:spcAft>
                <a:spcPts val="300"/>
              </a:spcAft>
              <a:buClr>
                <a:schemeClr val="tx2"/>
              </a:buClr>
              <a:buSzPct val="110000"/>
            </a:pPr>
            <a:r>
              <a:rPr lang="en-US" sz="1600" dirty="0" err="1"/>
              <a:t>ncohort</a:t>
            </a:r>
            <a:r>
              <a:rPr lang="en-US" sz="1600" dirty="0"/>
              <a:t>  = 12    # total number of cohorts</a:t>
            </a:r>
          </a:p>
          <a:p>
            <a:pPr>
              <a:spcBef>
                <a:spcPts val="300"/>
              </a:spcBef>
              <a:spcAft>
                <a:spcPts val="300"/>
              </a:spcAft>
              <a:buClr>
                <a:schemeClr val="tx2"/>
              </a:buClr>
              <a:buSzPct val="110000"/>
            </a:pPr>
            <a:r>
              <a:rPr lang="en-US" sz="1600" dirty="0" err="1"/>
              <a:t>cohortsize</a:t>
            </a:r>
            <a:r>
              <a:rPr lang="en-US" sz="1600" dirty="0"/>
              <a:t> = 3 ## number of patients per cohort</a:t>
            </a:r>
          </a:p>
          <a:p>
            <a:pPr>
              <a:spcBef>
                <a:spcPts val="300"/>
              </a:spcBef>
              <a:spcAft>
                <a:spcPts val="300"/>
              </a:spcAft>
              <a:buClr>
                <a:schemeClr val="tx2"/>
              </a:buClr>
              <a:buSzPct val="110000"/>
            </a:pPr>
            <a:r>
              <a:rPr lang="en-GB" sz="1600" dirty="0" err="1"/>
              <a:t>Startdose</a:t>
            </a:r>
            <a:r>
              <a:rPr lang="en-GB" sz="1600" dirty="0"/>
              <a:t> =1 # starting dose</a:t>
            </a:r>
          </a:p>
          <a:p>
            <a:pPr>
              <a:spcBef>
                <a:spcPts val="300"/>
              </a:spcBef>
              <a:spcAft>
                <a:spcPts val="300"/>
              </a:spcAft>
              <a:buClr>
                <a:schemeClr val="tx2"/>
              </a:buClr>
              <a:buSzPct val="110000"/>
            </a:pPr>
            <a:r>
              <a:rPr lang="en-GB" sz="1600" dirty="0" err="1"/>
              <a:t>Ntrial</a:t>
            </a:r>
            <a:r>
              <a:rPr lang="en-GB" sz="1600" dirty="0"/>
              <a:t> =1000 ## number of simulated trials</a:t>
            </a:r>
          </a:p>
          <a:p>
            <a:pPr>
              <a:spcBef>
                <a:spcPts val="300"/>
              </a:spcBef>
              <a:spcAft>
                <a:spcPts val="300"/>
              </a:spcAft>
              <a:buClr>
                <a:schemeClr val="tx2"/>
              </a:buClr>
              <a:buSzPct val="110000"/>
            </a:pPr>
            <a:r>
              <a:rPr lang="en-GB" sz="1600" dirty="0"/>
              <a:t>seed=6  ## simulation seed to ensure reproducibility</a:t>
            </a:r>
          </a:p>
        </p:txBody>
      </p:sp>
      <p:sp>
        <p:nvSpPr>
          <p:cNvPr id="16" name="TextBox 15">
            <a:extLst>
              <a:ext uri="{FF2B5EF4-FFF2-40B4-BE49-F238E27FC236}">
                <a16:creationId xmlns:a16="http://schemas.microsoft.com/office/drawing/2014/main" id="{AF77997D-3AB6-BE71-5CF6-B7E41643097D}"/>
              </a:ext>
            </a:extLst>
          </p:cNvPr>
          <p:cNvSpPr txBox="1"/>
          <p:nvPr/>
        </p:nvSpPr>
        <p:spPr>
          <a:xfrm>
            <a:off x="7165181" y="2756436"/>
            <a:ext cx="4774407" cy="923330"/>
          </a:xfrm>
          <a:prstGeom prst="rect">
            <a:avLst/>
          </a:prstGeom>
          <a:noFill/>
          <a:ln w="19050">
            <a:solidFill>
              <a:schemeClr val="tx2"/>
            </a:solidFill>
          </a:ln>
        </p:spPr>
        <p:txBody>
          <a:bodyPr wrap="square">
            <a:spAutoFit/>
          </a:bodyPr>
          <a:lstStyle/>
          <a:p>
            <a:pPr>
              <a:spcBef>
                <a:spcPts val="300"/>
              </a:spcBef>
              <a:spcAft>
                <a:spcPts val="300"/>
              </a:spcAft>
              <a:buClr>
                <a:schemeClr val="tx2"/>
              </a:buClr>
              <a:buSzPct val="110000"/>
            </a:pPr>
            <a:r>
              <a:rPr lang="en-GB" sz="1800" dirty="0"/>
              <a:t>scen1_Dose1 &lt;- </a:t>
            </a:r>
            <a:r>
              <a:rPr lang="en-GB" sz="1800" dirty="0" err="1"/>
              <a:t>get.oc</a:t>
            </a:r>
            <a:r>
              <a:rPr lang="en-GB" sz="1800" dirty="0"/>
              <a:t>(target, </a:t>
            </a:r>
            <a:r>
              <a:rPr lang="en-GB" sz="1800" dirty="0" err="1"/>
              <a:t>p.true</a:t>
            </a:r>
            <a:r>
              <a:rPr lang="en-GB" sz="1800" dirty="0"/>
              <a:t>, </a:t>
            </a:r>
            <a:r>
              <a:rPr lang="en-GB" sz="1800" dirty="0" err="1"/>
              <a:t>ncohort</a:t>
            </a:r>
            <a:r>
              <a:rPr lang="en-GB" sz="1800" dirty="0"/>
              <a:t>, 	</a:t>
            </a:r>
            <a:r>
              <a:rPr lang="en-GB" sz="1800" dirty="0" err="1"/>
              <a:t>cohortsize</a:t>
            </a:r>
            <a:r>
              <a:rPr lang="en-GB" sz="1800" dirty="0"/>
              <a:t>,       </a:t>
            </a:r>
            <a:r>
              <a:rPr lang="en-GB" sz="1800" dirty="0" err="1"/>
              <a:t>startdose</a:t>
            </a:r>
            <a:r>
              <a:rPr lang="en-GB" sz="1800" dirty="0"/>
              <a:t>, 	</a:t>
            </a:r>
            <a:r>
              <a:rPr lang="en-GB" sz="1800" dirty="0" err="1"/>
              <a:t>ntrial</a:t>
            </a:r>
            <a:r>
              <a:rPr lang="en-GB" sz="1800" dirty="0"/>
              <a:t>=1000,  seed=6)</a:t>
            </a:r>
          </a:p>
        </p:txBody>
      </p:sp>
    </p:spTree>
    <p:extLst>
      <p:ext uri="{BB962C8B-B14F-4D97-AF65-F5344CB8AC3E}">
        <p14:creationId xmlns:p14="http://schemas.microsoft.com/office/powerpoint/2010/main" val="353134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9F79B-EC57-13D4-002F-1448D8DCCE8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A5AB9F-7D83-D008-E2E9-78D44127A886}"/>
              </a:ext>
            </a:extLst>
          </p:cNvPr>
          <p:cNvSpPr>
            <a:spLocks noGrp="1"/>
          </p:cNvSpPr>
          <p:nvPr>
            <p:ph type="sldNum" sz="quarter" idx="21"/>
          </p:nvPr>
        </p:nvSpPr>
        <p:spPr/>
        <p:txBody>
          <a:bodyPr/>
          <a:lstStyle/>
          <a:p>
            <a:fld id="{9F9F533D-B52E-4A2F-BF72-0ADD2D94BD75}" type="slidenum">
              <a:rPr lang="en-GB" smtClean="0"/>
              <a:pPr/>
              <a:t>36</a:t>
            </a:fld>
            <a:endParaRPr lang="en-GB"/>
          </a:p>
        </p:txBody>
      </p:sp>
      <p:sp>
        <p:nvSpPr>
          <p:cNvPr id="6" name="Title 5">
            <a:extLst>
              <a:ext uri="{FF2B5EF4-FFF2-40B4-BE49-F238E27FC236}">
                <a16:creationId xmlns:a16="http://schemas.microsoft.com/office/drawing/2014/main" id="{F88BDF73-00DF-BD72-F241-94C3C5E597FE}"/>
              </a:ext>
            </a:extLst>
          </p:cNvPr>
          <p:cNvSpPr>
            <a:spLocks noGrp="1"/>
          </p:cNvSpPr>
          <p:nvPr>
            <p:ph type="title"/>
          </p:nvPr>
        </p:nvSpPr>
        <p:spPr/>
        <p:txBody>
          <a:bodyPr/>
          <a:lstStyle/>
          <a:p>
            <a:r>
              <a:rPr lang="en-US" dirty="0"/>
              <a:t>Scenario 1: Starting Dose = Dose 1</a:t>
            </a:r>
            <a:endParaRPr lang="fr-BE" dirty="0"/>
          </a:p>
        </p:txBody>
      </p:sp>
      <p:sp>
        <p:nvSpPr>
          <p:cNvPr id="5" name="TextBox 4">
            <a:extLst>
              <a:ext uri="{FF2B5EF4-FFF2-40B4-BE49-F238E27FC236}">
                <a16:creationId xmlns:a16="http://schemas.microsoft.com/office/drawing/2014/main" id="{21980B5A-22C1-3FB6-E768-CE3041FEE213}"/>
              </a:ext>
            </a:extLst>
          </p:cNvPr>
          <p:cNvSpPr txBox="1"/>
          <p:nvPr/>
        </p:nvSpPr>
        <p:spPr>
          <a:xfrm>
            <a:off x="6629399" y="2141121"/>
            <a:ext cx="5410201" cy="2862322"/>
          </a:xfrm>
          <a:prstGeom prst="rect">
            <a:avLst/>
          </a:prstGeom>
          <a:noFill/>
        </p:spPr>
        <p:txBody>
          <a:bodyPr wrap="square">
            <a:spAutoFit/>
          </a:bodyPr>
          <a:lstStyle/>
          <a:p>
            <a:r>
              <a:rPr lang="en-GB" sz="1800" dirty="0"/>
              <a:t>$ </a:t>
            </a:r>
            <a:r>
              <a:rPr lang="en-GB" sz="1800" dirty="0" err="1">
                <a:solidFill>
                  <a:srgbClr val="FF0000"/>
                </a:solidFill>
              </a:rPr>
              <a:t>selpercent</a:t>
            </a:r>
            <a:r>
              <a:rPr lang="en-GB" sz="1800" dirty="0">
                <a:solidFill>
                  <a:srgbClr val="FF0000"/>
                </a:solidFill>
              </a:rPr>
              <a:t> : </a:t>
            </a:r>
            <a:r>
              <a:rPr lang="en-GB" sz="1800" dirty="0" err="1">
                <a:solidFill>
                  <a:srgbClr val="FF0000"/>
                </a:solidFill>
              </a:rPr>
              <a:t>num</a:t>
            </a:r>
            <a:r>
              <a:rPr lang="en-GB" sz="1800" dirty="0">
                <a:solidFill>
                  <a:srgbClr val="FF0000"/>
                </a:solidFill>
              </a:rPr>
              <a:t> [1:5] 0.1 0.5 2.4 9.7 87.3</a:t>
            </a:r>
          </a:p>
          <a:p>
            <a:r>
              <a:rPr lang="en-GB" sz="1800" dirty="0"/>
              <a:t> $ </a:t>
            </a:r>
            <a:r>
              <a:rPr lang="en-GB" sz="1800" dirty="0" err="1">
                <a:solidFill>
                  <a:srgbClr val="FF0000"/>
                </a:solidFill>
              </a:rPr>
              <a:t>npatients</a:t>
            </a:r>
            <a:r>
              <a:rPr lang="en-GB" sz="1800" dirty="0">
                <a:solidFill>
                  <a:srgbClr val="FF0000"/>
                </a:solidFill>
              </a:rPr>
              <a:t>  : </a:t>
            </a:r>
            <a:r>
              <a:rPr lang="en-GB" sz="1800" dirty="0" err="1">
                <a:solidFill>
                  <a:srgbClr val="FF0000"/>
                </a:solidFill>
              </a:rPr>
              <a:t>num</a:t>
            </a:r>
            <a:r>
              <a:rPr lang="en-GB" sz="1800" dirty="0">
                <a:solidFill>
                  <a:srgbClr val="FF0000"/>
                </a:solidFill>
              </a:rPr>
              <a:t> [1:5] 3.74 4.58 5.39 6.59 15.7</a:t>
            </a:r>
          </a:p>
          <a:p>
            <a:r>
              <a:rPr lang="en-GB" sz="1800" dirty="0"/>
              <a:t> $ </a:t>
            </a:r>
            <a:r>
              <a:rPr lang="en-GB" sz="1800" dirty="0" err="1">
                <a:solidFill>
                  <a:srgbClr val="FF0000"/>
                </a:solidFill>
              </a:rPr>
              <a:t>ntox</a:t>
            </a:r>
            <a:r>
              <a:rPr lang="en-GB" sz="1800" dirty="0">
                <a:solidFill>
                  <a:srgbClr val="FF0000"/>
                </a:solidFill>
              </a:rPr>
              <a:t>       : </a:t>
            </a:r>
            <a:r>
              <a:rPr lang="en-GB" sz="1800" dirty="0" err="1">
                <a:solidFill>
                  <a:srgbClr val="FF0000"/>
                </a:solidFill>
              </a:rPr>
              <a:t>num</a:t>
            </a:r>
            <a:r>
              <a:rPr lang="en-GB" sz="1800" dirty="0">
                <a:solidFill>
                  <a:srgbClr val="FF0000"/>
                </a:solidFill>
              </a:rPr>
              <a:t> [1:5] 0.071 0.221 0.405 0.632 2.381</a:t>
            </a:r>
          </a:p>
          <a:p>
            <a:r>
              <a:rPr lang="en-GB" sz="1800" dirty="0"/>
              <a:t> $ </a:t>
            </a:r>
            <a:r>
              <a:rPr lang="en-GB" sz="1800" dirty="0" err="1"/>
              <a:t>totaltox</a:t>
            </a:r>
            <a:r>
              <a:rPr lang="en-GB" sz="1800" dirty="0"/>
              <a:t>   : </a:t>
            </a:r>
            <a:r>
              <a:rPr lang="en-GB" sz="1800" dirty="0" err="1"/>
              <a:t>num</a:t>
            </a:r>
            <a:r>
              <a:rPr lang="en-GB" sz="1800" dirty="0"/>
              <a:t> 3.71</a:t>
            </a:r>
          </a:p>
          <a:p>
            <a:r>
              <a:rPr lang="en-GB" sz="1800" dirty="0"/>
              <a:t> $ </a:t>
            </a:r>
            <a:r>
              <a:rPr lang="en-GB" sz="1800" dirty="0" err="1"/>
              <a:t>totaln</a:t>
            </a:r>
            <a:r>
              <a:rPr lang="en-GB" sz="1800" dirty="0"/>
              <a:t>     : </a:t>
            </a:r>
            <a:r>
              <a:rPr lang="en-GB" sz="1800" dirty="0" err="1"/>
              <a:t>num</a:t>
            </a:r>
            <a:r>
              <a:rPr lang="en-GB" sz="1800" dirty="0"/>
              <a:t> 36</a:t>
            </a:r>
          </a:p>
          <a:p>
            <a:r>
              <a:rPr lang="en-GB" sz="1800" dirty="0"/>
              <a:t> $ </a:t>
            </a:r>
            <a:r>
              <a:rPr lang="en-GB" sz="1800" dirty="0" err="1">
                <a:solidFill>
                  <a:srgbClr val="FF0000"/>
                </a:solidFill>
              </a:rPr>
              <a:t>percentstop</a:t>
            </a:r>
            <a:r>
              <a:rPr lang="en-GB" sz="1800" dirty="0">
                <a:solidFill>
                  <a:srgbClr val="FF0000"/>
                </a:solidFill>
              </a:rPr>
              <a:t>: </a:t>
            </a:r>
            <a:r>
              <a:rPr lang="en-GB" sz="1800" dirty="0" err="1">
                <a:solidFill>
                  <a:srgbClr val="FF0000"/>
                </a:solidFill>
              </a:rPr>
              <a:t>num</a:t>
            </a:r>
            <a:r>
              <a:rPr lang="en-GB" sz="1800" dirty="0">
                <a:solidFill>
                  <a:srgbClr val="FF0000"/>
                </a:solidFill>
              </a:rPr>
              <a:t> 0</a:t>
            </a:r>
          </a:p>
          <a:p>
            <a:r>
              <a:rPr lang="en-GB" sz="1800" dirty="0"/>
              <a:t> $ flowchart  : </a:t>
            </a:r>
            <a:r>
              <a:rPr lang="en-GB" sz="1800" dirty="0" err="1"/>
              <a:t>logi</a:t>
            </a:r>
            <a:r>
              <a:rPr lang="en-GB" sz="1800" dirty="0"/>
              <a:t> TRUE</a:t>
            </a:r>
          </a:p>
          <a:p>
            <a:r>
              <a:rPr lang="en-GB" sz="1800" dirty="0"/>
              <a:t> $ </a:t>
            </a:r>
            <a:r>
              <a:rPr lang="en-GB" sz="1800" dirty="0" err="1"/>
              <a:t>lambda_e</a:t>
            </a:r>
            <a:r>
              <a:rPr lang="en-GB" sz="1800" dirty="0"/>
              <a:t>   : </a:t>
            </a:r>
            <a:r>
              <a:rPr lang="en-GB" sz="1800" dirty="0" err="1"/>
              <a:t>num</a:t>
            </a:r>
            <a:r>
              <a:rPr lang="en-GB" sz="1800" dirty="0"/>
              <a:t> 0.197</a:t>
            </a:r>
          </a:p>
          <a:p>
            <a:r>
              <a:rPr lang="en-GB" sz="1800" dirty="0"/>
              <a:t> $ </a:t>
            </a:r>
            <a:r>
              <a:rPr lang="en-GB" sz="1800" dirty="0" err="1"/>
              <a:t>lambda_d</a:t>
            </a:r>
            <a:r>
              <a:rPr lang="en-GB" sz="1800" dirty="0"/>
              <a:t>   : </a:t>
            </a:r>
            <a:r>
              <a:rPr lang="en-GB" sz="1800" dirty="0" err="1"/>
              <a:t>num</a:t>
            </a:r>
            <a:r>
              <a:rPr lang="en-GB" sz="1800" dirty="0"/>
              <a:t> 0.298</a:t>
            </a:r>
          </a:p>
          <a:p>
            <a:r>
              <a:rPr lang="en-GB" sz="1800" dirty="0"/>
              <a:t> - </a:t>
            </a:r>
            <a:r>
              <a:rPr lang="en-GB" sz="1800" dirty="0" err="1"/>
              <a:t>attr</a:t>
            </a:r>
            <a:r>
              <a:rPr lang="en-GB" sz="1800" dirty="0"/>
              <a:t>(*, "class")= chr "</a:t>
            </a:r>
            <a:r>
              <a:rPr lang="en-GB" sz="1800" dirty="0" err="1"/>
              <a:t>boin</a:t>
            </a:r>
            <a:r>
              <a:rPr lang="en-GB" sz="1800" dirty="0"/>
              <a:t>"</a:t>
            </a:r>
          </a:p>
        </p:txBody>
      </p:sp>
      <p:sp>
        <p:nvSpPr>
          <p:cNvPr id="14" name="TextBox 13">
            <a:extLst>
              <a:ext uri="{FF2B5EF4-FFF2-40B4-BE49-F238E27FC236}">
                <a16:creationId xmlns:a16="http://schemas.microsoft.com/office/drawing/2014/main" id="{F418A4BB-1AE0-45FF-F885-A72863DA621F}"/>
              </a:ext>
            </a:extLst>
          </p:cNvPr>
          <p:cNvSpPr txBox="1"/>
          <p:nvPr/>
        </p:nvSpPr>
        <p:spPr>
          <a:xfrm>
            <a:off x="365125" y="1068952"/>
            <a:ext cx="6096000" cy="461665"/>
          </a:xfrm>
          <a:prstGeom prst="rect">
            <a:avLst/>
          </a:prstGeom>
          <a:noFill/>
        </p:spPr>
        <p:txBody>
          <a:bodyPr wrap="square">
            <a:spAutoFit/>
          </a:bodyPr>
          <a:lstStyle/>
          <a:p>
            <a:r>
              <a:rPr lang="en-GB" b="1" dirty="0">
                <a:solidFill>
                  <a:schemeClr val="tx2"/>
                </a:solidFill>
              </a:rPr>
              <a:t>Results</a:t>
            </a:r>
          </a:p>
        </p:txBody>
      </p:sp>
      <p:sp>
        <p:nvSpPr>
          <p:cNvPr id="7" name="TextBox 6">
            <a:extLst>
              <a:ext uri="{FF2B5EF4-FFF2-40B4-BE49-F238E27FC236}">
                <a16:creationId xmlns:a16="http://schemas.microsoft.com/office/drawing/2014/main" id="{6A8C0F37-EBF1-F5E7-C2DA-589CA124E200}"/>
              </a:ext>
            </a:extLst>
          </p:cNvPr>
          <p:cNvSpPr txBox="1"/>
          <p:nvPr/>
        </p:nvSpPr>
        <p:spPr>
          <a:xfrm>
            <a:off x="152400" y="1864896"/>
            <a:ext cx="6096000" cy="3693319"/>
          </a:xfrm>
          <a:prstGeom prst="rect">
            <a:avLst/>
          </a:prstGeom>
          <a:noFill/>
        </p:spPr>
        <p:txBody>
          <a:bodyPr wrap="square">
            <a:spAutoFit/>
          </a:bodyPr>
          <a:lstStyle/>
          <a:p>
            <a:r>
              <a:rPr lang="en-GB" sz="1800" dirty="0"/>
              <a:t>$ </a:t>
            </a:r>
            <a:r>
              <a:rPr lang="en-GB" sz="1800" dirty="0" err="1"/>
              <a:t>simu.setup</a:t>
            </a:r>
            <a:r>
              <a:rPr lang="en-GB" sz="1800" dirty="0"/>
              <a:t> :'</a:t>
            </a:r>
            <a:r>
              <a:rPr lang="en-GB" sz="1800" dirty="0" err="1"/>
              <a:t>data.frame</a:t>
            </a:r>
            <a:r>
              <a:rPr lang="en-GB" sz="1800" dirty="0"/>
              <a:t>':	5 obs. of  12 variables:</a:t>
            </a:r>
          </a:p>
          <a:p>
            <a:r>
              <a:rPr lang="en-GB" sz="1800" dirty="0"/>
              <a:t>  ..$ target    : </a:t>
            </a:r>
            <a:r>
              <a:rPr lang="en-GB" sz="1800" dirty="0" err="1"/>
              <a:t>num</a:t>
            </a:r>
            <a:r>
              <a:rPr lang="en-GB" sz="1800" dirty="0"/>
              <a:t> [1:5] 0.25 0.25 0.25 0.25 0.25</a:t>
            </a:r>
          </a:p>
          <a:p>
            <a:r>
              <a:rPr lang="en-GB" sz="1800" dirty="0"/>
              <a:t>  ..$ </a:t>
            </a:r>
            <a:r>
              <a:rPr lang="en-GB" sz="1800" dirty="0" err="1"/>
              <a:t>p.true</a:t>
            </a:r>
            <a:r>
              <a:rPr lang="en-GB" sz="1800" dirty="0"/>
              <a:t>    : </a:t>
            </a:r>
            <a:r>
              <a:rPr lang="en-GB" sz="1800" dirty="0" err="1"/>
              <a:t>num</a:t>
            </a:r>
            <a:r>
              <a:rPr lang="en-GB" sz="1800" dirty="0"/>
              <a:t> [1:5] 0.02 0.05 0.08 0.1 0.15</a:t>
            </a:r>
          </a:p>
          <a:p>
            <a:r>
              <a:rPr lang="en-GB" sz="1800" dirty="0"/>
              <a:t>  ..$ </a:t>
            </a:r>
            <a:r>
              <a:rPr lang="en-GB" sz="1800" dirty="0" err="1"/>
              <a:t>ncohort</a:t>
            </a:r>
            <a:r>
              <a:rPr lang="en-GB" sz="1800" dirty="0"/>
              <a:t>   : </a:t>
            </a:r>
            <a:r>
              <a:rPr lang="en-GB" sz="1800" dirty="0" err="1"/>
              <a:t>num</a:t>
            </a:r>
            <a:r>
              <a:rPr lang="en-GB" sz="1800" dirty="0"/>
              <a:t> [1:5] 12 12 12 12 12</a:t>
            </a:r>
          </a:p>
          <a:p>
            <a:r>
              <a:rPr lang="en-GB" sz="1800" dirty="0"/>
              <a:t>  ..$ </a:t>
            </a:r>
            <a:r>
              <a:rPr lang="en-GB" sz="1800" dirty="0" err="1"/>
              <a:t>cohortsize</a:t>
            </a:r>
            <a:r>
              <a:rPr lang="en-GB" sz="1800" dirty="0"/>
              <a:t>: </a:t>
            </a:r>
            <a:r>
              <a:rPr lang="en-GB" sz="1800" dirty="0" err="1"/>
              <a:t>num</a:t>
            </a:r>
            <a:r>
              <a:rPr lang="en-GB" sz="1800" dirty="0"/>
              <a:t> [1:5] 3 3 3 3 3</a:t>
            </a:r>
          </a:p>
          <a:p>
            <a:r>
              <a:rPr lang="en-GB" sz="1800" dirty="0"/>
              <a:t>  ..$ </a:t>
            </a:r>
            <a:r>
              <a:rPr lang="en-GB" sz="1800" dirty="0" err="1"/>
              <a:t>startdose</a:t>
            </a:r>
            <a:r>
              <a:rPr lang="en-GB" sz="1800" dirty="0"/>
              <a:t> : </a:t>
            </a:r>
            <a:r>
              <a:rPr lang="en-GB" sz="1800" dirty="0" err="1"/>
              <a:t>num</a:t>
            </a:r>
            <a:r>
              <a:rPr lang="en-GB" sz="1800" dirty="0"/>
              <a:t> [1:5] 1 1 1 1 1</a:t>
            </a:r>
          </a:p>
          <a:p>
            <a:r>
              <a:rPr lang="en-GB" sz="1800" dirty="0"/>
              <a:t>  ..$ </a:t>
            </a:r>
            <a:r>
              <a:rPr lang="en-GB" sz="1800" dirty="0" err="1"/>
              <a:t>p.saf</a:t>
            </a:r>
            <a:r>
              <a:rPr lang="en-GB" sz="1800" dirty="0"/>
              <a:t>     : </a:t>
            </a:r>
            <a:r>
              <a:rPr lang="en-GB" sz="1800" dirty="0" err="1"/>
              <a:t>num</a:t>
            </a:r>
            <a:r>
              <a:rPr lang="en-GB" sz="1800" dirty="0"/>
              <a:t> [1:5] 0.15 0.15 0.15 0.15 0.15</a:t>
            </a:r>
          </a:p>
          <a:p>
            <a:r>
              <a:rPr lang="en-GB" sz="1800" dirty="0"/>
              <a:t>  ..$ </a:t>
            </a:r>
            <a:r>
              <a:rPr lang="en-GB" sz="1800" dirty="0" err="1"/>
              <a:t>p.tox</a:t>
            </a:r>
            <a:r>
              <a:rPr lang="en-GB" sz="1800" dirty="0"/>
              <a:t>     : </a:t>
            </a:r>
            <a:r>
              <a:rPr lang="en-GB" sz="1800" dirty="0" err="1"/>
              <a:t>num</a:t>
            </a:r>
            <a:r>
              <a:rPr lang="en-GB" sz="1800" dirty="0"/>
              <a:t> [1:5] 0.35 0.35 0.35 0.35 0.35</a:t>
            </a:r>
          </a:p>
          <a:p>
            <a:r>
              <a:rPr lang="en-GB" sz="1800" dirty="0"/>
              <a:t>  ..$ </a:t>
            </a:r>
            <a:r>
              <a:rPr lang="en-GB" sz="1800" dirty="0" err="1"/>
              <a:t>cutoff.eli</a:t>
            </a:r>
            <a:r>
              <a:rPr lang="en-GB" sz="1800" dirty="0"/>
              <a:t>: </a:t>
            </a:r>
            <a:r>
              <a:rPr lang="en-GB" sz="1800" dirty="0" err="1"/>
              <a:t>num</a:t>
            </a:r>
            <a:r>
              <a:rPr lang="en-GB" sz="1800" dirty="0"/>
              <a:t> [1:5] 0.95 0.95 0.95 0.95 0.95</a:t>
            </a:r>
          </a:p>
          <a:p>
            <a:r>
              <a:rPr lang="en-GB" sz="1800" dirty="0"/>
              <a:t>  ..$ </a:t>
            </a:r>
            <a:r>
              <a:rPr lang="en-GB" sz="1800" dirty="0" err="1"/>
              <a:t>extrasafe</a:t>
            </a:r>
            <a:r>
              <a:rPr lang="en-GB" sz="1800" dirty="0"/>
              <a:t> : </a:t>
            </a:r>
            <a:r>
              <a:rPr lang="en-GB" sz="1800" dirty="0" err="1"/>
              <a:t>logi</a:t>
            </a:r>
            <a:r>
              <a:rPr lang="en-GB" sz="1800" dirty="0"/>
              <a:t> [1:5] FALSE </a:t>
            </a:r>
            <a:r>
              <a:rPr lang="en-GB" sz="1800" dirty="0" err="1"/>
              <a:t>FALSE</a:t>
            </a:r>
            <a:r>
              <a:rPr lang="en-GB" sz="1800" dirty="0"/>
              <a:t> </a:t>
            </a:r>
            <a:r>
              <a:rPr lang="en-GB" sz="1800" dirty="0" err="1"/>
              <a:t>FALSE</a:t>
            </a:r>
            <a:r>
              <a:rPr lang="en-GB" sz="1800" dirty="0"/>
              <a:t> </a:t>
            </a:r>
            <a:r>
              <a:rPr lang="en-GB" sz="1800" dirty="0" err="1"/>
              <a:t>FALSE</a:t>
            </a:r>
            <a:r>
              <a:rPr lang="en-GB" sz="1800" dirty="0"/>
              <a:t> </a:t>
            </a:r>
            <a:r>
              <a:rPr lang="en-GB" sz="1800" dirty="0" err="1"/>
              <a:t>FALSE</a:t>
            </a:r>
            <a:endParaRPr lang="en-GB" sz="1800" dirty="0"/>
          </a:p>
          <a:p>
            <a:r>
              <a:rPr lang="en-GB" sz="1800" dirty="0"/>
              <a:t>  ..$ offset    : </a:t>
            </a:r>
            <a:r>
              <a:rPr lang="en-GB" sz="1800" dirty="0" err="1"/>
              <a:t>num</a:t>
            </a:r>
            <a:r>
              <a:rPr lang="en-GB" sz="1800" dirty="0"/>
              <a:t> [1:5] 0.05 0.05 0.05 0.05 0.05</a:t>
            </a:r>
          </a:p>
          <a:p>
            <a:r>
              <a:rPr lang="en-GB" sz="1800" dirty="0"/>
              <a:t>  ..$ </a:t>
            </a:r>
            <a:r>
              <a:rPr lang="en-GB" sz="1800" dirty="0" err="1"/>
              <a:t>ntrial</a:t>
            </a:r>
            <a:r>
              <a:rPr lang="en-GB" sz="1800" dirty="0"/>
              <a:t>    : </a:t>
            </a:r>
            <a:r>
              <a:rPr lang="en-GB" sz="1800" dirty="0" err="1"/>
              <a:t>num</a:t>
            </a:r>
            <a:r>
              <a:rPr lang="en-GB" sz="1800" dirty="0"/>
              <a:t> [1:5] 1000 1000 1000 1000 1000</a:t>
            </a:r>
          </a:p>
          <a:p>
            <a:r>
              <a:rPr lang="en-GB" sz="1800" dirty="0"/>
              <a:t>  ..$ dose      : int [1:5] 1 2 3 4 5</a:t>
            </a:r>
          </a:p>
        </p:txBody>
      </p:sp>
      <p:sp>
        <p:nvSpPr>
          <p:cNvPr id="8" name="Rectangle 7">
            <a:extLst>
              <a:ext uri="{FF2B5EF4-FFF2-40B4-BE49-F238E27FC236}">
                <a16:creationId xmlns:a16="http://schemas.microsoft.com/office/drawing/2014/main" id="{2A743B6E-76E0-D410-4428-E5DFA91EB01B}"/>
              </a:ext>
            </a:extLst>
          </p:cNvPr>
          <p:cNvSpPr/>
          <p:nvPr/>
        </p:nvSpPr>
        <p:spPr bwMode="auto">
          <a:xfrm>
            <a:off x="85725" y="1704975"/>
            <a:ext cx="12030075" cy="4084073"/>
          </a:xfrm>
          <a:prstGeom prst="rect">
            <a:avLst/>
          </a:prstGeom>
          <a:noFill/>
          <a:ln w="19050">
            <a:solidFill>
              <a:srgbClr val="00B8AD"/>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Tree>
    <p:extLst>
      <p:ext uri="{BB962C8B-B14F-4D97-AF65-F5344CB8AC3E}">
        <p14:creationId xmlns:p14="http://schemas.microsoft.com/office/powerpoint/2010/main" val="1778111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4E05E-40F6-0331-9ADB-991B79964DB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5CE7FB-E44E-A0DF-8191-36B6B58A7445}"/>
              </a:ext>
            </a:extLst>
          </p:cNvPr>
          <p:cNvSpPr>
            <a:spLocks noGrp="1"/>
          </p:cNvSpPr>
          <p:nvPr>
            <p:ph type="sldNum" sz="quarter" idx="21"/>
          </p:nvPr>
        </p:nvSpPr>
        <p:spPr/>
        <p:txBody>
          <a:bodyPr/>
          <a:lstStyle/>
          <a:p>
            <a:fld id="{9F9F533D-B52E-4A2F-BF72-0ADD2D94BD75}" type="slidenum">
              <a:rPr lang="en-GB" smtClean="0"/>
              <a:pPr/>
              <a:t>37</a:t>
            </a:fld>
            <a:endParaRPr lang="en-GB"/>
          </a:p>
        </p:txBody>
      </p:sp>
      <p:sp>
        <p:nvSpPr>
          <p:cNvPr id="6" name="Title 5">
            <a:extLst>
              <a:ext uri="{FF2B5EF4-FFF2-40B4-BE49-F238E27FC236}">
                <a16:creationId xmlns:a16="http://schemas.microsoft.com/office/drawing/2014/main" id="{BFFAF7B8-C1CC-7951-BC93-CBD8854F4295}"/>
              </a:ext>
            </a:extLst>
          </p:cNvPr>
          <p:cNvSpPr>
            <a:spLocks noGrp="1"/>
          </p:cNvSpPr>
          <p:nvPr>
            <p:ph type="title"/>
          </p:nvPr>
        </p:nvSpPr>
        <p:spPr/>
        <p:txBody>
          <a:bodyPr/>
          <a:lstStyle/>
          <a:p>
            <a:r>
              <a:rPr lang="en-US" dirty="0"/>
              <a:t>Scenario 1: Starting Dose = Dose 1</a:t>
            </a:r>
            <a:endParaRPr lang="fr-BE" dirty="0"/>
          </a:p>
        </p:txBody>
      </p:sp>
      <p:graphicFrame>
        <p:nvGraphicFramePr>
          <p:cNvPr id="2" name="Table 1">
            <a:extLst>
              <a:ext uri="{FF2B5EF4-FFF2-40B4-BE49-F238E27FC236}">
                <a16:creationId xmlns:a16="http://schemas.microsoft.com/office/drawing/2014/main" id="{9C4DA3FF-736A-C716-C1FA-A4E8CD05D52C}"/>
              </a:ext>
            </a:extLst>
          </p:cNvPr>
          <p:cNvGraphicFramePr>
            <a:graphicFrameLocks noGrp="1"/>
          </p:cNvGraphicFramePr>
          <p:nvPr>
            <p:extLst>
              <p:ext uri="{D42A27DB-BD31-4B8C-83A1-F6EECF244321}">
                <p14:modId xmlns:p14="http://schemas.microsoft.com/office/powerpoint/2010/main" val="2198271992"/>
              </p:ext>
            </p:extLst>
          </p:nvPr>
        </p:nvGraphicFramePr>
        <p:xfrm>
          <a:off x="6172199" y="2109678"/>
          <a:ext cx="5829300" cy="2638644"/>
        </p:xfrm>
        <a:graphic>
          <a:graphicData uri="http://schemas.openxmlformats.org/drawingml/2006/table">
            <a:tbl>
              <a:tblPr/>
              <a:tblGrid>
                <a:gridCol w="971550">
                  <a:extLst>
                    <a:ext uri="{9D8B030D-6E8A-4147-A177-3AD203B41FA5}">
                      <a16:colId xmlns:a16="http://schemas.microsoft.com/office/drawing/2014/main" val="52630646"/>
                    </a:ext>
                  </a:extLst>
                </a:gridCol>
                <a:gridCol w="971550">
                  <a:extLst>
                    <a:ext uri="{9D8B030D-6E8A-4147-A177-3AD203B41FA5}">
                      <a16:colId xmlns:a16="http://schemas.microsoft.com/office/drawing/2014/main" val="1164978627"/>
                    </a:ext>
                  </a:extLst>
                </a:gridCol>
                <a:gridCol w="971550">
                  <a:extLst>
                    <a:ext uri="{9D8B030D-6E8A-4147-A177-3AD203B41FA5}">
                      <a16:colId xmlns:a16="http://schemas.microsoft.com/office/drawing/2014/main" val="1294578669"/>
                    </a:ext>
                  </a:extLst>
                </a:gridCol>
                <a:gridCol w="971550">
                  <a:extLst>
                    <a:ext uri="{9D8B030D-6E8A-4147-A177-3AD203B41FA5}">
                      <a16:colId xmlns:a16="http://schemas.microsoft.com/office/drawing/2014/main" val="3949809426"/>
                    </a:ext>
                  </a:extLst>
                </a:gridCol>
                <a:gridCol w="971550">
                  <a:extLst>
                    <a:ext uri="{9D8B030D-6E8A-4147-A177-3AD203B41FA5}">
                      <a16:colId xmlns:a16="http://schemas.microsoft.com/office/drawing/2014/main" val="3488861665"/>
                    </a:ext>
                  </a:extLst>
                </a:gridCol>
                <a:gridCol w="971550">
                  <a:extLst>
                    <a:ext uri="{9D8B030D-6E8A-4147-A177-3AD203B41FA5}">
                      <a16:colId xmlns:a16="http://schemas.microsoft.com/office/drawing/2014/main" val="108257106"/>
                    </a:ext>
                  </a:extLst>
                </a:gridCol>
              </a:tblGrid>
              <a:tr h="793099">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Dose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Target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dirty="0" err="1">
                          <a:solidFill>
                            <a:srgbClr val="000000"/>
                          </a:solidFill>
                          <a:effectLst/>
                          <a:latin typeface="+mj-lt"/>
                        </a:rPr>
                        <a:t>P.True</a:t>
                      </a:r>
                      <a:endParaRPr lang="en-GB" sz="1800" b="0" i="0" u="none" strike="noStrike" dirty="0">
                        <a:solidFill>
                          <a:srgbClr val="000000"/>
                        </a:solidFill>
                        <a:effectLst/>
                        <a:latin typeface="+mj-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selpercent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dirty="0">
                          <a:solidFill>
                            <a:srgbClr val="000000"/>
                          </a:solidFill>
                          <a:effectLst/>
                          <a:latin typeface="+mj-lt"/>
                        </a:rPr>
                        <a:t>#patients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dirty="0">
                          <a:solidFill>
                            <a:srgbClr val="000000"/>
                          </a:solidFill>
                          <a:effectLst/>
                          <a:latin typeface="+mj-lt"/>
                        </a:rPr>
                        <a:t>#tox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4375134"/>
                  </a:ext>
                </a:extLst>
              </a:tr>
              <a:tr h="369109">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3.738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118856"/>
                  </a:ext>
                </a:extLst>
              </a:tr>
              <a:tr h="369109">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dirty="0">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dirty="0">
                          <a:solidFill>
                            <a:srgbClr val="000000"/>
                          </a:solidFill>
                          <a:effectLst/>
                          <a:latin typeface="+mj-lt"/>
                        </a:rPr>
                        <a:t>4.578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0.221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405720"/>
                  </a:ext>
                </a:extLst>
              </a:tr>
              <a:tr h="369109">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5.388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dirty="0">
                          <a:solidFill>
                            <a:srgbClr val="000000"/>
                          </a:solidFill>
                          <a:effectLst/>
                          <a:latin typeface="+mj-lt"/>
                        </a:rPr>
                        <a:t>0.405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971478"/>
                  </a:ext>
                </a:extLst>
              </a:tr>
              <a:tr h="369109">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6.594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0.632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219410"/>
                  </a:ext>
                </a:extLst>
              </a:tr>
              <a:tr h="369109">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0.15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a:solidFill>
                            <a:srgbClr val="000000"/>
                          </a:solidFill>
                          <a:effectLst/>
                          <a:latin typeface="+mj-lt"/>
                        </a:rPr>
                        <a:t>87.3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dirty="0">
                          <a:solidFill>
                            <a:srgbClr val="000000"/>
                          </a:solidFill>
                          <a:effectLst/>
                          <a:latin typeface="+mj-lt"/>
                        </a:rPr>
                        <a:t>15.702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lnSpc>
                          <a:spcPct val="125000"/>
                        </a:lnSpc>
                        <a:spcBef>
                          <a:spcPts val="600"/>
                        </a:spcBef>
                        <a:spcAft>
                          <a:spcPts val="600"/>
                        </a:spcAft>
                      </a:pPr>
                      <a:r>
                        <a:rPr lang="en-GB" sz="1800" b="0" i="0" u="none" strike="noStrike" dirty="0">
                          <a:solidFill>
                            <a:srgbClr val="000000"/>
                          </a:solidFill>
                          <a:effectLst/>
                          <a:latin typeface="+mj-lt"/>
                        </a:rPr>
                        <a:t>2.381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248508"/>
                  </a:ext>
                </a:extLst>
              </a:tr>
            </a:tbl>
          </a:graphicData>
        </a:graphic>
      </p:graphicFrame>
      <p:sp>
        <p:nvSpPr>
          <p:cNvPr id="7" name="TextBox 6">
            <a:extLst>
              <a:ext uri="{FF2B5EF4-FFF2-40B4-BE49-F238E27FC236}">
                <a16:creationId xmlns:a16="http://schemas.microsoft.com/office/drawing/2014/main" id="{5EBD19AF-298D-7457-B313-151E7DAE57CF}"/>
              </a:ext>
            </a:extLst>
          </p:cNvPr>
          <p:cNvSpPr txBox="1"/>
          <p:nvPr/>
        </p:nvSpPr>
        <p:spPr>
          <a:xfrm>
            <a:off x="365125" y="1739484"/>
            <a:ext cx="3971925" cy="461665"/>
          </a:xfrm>
          <a:prstGeom prst="rect">
            <a:avLst/>
          </a:prstGeom>
          <a:noFill/>
        </p:spPr>
        <p:txBody>
          <a:bodyPr wrap="square" lIns="36000" tIns="36000" rIns="36000" bIns="36000" rtlCol="0">
            <a:noAutofit/>
          </a:bodyPr>
          <a:lstStyle/>
          <a:p>
            <a:pPr algn="ctr">
              <a:spcBef>
                <a:spcPts val="300"/>
              </a:spcBef>
              <a:spcAft>
                <a:spcPts val="300"/>
              </a:spcAft>
              <a:buClr>
                <a:schemeClr val="tx2"/>
              </a:buClr>
              <a:buSzPct val="110000"/>
            </a:pPr>
            <a:r>
              <a:rPr lang="en-US" sz="2000" b="1" dirty="0">
                <a:solidFill>
                  <a:schemeClr val="tx2"/>
                </a:solidFill>
              </a:rPr>
              <a:t>Operating Characteristics</a:t>
            </a:r>
            <a:endParaRPr lang="en-GB" sz="2000" b="1" dirty="0" err="1">
              <a:solidFill>
                <a:schemeClr val="tx2"/>
              </a:solidFill>
            </a:endParaRPr>
          </a:p>
        </p:txBody>
      </p:sp>
      <p:sp>
        <p:nvSpPr>
          <p:cNvPr id="8" name="TextBox 7">
            <a:extLst>
              <a:ext uri="{FF2B5EF4-FFF2-40B4-BE49-F238E27FC236}">
                <a16:creationId xmlns:a16="http://schemas.microsoft.com/office/drawing/2014/main" id="{644FBFB9-0760-0FBD-2618-9AD9FA3FD7CE}"/>
              </a:ext>
            </a:extLst>
          </p:cNvPr>
          <p:cNvSpPr txBox="1"/>
          <p:nvPr/>
        </p:nvSpPr>
        <p:spPr>
          <a:xfrm>
            <a:off x="331786" y="2424349"/>
            <a:ext cx="5586412" cy="2469237"/>
          </a:xfrm>
          <a:prstGeom prst="rect">
            <a:avLst/>
          </a:prstGeom>
          <a:noFill/>
        </p:spPr>
        <p:txBody>
          <a:bodyPr wrap="square" lIns="36000" tIns="36000" rIns="36000" bIns="36000" rtlCol="0">
            <a:noAutofit/>
          </a:bodyPr>
          <a:lstStyle/>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The most selected dose as MTD is Dose 5</a:t>
            </a:r>
          </a:p>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Only 44% of the patients were treated at MTD</a:t>
            </a:r>
          </a:p>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56% of the patients were treated at a sub-therapeutic dose </a:t>
            </a:r>
          </a:p>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Average toxicity is about 4 out of </a:t>
            </a:r>
            <a:r>
              <a:rPr lang="en-US" sz="2000" b="1" dirty="0"/>
              <a:t>36</a:t>
            </a:r>
            <a:endParaRPr lang="en-GB" sz="2000" b="1" dirty="0" err="1"/>
          </a:p>
        </p:txBody>
      </p:sp>
    </p:spTree>
    <p:extLst>
      <p:ext uri="{BB962C8B-B14F-4D97-AF65-F5344CB8AC3E}">
        <p14:creationId xmlns:p14="http://schemas.microsoft.com/office/powerpoint/2010/main" val="1014013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8D2A1-8C39-3EB4-D153-DECB46E3A1B4}"/>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D06CF0F8-A14F-7DB4-3CBB-1B32E39122E1}"/>
              </a:ext>
            </a:extLst>
          </p:cNvPr>
          <p:cNvSpPr>
            <a:spLocks noGrp="1"/>
          </p:cNvSpPr>
          <p:nvPr>
            <p:ph type="dt" sz="half" idx="19"/>
          </p:nvPr>
        </p:nvSpPr>
        <p:spPr/>
        <p:txBody>
          <a:bodyPr/>
          <a:lstStyle/>
          <a:p>
            <a:fld id="{397F4CD0-83C1-4C99-A2BD-6DA4A1CC9D00}" type="datetime4">
              <a:rPr lang="en-GB" smtClean="0"/>
              <a:t>27 June 2025</a:t>
            </a:fld>
            <a:endParaRPr lang="en-GB"/>
          </a:p>
        </p:txBody>
      </p:sp>
      <p:sp>
        <p:nvSpPr>
          <p:cNvPr id="4" name="Slide Number Placeholder 3">
            <a:extLst>
              <a:ext uri="{FF2B5EF4-FFF2-40B4-BE49-F238E27FC236}">
                <a16:creationId xmlns:a16="http://schemas.microsoft.com/office/drawing/2014/main" id="{FED09890-6417-43DA-C6B5-59228955349E}"/>
              </a:ext>
            </a:extLst>
          </p:cNvPr>
          <p:cNvSpPr>
            <a:spLocks noGrp="1"/>
          </p:cNvSpPr>
          <p:nvPr>
            <p:ph type="sldNum" sz="quarter" idx="21"/>
          </p:nvPr>
        </p:nvSpPr>
        <p:spPr/>
        <p:txBody>
          <a:bodyPr/>
          <a:lstStyle/>
          <a:p>
            <a:fld id="{9F9F533D-B52E-4A2F-BF72-0ADD2D94BD75}" type="slidenum">
              <a:rPr lang="en-GB" smtClean="0"/>
              <a:pPr/>
              <a:t>38</a:t>
            </a:fld>
            <a:endParaRPr lang="en-GB"/>
          </a:p>
        </p:txBody>
      </p:sp>
      <p:sp>
        <p:nvSpPr>
          <p:cNvPr id="6" name="Title 5">
            <a:extLst>
              <a:ext uri="{FF2B5EF4-FFF2-40B4-BE49-F238E27FC236}">
                <a16:creationId xmlns:a16="http://schemas.microsoft.com/office/drawing/2014/main" id="{27CD7A2B-E608-377E-12F9-A1EAA1B37E66}"/>
              </a:ext>
            </a:extLst>
          </p:cNvPr>
          <p:cNvSpPr>
            <a:spLocks noGrp="1"/>
          </p:cNvSpPr>
          <p:nvPr>
            <p:ph type="title"/>
          </p:nvPr>
        </p:nvSpPr>
        <p:spPr/>
        <p:txBody>
          <a:bodyPr/>
          <a:lstStyle/>
          <a:p>
            <a:r>
              <a:rPr lang="en-US" dirty="0"/>
              <a:t>Scenario 1: Starting Dose = Dose 2</a:t>
            </a:r>
            <a:endParaRPr lang="fr-BE" dirty="0"/>
          </a:p>
        </p:txBody>
      </p:sp>
      <p:graphicFrame>
        <p:nvGraphicFramePr>
          <p:cNvPr id="2" name="Table 1">
            <a:extLst>
              <a:ext uri="{FF2B5EF4-FFF2-40B4-BE49-F238E27FC236}">
                <a16:creationId xmlns:a16="http://schemas.microsoft.com/office/drawing/2014/main" id="{22A1F7CC-E40F-CF5A-E867-DA2380842DD8}"/>
              </a:ext>
            </a:extLst>
          </p:cNvPr>
          <p:cNvGraphicFramePr>
            <a:graphicFrameLocks noGrp="1"/>
          </p:cNvGraphicFramePr>
          <p:nvPr>
            <p:extLst>
              <p:ext uri="{D42A27DB-BD31-4B8C-83A1-F6EECF244321}">
                <p14:modId xmlns:p14="http://schemas.microsoft.com/office/powerpoint/2010/main" val="4109157488"/>
              </p:ext>
            </p:extLst>
          </p:nvPr>
        </p:nvGraphicFramePr>
        <p:xfrm>
          <a:off x="6238875" y="1895009"/>
          <a:ext cx="4939506" cy="2009140"/>
        </p:xfrm>
        <a:graphic>
          <a:graphicData uri="http://schemas.openxmlformats.org/drawingml/2006/table">
            <a:tbl>
              <a:tblPr/>
              <a:tblGrid>
                <a:gridCol w="823251">
                  <a:extLst>
                    <a:ext uri="{9D8B030D-6E8A-4147-A177-3AD203B41FA5}">
                      <a16:colId xmlns:a16="http://schemas.microsoft.com/office/drawing/2014/main" val="52630646"/>
                    </a:ext>
                  </a:extLst>
                </a:gridCol>
                <a:gridCol w="823251">
                  <a:extLst>
                    <a:ext uri="{9D8B030D-6E8A-4147-A177-3AD203B41FA5}">
                      <a16:colId xmlns:a16="http://schemas.microsoft.com/office/drawing/2014/main" val="1164978627"/>
                    </a:ext>
                  </a:extLst>
                </a:gridCol>
                <a:gridCol w="823251">
                  <a:extLst>
                    <a:ext uri="{9D8B030D-6E8A-4147-A177-3AD203B41FA5}">
                      <a16:colId xmlns:a16="http://schemas.microsoft.com/office/drawing/2014/main" val="1294578669"/>
                    </a:ext>
                  </a:extLst>
                </a:gridCol>
                <a:gridCol w="823251">
                  <a:extLst>
                    <a:ext uri="{9D8B030D-6E8A-4147-A177-3AD203B41FA5}">
                      <a16:colId xmlns:a16="http://schemas.microsoft.com/office/drawing/2014/main" val="3949809426"/>
                    </a:ext>
                  </a:extLst>
                </a:gridCol>
                <a:gridCol w="823251">
                  <a:extLst>
                    <a:ext uri="{9D8B030D-6E8A-4147-A177-3AD203B41FA5}">
                      <a16:colId xmlns:a16="http://schemas.microsoft.com/office/drawing/2014/main" val="3488861665"/>
                    </a:ext>
                  </a:extLst>
                </a:gridCol>
                <a:gridCol w="823251">
                  <a:extLst>
                    <a:ext uri="{9D8B030D-6E8A-4147-A177-3AD203B41FA5}">
                      <a16:colId xmlns:a16="http://schemas.microsoft.com/office/drawing/2014/main" val="108257106"/>
                    </a:ext>
                  </a:extLst>
                </a:gridCol>
              </a:tblGrid>
              <a:tr h="565225">
                <a:tc>
                  <a:txBody>
                    <a:bodyPr/>
                    <a:lstStyle/>
                    <a:p>
                      <a:pPr algn="ctr" fontAlgn="b"/>
                      <a:r>
                        <a:rPr lang="en-GB" sz="1600" b="0" i="0" u="none" strike="noStrike">
                          <a:solidFill>
                            <a:srgbClr val="000000"/>
                          </a:solidFill>
                          <a:effectLst/>
                          <a:latin typeface="+mj-lt"/>
                        </a:rPr>
                        <a:t>Dose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Target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P.True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selpercent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#patients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#tox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4375134"/>
                  </a:ext>
                </a:extLst>
              </a:tr>
              <a:tr h="288783">
                <a:tc>
                  <a:txBody>
                    <a:bodyPr/>
                    <a:lstStyle/>
                    <a:p>
                      <a:pPr algn="ctr" fontAlgn="b"/>
                      <a:r>
                        <a:rPr lang="en-GB" sz="1600" b="0" i="0" u="none" strike="noStrike">
                          <a:solidFill>
                            <a:srgbClr val="000000"/>
                          </a:solidFill>
                          <a:effectLst/>
                          <a:latin typeface="+mj-lt"/>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0.495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118856"/>
                  </a:ext>
                </a:extLst>
              </a:tr>
              <a:tr h="288783">
                <a:tc>
                  <a:txBody>
                    <a:bodyPr/>
                    <a:lstStyle/>
                    <a:p>
                      <a:pPr algn="ctr" fontAlgn="b"/>
                      <a:r>
                        <a:rPr lang="en-GB" sz="1600" b="0" i="0" u="none" strike="noStrike">
                          <a:solidFill>
                            <a:srgbClr val="000000"/>
                          </a:solidFill>
                          <a:effectLst/>
                          <a:latin typeface="+mj-lt"/>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4.629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405720"/>
                  </a:ext>
                </a:extLst>
              </a:tr>
              <a:tr h="288783">
                <a:tc>
                  <a:txBody>
                    <a:bodyPr/>
                    <a:lstStyle/>
                    <a:p>
                      <a:pPr algn="ctr" fontAlgn="b"/>
                      <a:r>
                        <a:rPr lang="en-GB" sz="1600" b="0" i="0" u="none" strike="noStrike">
                          <a:solidFill>
                            <a:srgbClr val="000000"/>
                          </a:solidFill>
                          <a:effectLst/>
                          <a:latin typeface="+mj-lt"/>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5.616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0.446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971478"/>
                  </a:ext>
                </a:extLst>
              </a:tr>
              <a:tr h="288783">
                <a:tc>
                  <a:txBody>
                    <a:bodyPr/>
                    <a:lstStyle/>
                    <a:p>
                      <a:pPr algn="ctr" fontAlgn="b"/>
                      <a:r>
                        <a:rPr lang="en-GB" sz="1600" b="0" i="0" u="none" strike="noStrike">
                          <a:solidFill>
                            <a:srgbClr val="000000"/>
                          </a:solidFill>
                          <a:effectLst/>
                          <a:latin typeface="+mj-lt"/>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6.912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0.695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219410"/>
                  </a:ext>
                </a:extLst>
              </a:tr>
              <a:tr h="288783">
                <a:tc>
                  <a:txBody>
                    <a:bodyPr/>
                    <a:lstStyle/>
                    <a:p>
                      <a:pPr algn="ctr" fontAlgn="b"/>
                      <a:r>
                        <a:rPr lang="en-GB" sz="1600" b="0" i="0" u="none" strike="noStrike">
                          <a:solidFill>
                            <a:srgbClr val="000000"/>
                          </a:solidFill>
                          <a:effectLst/>
                          <a:latin typeface="+mj-lt"/>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88.7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18.348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2.757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248508"/>
                  </a:ext>
                </a:extLst>
              </a:tr>
            </a:tbl>
          </a:graphicData>
        </a:graphic>
      </p:graphicFrame>
      <p:sp>
        <p:nvSpPr>
          <p:cNvPr id="7" name="TextBox 6">
            <a:extLst>
              <a:ext uri="{FF2B5EF4-FFF2-40B4-BE49-F238E27FC236}">
                <a16:creationId xmlns:a16="http://schemas.microsoft.com/office/drawing/2014/main" id="{4250AE28-195C-1E1E-D826-FD22946EF425}"/>
              </a:ext>
            </a:extLst>
          </p:cNvPr>
          <p:cNvSpPr txBox="1"/>
          <p:nvPr/>
        </p:nvSpPr>
        <p:spPr>
          <a:xfrm>
            <a:off x="6629399" y="1216382"/>
            <a:ext cx="3971925" cy="461665"/>
          </a:xfrm>
          <a:prstGeom prst="rect">
            <a:avLst/>
          </a:prstGeom>
          <a:noFill/>
        </p:spPr>
        <p:txBody>
          <a:bodyPr wrap="square" lIns="36000" tIns="36000" rIns="36000" bIns="36000" rtlCol="0">
            <a:noAutofit/>
          </a:bodyPr>
          <a:lstStyle/>
          <a:p>
            <a:pPr algn="ctr">
              <a:spcBef>
                <a:spcPts val="300"/>
              </a:spcBef>
              <a:spcAft>
                <a:spcPts val="300"/>
              </a:spcAft>
              <a:buClr>
                <a:schemeClr val="tx2"/>
              </a:buClr>
              <a:buSzPct val="110000"/>
            </a:pPr>
            <a:r>
              <a:rPr lang="en-US" b="1" dirty="0">
                <a:solidFill>
                  <a:schemeClr val="tx2"/>
                </a:solidFill>
              </a:rPr>
              <a:t>Operating Characteristics</a:t>
            </a:r>
            <a:endParaRPr lang="en-GB" b="1" dirty="0" err="1">
              <a:solidFill>
                <a:schemeClr val="tx2"/>
              </a:solidFill>
            </a:endParaRPr>
          </a:p>
        </p:txBody>
      </p:sp>
      <p:sp>
        <p:nvSpPr>
          <p:cNvPr id="8" name="TextBox 7">
            <a:extLst>
              <a:ext uri="{FF2B5EF4-FFF2-40B4-BE49-F238E27FC236}">
                <a16:creationId xmlns:a16="http://schemas.microsoft.com/office/drawing/2014/main" id="{7E632FCB-B062-860C-95E9-9C72151B834F}"/>
              </a:ext>
            </a:extLst>
          </p:cNvPr>
          <p:cNvSpPr txBox="1"/>
          <p:nvPr/>
        </p:nvSpPr>
        <p:spPr>
          <a:xfrm>
            <a:off x="6110287" y="4222751"/>
            <a:ext cx="5905500" cy="1714500"/>
          </a:xfrm>
          <a:prstGeom prst="rect">
            <a:avLst/>
          </a:prstGeom>
          <a:noFill/>
        </p:spPr>
        <p:txBody>
          <a:bodyPr wrap="square" lIns="36000" tIns="36000" rIns="36000" bIns="36000" rtlCol="0">
            <a:noAutofit/>
          </a:bodyPr>
          <a:lstStyle/>
          <a:p>
            <a:pPr marL="285750" indent="-285750" algn="l">
              <a:spcBef>
                <a:spcPts val="300"/>
              </a:spcBef>
              <a:spcAft>
                <a:spcPts val="300"/>
              </a:spcAft>
              <a:buClr>
                <a:schemeClr val="tx2"/>
              </a:buClr>
              <a:buSzPct val="110000"/>
              <a:buFont typeface="Wingdings" panose="05000000000000000000" pitchFamily="2" charset="2"/>
              <a:buChar char="Ø"/>
            </a:pPr>
            <a:r>
              <a:rPr lang="en-US" sz="1800" dirty="0"/>
              <a:t>The most selected dose as MTD is Dose 5</a:t>
            </a:r>
          </a:p>
          <a:p>
            <a:pPr marL="285750" indent="-285750" algn="l">
              <a:spcBef>
                <a:spcPts val="300"/>
              </a:spcBef>
              <a:spcAft>
                <a:spcPts val="300"/>
              </a:spcAft>
              <a:buClr>
                <a:schemeClr val="tx2"/>
              </a:buClr>
              <a:buSzPct val="110000"/>
              <a:buFont typeface="Wingdings" panose="05000000000000000000" pitchFamily="2" charset="2"/>
              <a:buChar char="Ø"/>
            </a:pPr>
            <a:r>
              <a:rPr lang="en-US" sz="1800" dirty="0"/>
              <a:t>Only 50% of the patients were treated at MTD</a:t>
            </a:r>
          </a:p>
          <a:p>
            <a:pPr marL="285750" indent="-285750" algn="l">
              <a:spcBef>
                <a:spcPts val="300"/>
              </a:spcBef>
              <a:spcAft>
                <a:spcPts val="300"/>
              </a:spcAft>
              <a:buClr>
                <a:schemeClr val="tx2"/>
              </a:buClr>
              <a:buSzPct val="110000"/>
              <a:buFont typeface="Wingdings" panose="05000000000000000000" pitchFamily="2" charset="2"/>
              <a:buChar char="Ø"/>
            </a:pPr>
            <a:r>
              <a:rPr lang="en-US" sz="1800" dirty="0"/>
              <a:t>50 % of the patients were treated at a sub-therapeutic dose </a:t>
            </a:r>
          </a:p>
          <a:p>
            <a:pPr marL="285750" indent="-285750">
              <a:spcBef>
                <a:spcPts val="300"/>
              </a:spcBef>
              <a:spcAft>
                <a:spcPts val="300"/>
              </a:spcAft>
              <a:buClr>
                <a:schemeClr val="tx2"/>
              </a:buClr>
              <a:buSzPct val="110000"/>
              <a:buFont typeface="Wingdings" panose="05000000000000000000" pitchFamily="2" charset="2"/>
              <a:buChar char="Ø"/>
            </a:pPr>
            <a:r>
              <a:rPr lang="en-US" sz="1800" dirty="0"/>
              <a:t>Dose 1 – Dose were selected as MTD &lt; 1% </a:t>
            </a:r>
          </a:p>
          <a:p>
            <a:pPr marL="285750" indent="-285750" algn="l">
              <a:spcBef>
                <a:spcPts val="300"/>
              </a:spcBef>
              <a:spcAft>
                <a:spcPts val="300"/>
              </a:spcAft>
              <a:buClr>
                <a:schemeClr val="tx2"/>
              </a:buClr>
              <a:buSzPct val="110000"/>
              <a:buFont typeface="Wingdings" panose="05000000000000000000" pitchFamily="2" charset="2"/>
              <a:buChar char="Ø"/>
            </a:pPr>
            <a:r>
              <a:rPr lang="en-US" sz="1800" dirty="0"/>
              <a:t>Average toxicity is about 4 out of 36</a:t>
            </a:r>
            <a:endParaRPr lang="en-GB" sz="1800" dirty="0" err="1"/>
          </a:p>
        </p:txBody>
      </p:sp>
      <p:sp>
        <p:nvSpPr>
          <p:cNvPr id="9" name="TextBox 8">
            <a:extLst>
              <a:ext uri="{FF2B5EF4-FFF2-40B4-BE49-F238E27FC236}">
                <a16:creationId xmlns:a16="http://schemas.microsoft.com/office/drawing/2014/main" id="{D8AADF2C-5416-9B8E-DB15-06ED6CB25C81}"/>
              </a:ext>
            </a:extLst>
          </p:cNvPr>
          <p:cNvSpPr txBox="1"/>
          <p:nvPr/>
        </p:nvSpPr>
        <p:spPr>
          <a:xfrm>
            <a:off x="365125" y="1424811"/>
            <a:ext cx="2911475" cy="50647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b="1" dirty="0">
                <a:solidFill>
                  <a:schemeClr val="tx2"/>
                </a:solidFill>
              </a:rPr>
              <a:t>Simulation Set up</a:t>
            </a:r>
            <a:endParaRPr lang="en-GB" b="1" dirty="0" err="1">
              <a:solidFill>
                <a:schemeClr val="tx2"/>
              </a:solidFill>
            </a:endParaRPr>
          </a:p>
        </p:txBody>
      </p:sp>
      <p:sp>
        <p:nvSpPr>
          <p:cNvPr id="10" name="TextBox 9">
            <a:extLst>
              <a:ext uri="{FF2B5EF4-FFF2-40B4-BE49-F238E27FC236}">
                <a16:creationId xmlns:a16="http://schemas.microsoft.com/office/drawing/2014/main" id="{B300FEAF-89CA-222D-C0FD-500514B5C1ED}"/>
              </a:ext>
            </a:extLst>
          </p:cNvPr>
          <p:cNvSpPr txBox="1"/>
          <p:nvPr/>
        </p:nvSpPr>
        <p:spPr>
          <a:xfrm>
            <a:off x="365125" y="2322454"/>
            <a:ext cx="5588001" cy="2714625"/>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r>
              <a:rPr lang="en-US" sz="1600" dirty="0"/>
              <a:t>target  = 0.25              # target toxicity at MTD</a:t>
            </a:r>
          </a:p>
          <a:p>
            <a:pPr>
              <a:spcBef>
                <a:spcPts val="300"/>
              </a:spcBef>
              <a:spcAft>
                <a:spcPts val="300"/>
              </a:spcAft>
              <a:buClr>
                <a:schemeClr val="tx2"/>
              </a:buClr>
              <a:buSzPct val="110000"/>
            </a:pPr>
            <a:r>
              <a:rPr lang="en-US" sz="1600" dirty="0" err="1"/>
              <a:t>p.true</a:t>
            </a:r>
            <a:r>
              <a:rPr lang="en-US" sz="1600" dirty="0"/>
              <a:t> =  c(0.02,0.05,0.08,0.1,0.15) # True toxicity level per dose</a:t>
            </a:r>
          </a:p>
          <a:p>
            <a:pPr>
              <a:spcBef>
                <a:spcPts val="300"/>
              </a:spcBef>
              <a:spcAft>
                <a:spcPts val="300"/>
              </a:spcAft>
              <a:buClr>
                <a:schemeClr val="tx2"/>
              </a:buClr>
              <a:buSzPct val="110000"/>
            </a:pPr>
            <a:r>
              <a:rPr lang="en-US" sz="1600" dirty="0" err="1"/>
              <a:t>ncohort</a:t>
            </a:r>
            <a:r>
              <a:rPr lang="en-US" sz="1600" dirty="0"/>
              <a:t>  = 12    # total number of cohorts</a:t>
            </a:r>
          </a:p>
          <a:p>
            <a:pPr>
              <a:spcBef>
                <a:spcPts val="300"/>
              </a:spcBef>
              <a:spcAft>
                <a:spcPts val="300"/>
              </a:spcAft>
              <a:buClr>
                <a:schemeClr val="tx2"/>
              </a:buClr>
              <a:buSzPct val="110000"/>
            </a:pPr>
            <a:r>
              <a:rPr lang="en-US" sz="1600" dirty="0" err="1"/>
              <a:t>cohortsize</a:t>
            </a:r>
            <a:r>
              <a:rPr lang="en-US" sz="1600" dirty="0"/>
              <a:t> = 3 ## number of patients per cohort</a:t>
            </a:r>
          </a:p>
          <a:p>
            <a:pPr>
              <a:spcBef>
                <a:spcPts val="300"/>
              </a:spcBef>
              <a:spcAft>
                <a:spcPts val="300"/>
              </a:spcAft>
              <a:buClr>
                <a:schemeClr val="tx2"/>
              </a:buClr>
              <a:buSzPct val="110000"/>
            </a:pPr>
            <a:r>
              <a:rPr lang="en-GB" sz="1600" dirty="0" err="1"/>
              <a:t>Startdose</a:t>
            </a:r>
            <a:r>
              <a:rPr lang="en-GB" sz="1600" dirty="0"/>
              <a:t> =2 # starting dose</a:t>
            </a:r>
          </a:p>
          <a:p>
            <a:pPr>
              <a:spcBef>
                <a:spcPts val="300"/>
              </a:spcBef>
              <a:spcAft>
                <a:spcPts val="300"/>
              </a:spcAft>
              <a:buClr>
                <a:schemeClr val="tx2"/>
              </a:buClr>
              <a:buSzPct val="110000"/>
            </a:pPr>
            <a:r>
              <a:rPr lang="en-GB" sz="1600" dirty="0" err="1"/>
              <a:t>Ntrial</a:t>
            </a:r>
            <a:r>
              <a:rPr lang="en-GB" sz="1600" dirty="0"/>
              <a:t> =1000 ## number of simulated trials</a:t>
            </a:r>
          </a:p>
          <a:p>
            <a:pPr>
              <a:spcBef>
                <a:spcPts val="300"/>
              </a:spcBef>
              <a:spcAft>
                <a:spcPts val="300"/>
              </a:spcAft>
              <a:buClr>
                <a:schemeClr val="tx2"/>
              </a:buClr>
              <a:buSzPct val="110000"/>
            </a:pPr>
            <a:r>
              <a:rPr lang="en-GB" sz="1600" dirty="0"/>
              <a:t>seed=6  ## simulation seed to ensure reproducibility</a:t>
            </a:r>
          </a:p>
        </p:txBody>
      </p:sp>
    </p:spTree>
    <p:extLst>
      <p:ext uri="{BB962C8B-B14F-4D97-AF65-F5344CB8AC3E}">
        <p14:creationId xmlns:p14="http://schemas.microsoft.com/office/powerpoint/2010/main" val="3203851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5AB7E-52A7-BE12-2EB8-3180F354D5B5}"/>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B9A0E573-F658-4F41-5896-4570B04E69B9}"/>
              </a:ext>
            </a:extLst>
          </p:cNvPr>
          <p:cNvSpPr>
            <a:spLocks noGrp="1"/>
          </p:cNvSpPr>
          <p:nvPr>
            <p:ph type="dt" sz="half" idx="19"/>
          </p:nvPr>
        </p:nvSpPr>
        <p:spPr/>
        <p:txBody>
          <a:bodyPr/>
          <a:lstStyle/>
          <a:p>
            <a:fld id="{397F4CD0-83C1-4C99-A2BD-6DA4A1CC9D00}" type="datetime4">
              <a:rPr lang="en-GB" smtClean="0"/>
              <a:t>27 June 2025</a:t>
            </a:fld>
            <a:endParaRPr lang="en-GB"/>
          </a:p>
        </p:txBody>
      </p:sp>
      <p:sp>
        <p:nvSpPr>
          <p:cNvPr id="4" name="Slide Number Placeholder 3">
            <a:extLst>
              <a:ext uri="{FF2B5EF4-FFF2-40B4-BE49-F238E27FC236}">
                <a16:creationId xmlns:a16="http://schemas.microsoft.com/office/drawing/2014/main" id="{8D3698ED-49F5-CCCC-28E4-8B99A3668EC4}"/>
              </a:ext>
            </a:extLst>
          </p:cNvPr>
          <p:cNvSpPr>
            <a:spLocks noGrp="1"/>
          </p:cNvSpPr>
          <p:nvPr>
            <p:ph type="sldNum" sz="quarter" idx="21"/>
          </p:nvPr>
        </p:nvSpPr>
        <p:spPr/>
        <p:txBody>
          <a:bodyPr/>
          <a:lstStyle/>
          <a:p>
            <a:fld id="{9F9F533D-B52E-4A2F-BF72-0ADD2D94BD75}" type="slidenum">
              <a:rPr lang="en-GB" smtClean="0"/>
              <a:pPr/>
              <a:t>39</a:t>
            </a:fld>
            <a:endParaRPr lang="en-GB"/>
          </a:p>
        </p:txBody>
      </p:sp>
      <p:sp>
        <p:nvSpPr>
          <p:cNvPr id="6" name="Title 5">
            <a:extLst>
              <a:ext uri="{FF2B5EF4-FFF2-40B4-BE49-F238E27FC236}">
                <a16:creationId xmlns:a16="http://schemas.microsoft.com/office/drawing/2014/main" id="{76969E4E-13CE-9F0D-494E-6CD304B769F7}"/>
              </a:ext>
            </a:extLst>
          </p:cNvPr>
          <p:cNvSpPr>
            <a:spLocks noGrp="1"/>
          </p:cNvSpPr>
          <p:nvPr>
            <p:ph type="title"/>
          </p:nvPr>
        </p:nvSpPr>
        <p:spPr/>
        <p:txBody>
          <a:bodyPr/>
          <a:lstStyle/>
          <a:p>
            <a:r>
              <a:rPr lang="en-US" dirty="0"/>
              <a:t>Scenario 1: Starting Dose = Dose 3</a:t>
            </a:r>
            <a:endParaRPr lang="fr-BE" dirty="0"/>
          </a:p>
        </p:txBody>
      </p:sp>
      <p:graphicFrame>
        <p:nvGraphicFramePr>
          <p:cNvPr id="2" name="Table 1">
            <a:extLst>
              <a:ext uri="{FF2B5EF4-FFF2-40B4-BE49-F238E27FC236}">
                <a16:creationId xmlns:a16="http://schemas.microsoft.com/office/drawing/2014/main" id="{4CBD64EF-48D4-B398-8FD5-47E4DD6E439C}"/>
              </a:ext>
            </a:extLst>
          </p:cNvPr>
          <p:cNvGraphicFramePr>
            <a:graphicFrameLocks noGrp="1"/>
          </p:cNvGraphicFramePr>
          <p:nvPr>
            <p:extLst>
              <p:ext uri="{D42A27DB-BD31-4B8C-83A1-F6EECF244321}">
                <p14:modId xmlns:p14="http://schemas.microsoft.com/office/powerpoint/2010/main" val="1570066372"/>
              </p:ext>
            </p:extLst>
          </p:nvPr>
        </p:nvGraphicFramePr>
        <p:xfrm>
          <a:off x="6238875" y="1895009"/>
          <a:ext cx="4939506" cy="2009140"/>
        </p:xfrm>
        <a:graphic>
          <a:graphicData uri="http://schemas.openxmlformats.org/drawingml/2006/table">
            <a:tbl>
              <a:tblPr/>
              <a:tblGrid>
                <a:gridCol w="823251">
                  <a:extLst>
                    <a:ext uri="{9D8B030D-6E8A-4147-A177-3AD203B41FA5}">
                      <a16:colId xmlns:a16="http://schemas.microsoft.com/office/drawing/2014/main" val="52630646"/>
                    </a:ext>
                  </a:extLst>
                </a:gridCol>
                <a:gridCol w="823251">
                  <a:extLst>
                    <a:ext uri="{9D8B030D-6E8A-4147-A177-3AD203B41FA5}">
                      <a16:colId xmlns:a16="http://schemas.microsoft.com/office/drawing/2014/main" val="1164978627"/>
                    </a:ext>
                  </a:extLst>
                </a:gridCol>
                <a:gridCol w="823251">
                  <a:extLst>
                    <a:ext uri="{9D8B030D-6E8A-4147-A177-3AD203B41FA5}">
                      <a16:colId xmlns:a16="http://schemas.microsoft.com/office/drawing/2014/main" val="1294578669"/>
                    </a:ext>
                  </a:extLst>
                </a:gridCol>
                <a:gridCol w="823251">
                  <a:extLst>
                    <a:ext uri="{9D8B030D-6E8A-4147-A177-3AD203B41FA5}">
                      <a16:colId xmlns:a16="http://schemas.microsoft.com/office/drawing/2014/main" val="3949809426"/>
                    </a:ext>
                  </a:extLst>
                </a:gridCol>
                <a:gridCol w="823251">
                  <a:extLst>
                    <a:ext uri="{9D8B030D-6E8A-4147-A177-3AD203B41FA5}">
                      <a16:colId xmlns:a16="http://schemas.microsoft.com/office/drawing/2014/main" val="3488861665"/>
                    </a:ext>
                  </a:extLst>
                </a:gridCol>
                <a:gridCol w="823251">
                  <a:extLst>
                    <a:ext uri="{9D8B030D-6E8A-4147-A177-3AD203B41FA5}">
                      <a16:colId xmlns:a16="http://schemas.microsoft.com/office/drawing/2014/main" val="108257106"/>
                    </a:ext>
                  </a:extLst>
                </a:gridCol>
              </a:tblGrid>
              <a:tr h="565225">
                <a:tc>
                  <a:txBody>
                    <a:bodyPr/>
                    <a:lstStyle/>
                    <a:p>
                      <a:pPr algn="ctr" fontAlgn="b"/>
                      <a:r>
                        <a:rPr lang="en-GB" sz="1600" b="0" i="0" u="none" strike="noStrike">
                          <a:solidFill>
                            <a:srgbClr val="000000"/>
                          </a:solidFill>
                          <a:effectLst/>
                          <a:latin typeface="+mj-lt"/>
                        </a:rPr>
                        <a:t>Dose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Target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P.True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selpercent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#patients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#tox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4375134"/>
                  </a:ext>
                </a:extLst>
              </a:tr>
              <a:tr h="288783">
                <a:tc>
                  <a:txBody>
                    <a:bodyPr/>
                    <a:lstStyle/>
                    <a:p>
                      <a:pPr algn="ctr" fontAlgn="b"/>
                      <a:r>
                        <a:rPr lang="en-GB" sz="1600" b="0" i="0" u="none" strike="noStrike">
                          <a:solidFill>
                            <a:srgbClr val="000000"/>
                          </a:solidFill>
                          <a:effectLst/>
                          <a:latin typeface="+mj-lt"/>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0.135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118856"/>
                  </a:ext>
                </a:extLst>
              </a:tr>
              <a:tr h="288783">
                <a:tc>
                  <a:txBody>
                    <a:bodyPr/>
                    <a:lstStyle/>
                    <a:p>
                      <a:pPr algn="ctr" fontAlgn="b"/>
                      <a:r>
                        <a:rPr lang="en-GB" sz="1600" b="0" i="0" u="none" strike="noStrike">
                          <a:solidFill>
                            <a:srgbClr val="000000"/>
                          </a:solidFill>
                          <a:effectLst/>
                          <a:latin typeface="+mj-lt"/>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1.101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405720"/>
                  </a:ext>
                </a:extLst>
              </a:tr>
              <a:tr h="288783">
                <a:tc>
                  <a:txBody>
                    <a:bodyPr/>
                    <a:lstStyle/>
                    <a:p>
                      <a:pPr algn="ctr" fontAlgn="b"/>
                      <a:r>
                        <a:rPr lang="en-GB" sz="1600" b="0" i="0" u="none" strike="noStrike">
                          <a:solidFill>
                            <a:srgbClr val="000000"/>
                          </a:solidFill>
                          <a:effectLst/>
                          <a:latin typeface="+mj-lt"/>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5.658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0.435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971478"/>
                  </a:ext>
                </a:extLst>
              </a:tr>
              <a:tr h="288783">
                <a:tc>
                  <a:txBody>
                    <a:bodyPr/>
                    <a:lstStyle/>
                    <a:p>
                      <a:pPr algn="ctr" fontAlgn="b"/>
                      <a:r>
                        <a:rPr lang="en-GB" sz="1600" b="0" i="0" u="none" strike="noStrike">
                          <a:solidFill>
                            <a:srgbClr val="000000"/>
                          </a:solidFill>
                          <a:effectLst/>
                          <a:latin typeface="+mj-lt"/>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7.167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0.715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219410"/>
                  </a:ext>
                </a:extLst>
              </a:tr>
              <a:tr h="288783">
                <a:tc>
                  <a:txBody>
                    <a:bodyPr/>
                    <a:lstStyle/>
                    <a:p>
                      <a:pPr algn="ctr" fontAlgn="b"/>
                      <a:r>
                        <a:rPr lang="en-GB" sz="1600" b="0" i="0" u="none" strike="noStrike">
                          <a:solidFill>
                            <a:srgbClr val="000000"/>
                          </a:solidFill>
                          <a:effectLst/>
                          <a:latin typeface="+mj-lt"/>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90.8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21.939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3.264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248508"/>
                  </a:ext>
                </a:extLst>
              </a:tr>
            </a:tbl>
          </a:graphicData>
        </a:graphic>
      </p:graphicFrame>
      <p:sp>
        <p:nvSpPr>
          <p:cNvPr id="8" name="TextBox 7">
            <a:extLst>
              <a:ext uri="{FF2B5EF4-FFF2-40B4-BE49-F238E27FC236}">
                <a16:creationId xmlns:a16="http://schemas.microsoft.com/office/drawing/2014/main" id="{B7113A07-78C8-C3C8-199D-8293C7E481E0}"/>
              </a:ext>
            </a:extLst>
          </p:cNvPr>
          <p:cNvSpPr txBox="1"/>
          <p:nvPr/>
        </p:nvSpPr>
        <p:spPr>
          <a:xfrm>
            <a:off x="6110286" y="4121884"/>
            <a:ext cx="5905500" cy="2120899"/>
          </a:xfrm>
          <a:prstGeom prst="rect">
            <a:avLst/>
          </a:prstGeom>
          <a:noFill/>
        </p:spPr>
        <p:txBody>
          <a:bodyPr wrap="square" lIns="36000" tIns="36000" rIns="36000" bIns="36000" rtlCol="0">
            <a:noAutofit/>
          </a:bodyPr>
          <a:lstStyle/>
          <a:p>
            <a:pPr marL="285750" indent="-285750" algn="l">
              <a:spcBef>
                <a:spcPts val="300"/>
              </a:spcBef>
              <a:spcAft>
                <a:spcPts val="300"/>
              </a:spcAft>
              <a:buClr>
                <a:schemeClr val="tx2"/>
              </a:buClr>
              <a:buSzPct val="110000"/>
              <a:buFont typeface="Wingdings" panose="05000000000000000000" pitchFamily="2" charset="2"/>
              <a:buChar char="Ø"/>
            </a:pPr>
            <a:r>
              <a:rPr lang="en-US" sz="1800" dirty="0"/>
              <a:t>The most selected dose as MTD is Dose 5</a:t>
            </a:r>
          </a:p>
          <a:p>
            <a:pPr marL="285750" indent="-285750" algn="l">
              <a:spcBef>
                <a:spcPts val="300"/>
              </a:spcBef>
              <a:spcAft>
                <a:spcPts val="300"/>
              </a:spcAft>
              <a:buClr>
                <a:schemeClr val="tx2"/>
              </a:buClr>
              <a:buSzPct val="110000"/>
              <a:buFont typeface="Wingdings" panose="05000000000000000000" pitchFamily="2" charset="2"/>
              <a:buChar char="Ø"/>
            </a:pPr>
            <a:r>
              <a:rPr lang="en-US" sz="1800" dirty="0"/>
              <a:t>Only 58% of the patients were treated at MTD</a:t>
            </a:r>
          </a:p>
          <a:p>
            <a:pPr marL="285750" indent="-285750" algn="l">
              <a:spcBef>
                <a:spcPts val="300"/>
              </a:spcBef>
              <a:spcAft>
                <a:spcPts val="300"/>
              </a:spcAft>
              <a:buClr>
                <a:schemeClr val="tx2"/>
              </a:buClr>
              <a:buSzPct val="110000"/>
              <a:buFont typeface="Wingdings" panose="05000000000000000000" pitchFamily="2" charset="2"/>
              <a:buChar char="Ø"/>
            </a:pPr>
            <a:r>
              <a:rPr lang="en-US" sz="1800" dirty="0"/>
              <a:t>42 % of the patients were treated at a sub-therapeutic dose </a:t>
            </a:r>
          </a:p>
          <a:p>
            <a:pPr marL="285750" indent="-285750" algn="l">
              <a:spcBef>
                <a:spcPts val="300"/>
              </a:spcBef>
              <a:spcAft>
                <a:spcPts val="300"/>
              </a:spcAft>
              <a:buClr>
                <a:schemeClr val="tx2"/>
              </a:buClr>
              <a:buSzPct val="110000"/>
              <a:buFont typeface="Wingdings" panose="05000000000000000000" pitchFamily="2" charset="2"/>
              <a:buChar char="Ø"/>
            </a:pPr>
            <a:r>
              <a:rPr lang="en-US" sz="1800" dirty="0"/>
              <a:t>Dose 1 – Dose were selected as MTD &lt; 1% </a:t>
            </a:r>
          </a:p>
          <a:p>
            <a:pPr marL="285750" indent="-285750" algn="l">
              <a:spcBef>
                <a:spcPts val="300"/>
              </a:spcBef>
              <a:spcAft>
                <a:spcPts val="300"/>
              </a:spcAft>
              <a:buClr>
                <a:schemeClr val="tx2"/>
              </a:buClr>
              <a:buSzPct val="110000"/>
              <a:buFont typeface="Wingdings" panose="05000000000000000000" pitchFamily="2" charset="2"/>
              <a:buChar char="Ø"/>
            </a:pPr>
            <a:r>
              <a:rPr lang="en-US" sz="1800" dirty="0"/>
              <a:t>Average toxicity is about 4.5 out of 36</a:t>
            </a:r>
            <a:endParaRPr lang="en-GB" sz="1800" dirty="0" err="1"/>
          </a:p>
        </p:txBody>
      </p:sp>
      <p:sp>
        <p:nvSpPr>
          <p:cNvPr id="10" name="TextBox 9">
            <a:extLst>
              <a:ext uri="{FF2B5EF4-FFF2-40B4-BE49-F238E27FC236}">
                <a16:creationId xmlns:a16="http://schemas.microsoft.com/office/drawing/2014/main" id="{3D5F4A95-0D62-C3A9-9C23-DEED537B5FAB}"/>
              </a:ext>
            </a:extLst>
          </p:cNvPr>
          <p:cNvSpPr txBox="1"/>
          <p:nvPr/>
        </p:nvSpPr>
        <p:spPr>
          <a:xfrm>
            <a:off x="212724" y="2526918"/>
            <a:ext cx="6416675" cy="2714625"/>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r>
              <a:rPr lang="en-US" sz="1600" dirty="0"/>
              <a:t>target  = 0.25              # target toxicity at MTD</a:t>
            </a:r>
          </a:p>
          <a:p>
            <a:pPr>
              <a:spcBef>
                <a:spcPts val="300"/>
              </a:spcBef>
              <a:spcAft>
                <a:spcPts val="300"/>
              </a:spcAft>
              <a:buClr>
                <a:schemeClr val="tx2"/>
              </a:buClr>
              <a:buSzPct val="110000"/>
            </a:pPr>
            <a:r>
              <a:rPr lang="en-US" sz="1600" dirty="0" err="1"/>
              <a:t>p.true</a:t>
            </a:r>
            <a:r>
              <a:rPr lang="en-US" sz="1600" dirty="0"/>
              <a:t> =  c(0.02,0.05,0.08,0.1,0.15) # True toxicity level per dose</a:t>
            </a:r>
          </a:p>
          <a:p>
            <a:pPr>
              <a:spcBef>
                <a:spcPts val="300"/>
              </a:spcBef>
              <a:spcAft>
                <a:spcPts val="300"/>
              </a:spcAft>
              <a:buClr>
                <a:schemeClr val="tx2"/>
              </a:buClr>
              <a:buSzPct val="110000"/>
            </a:pPr>
            <a:r>
              <a:rPr lang="en-US" sz="1600" dirty="0" err="1"/>
              <a:t>ncohort</a:t>
            </a:r>
            <a:r>
              <a:rPr lang="en-US" sz="1600" dirty="0"/>
              <a:t>  = 12    # total number of cohorts</a:t>
            </a:r>
          </a:p>
          <a:p>
            <a:pPr>
              <a:spcBef>
                <a:spcPts val="300"/>
              </a:spcBef>
              <a:spcAft>
                <a:spcPts val="300"/>
              </a:spcAft>
              <a:buClr>
                <a:schemeClr val="tx2"/>
              </a:buClr>
              <a:buSzPct val="110000"/>
            </a:pPr>
            <a:r>
              <a:rPr lang="en-US" sz="1600" dirty="0" err="1"/>
              <a:t>cohortsize</a:t>
            </a:r>
            <a:r>
              <a:rPr lang="en-US" sz="1600" dirty="0"/>
              <a:t> = 3 ## number of patients per cohort</a:t>
            </a:r>
          </a:p>
          <a:p>
            <a:pPr>
              <a:spcBef>
                <a:spcPts val="300"/>
              </a:spcBef>
              <a:spcAft>
                <a:spcPts val="300"/>
              </a:spcAft>
              <a:buClr>
                <a:schemeClr val="tx2"/>
              </a:buClr>
              <a:buSzPct val="110000"/>
            </a:pPr>
            <a:r>
              <a:rPr lang="en-GB" sz="1600" dirty="0" err="1"/>
              <a:t>Startdose</a:t>
            </a:r>
            <a:r>
              <a:rPr lang="en-GB" sz="1600" dirty="0"/>
              <a:t> =2 # starting dose</a:t>
            </a:r>
          </a:p>
          <a:p>
            <a:pPr>
              <a:spcBef>
                <a:spcPts val="300"/>
              </a:spcBef>
              <a:spcAft>
                <a:spcPts val="300"/>
              </a:spcAft>
              <a:buClr>
                <a:schemeClr val="tx2"/>
              </a:buClr>
              <a:buSzPct val="110000"/>
            </a:pPr>
            <a:r>
              <a:rPr lang="en-GB" sz="1600" dirty="0" err="1"/>
              <a:t>Ntrial</a:t>
            </a:r>
            <a:r>
              <a:rPr lang="en-GB" sz="1600" dirty="0"/>
              <a:t> =1000 ## number of simulated trials</a:t>
            </a:r>
          </a:p>
          <a:p>
            <a:pPr>
              <a:spcBef>
                <a:spcPts val="300"/>
              </a:spcBef>
              <a:spcAft>
                <a:spcPts val="300"/>
              </a:spcAft>
              <a:buClr>
                <a:schemeClr val="tx2"/>
              </a:buClr>
              <a:buSzPct val="110000"/>
            </a:pPr>
            <a:r>
              <a:rPr lang="en-GB" sz="1600" dirty="0"/>
              <a:t>seed=6  ## simulation seed to ensure reproducibility</a:t>
            </a:r>
          </a:p>
        </p:txBody>
      </p:sp>
      <p:sp>
        <p:nvSpPr>
          <p:cNvPr id="5" name="TextBox 4">
            <a:extLst>
              <a:ext uri="{FF2B5EF4-FFF2-40B4-BE49-F238E27FC236}">
                <a16:creationId xmlns:a16="http://schemas.microsoft.com/office/drawing/2014/main" id="{BCFF8285-9224-2387-F13E-D8326951D9AC}"/>
              </a:ext>
            </a:extLst>
          </p:cNvPr>
          <p:cNvSpPr txBox="1"/>
          <p:nvPr/>
        </p:nvSpPr>
        <p:spPr>
          <a:xfrm>
            <a:off x="6629399" y="1216382"/>
            <a:ext cx="3971925" cy="461665"/>
          </a:xfrm>
          <a:prstGeom prst="rect">
            <a:avLst/>
          </a:prstGeom>
          <a:noFill/>
        </p:spPr>
        <p:txBody>
          <a:bodyPr wrap="square" lIns="36000" tIns="36000" rIns="36000" bIns="36000" rtlCol="0">
            <a:noAutofit/>
          </a:bodyPr>
          <a:lstStyle/>
          <a:p>
            <a:pPr algn="ctr">
              <a:spcBef>
                <a:spcPts val="300"/>
              </a:spcBef>
              <a:spcAft>
                <a:spcPts val="300"/>
              </a:spcAft>
              <a:buClr>
                <a:schemeClr val="tx2"/>
              </a:buClr>
              <a:buSzPct val="110000"/>
            </a:pPr>
            <a:r>
              <a:rPr lang="en-US" b="1" dirty="0">
                <a:solidFill>
                  <a:schemeClr val="tx2"/>
                </a:solidFill>
              </a:rPr>
              <a:t>Operating Characteristics</a:t>
            </a:r>
            <a:endParaRPr lang="en-GB" b="1" dirty="0" err="1">
              <a:solidFill>
                <a:schemeClr val="tx2"/>
              </a:solidFill>
            </a:endParaRPr>
          </a:p>
        </p:txBody>
      </p:sp>
      <p:sp>
        <p:nvSpPr>
          <p:cNvPr id="11" name="TextBox 10">
            <a:extLst>
              <a:ext uri="{FF2B5EF4-FFF2-40B4-BE49-F238E27FC236}">
                <a16:creationId xmlns:a16="http://schemas.microsoft.com/office/drawing/2014/main" id="{D9C898BF-BB23-E72F-256C-4F1487E74F99}"/>
              </a:ext>
            </a:extLst>
          </p:cNvPr>
          <p:cNvSpPr txBox="1"/>
          <p:nvPr/>
        </p:nvSpPr>
        <p:spPr>
          <a:xfrm>
            <a:off x="365125" y="1424811"/>
            <a:ext cx="2911475" cy="50647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b="1" dirty="0">
                <a:solidFill>
                  <a:schemeClr val="tx2"/>
                </a:solidFill>
              </a:rPr>
              <a:t>Simulation Set up</a:t>
            </a:r>
            <a:endParaRPr lang="en-GB" b="1" dirty="0" err="1">
              <a:solidFill>
                <a:schemeClr val="tx2"/>
              </a:solidFill>
            </a:endParaRPr>
          </a:p>
        </p:txBody>
      </p:sp>
    </p:spTree>
    <p:extLst>
      <p:ext uri="{BB962C8B-B14F-4D97-AF65-F5344CB8AC3E}">
        <p14:creationId xmlns:p14="http://schemas.microsoft.com/office/powerpoint/2010/main" val="2593254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9E88C-7AC6-2580-C1AE-774C041E306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5184BF3-42EF-45EC-132A-5E1972FE650E}"/>
              </a:ext>
            </a:extLst>
          </p:cNvPr>
          <p:cNvSpPr txBox="1"/>
          <p:nvPr/>
        </p:nvSpPr>
        <p:spPr>
          <a:xfrm>
            <a:off x="584596" y="1348764"/>
            <a:ext cx="10773569" cy="4317336"/>
          </a:xfrm>
          <a:prstGeom prst="rect">
            <a:avLst/>
          </a:prstGeom>
          <a:noFill/>
        </p:spPr>
        <p:txBody>
          <a:bodyPr wrap="square">
            <a:spAutoFit/>
          </a:bodyPr>
          <a:lstStyle/>
          <a:p>
            <a:pPr marL="342900" indent="-342900" algn="l">
              <a:lnSpc>
                <a:spcPct val="125000"/>
              </a:lnSpc>
              <a:spcBef>
                <a:spcPts val="600"/>
              </a:spcBef>
              <a:spcAft>
                <a:spcPts val="600"/>
              </a:spcAft>
              <a:buFont typeface="Wingdings" panose="05000000000000000000" pitchFamily="2" charset="2"/>
              <a:buChar char="Ø"/>
            </a:pPr>
            <a:r>
              <a:rPr lang="en-US" b="1" i="0" dirty="0">
                <a:solidFill>
                  <a:srgbClr val="262626"/>
                </a:solidFill>
                <a:effectLst/>
                <a:latin typeface="Arial" panose="020B0604020202020204" pitchFamily="34" charset="0"/>
              </a:rPr>
              <a:t>Objective</a:t>
            </a:r>
            <a:r>
              <a:rPr lang="en-US" i="0" dirty="0">
                <a:solidFill>
                  <a:srgbClr val="262626"/>
                </a:solidFill>
                <a:effectLst/>
                <a:latin typeface="Arial" panose="020B0604020202020204" pitchFamily="34" charset="0"/>
              </a:rPr>
              <a:t> </a:t>
            </a:r>
          </a:p>
          <a:p>
            <a:pPr marL="952485" lvl="1" indent="-342900">
              <a:lnSpc>
                <a:spcPct val="125000"/>
              </a:lnSpc>
              <a:spcBef>
                <a:spcPts val="600"/>
              </a:spcBef>
              <a:spcAft>
                <a:spcPts val="600"/>
              </a:spcAft>
              <a:buFont typeface="Wingdings" panose="05000000000000000000" pitchFamily="2" charset="2"/>
              <a:buChar char="Ø"/>
            </a:pPr>
            <a:r>
              <a:rPr lang="en-US" i="0" dirty="0">
                <a:solidFill>
                  <a:srgbClr val="262626"/>
                </a:solidFill>
                <a:effectLst/>
                <a:latin typeface="Arial" panose="020B0604020202020204" pitchFamily="34" charset="0"/>
              </a:rPr>
              <a:t>Introduce methods for dose-escalation studies in phase I oncology trials</a:t>
            </a:r>
          </a:p>
          <a:p>
            <a:pPr marL="952485" lvl="1" indent="-342900">
              <a:lnSpc>
                <a:spcPct val="125000"/>
              </a:lnSpc>
              <a:spcBef>
                <a:spcPts val="600"/>
              </a:spcBef>
              <a:spcAft>
                <a:spcPts val="600"/>
              </a:spcAft>
              <a:buFont typeface="Wingdings" panose="05000000000000000000" pitchFamily="2" charset="2"/>
              <a:buChar char="Ø"/>
            </a:pPr>
            <a:endParaRPr lang="en-US" sz="600" dirty="0">
              <a:solidFill>
                <a:srgbClr val="262626"/>
              </a:solidFill>
              <a:latin typeface="Arial" panose="020B0604020202020204" pitchFamily="34" charset="0"/>
            </a:endParaRPr>
          </a:p>
          <a:p>
            <a:pPr marL="342900" indent="-342900" algn="l">
              <a:lnSpc>
                <a:spcPct val="125000"/>
              </a:lnSpc>
              <a:spcBef>
                <a:spcPts val="600"/>
              </a:spcBef>
              <a:spcAft>
                <a:spcPts val="600"/>
              </a:spcAft>
              <a:buFont typeface="Wingdings" panose="05000000000000000000" pitchFamily="2" charset="2"/>
              <a:buChar char="Ø"/>
            </a:pPr>
            <a:r>
              <a:rPr lang="en-US" b="1" i="0" dirty="0">
                <a:solidFill>
                  <a:srgbClr val="262626"/>
                </a:solidFill>
                <a:effectLst/>
                <a:latin typeface="Arial" panose="020B0604020202020204" pitchFamily="34" charset="0"/>
              </a:rPr>
              <a:t>Learning Outcomes</a:t>
            </a:r>
            <a:r>
              <a:rPr lang="en-US" b="0" i="0" dirty="0">
                <a:solidFill>
                  <a:srgbClr val="262626"/>
                </a:solidFill>
                <a:effectLst/>
                <a:latin typeface="Arial" panose="020B0604020202020204" pitchFamily="34" charset="0"/>
              </a:rPr>
              <a:t> </a:t>
            </a:r>
            <a:r>
              <a:rPr lang="en-US" dirty="0">
                <a:solidFill>
                  <a:srgbClr val="262626"/>
                </a:solidFill>
                <a:latin typeface="Arial" panose="020B0604020202020204" pitchFamily="34" charset="0"/>
              </a:rPr>
              <a:t> </a:t>
            </a:r>
          </a:p>
          <a:p>
            <a:pPr marL="952485" lvl="1" indent="-342900">
              <a:lnSpc>
                <a:spcPct val="125000"/>
              </a:lnSpc>
              <a:spcBef>
                <a:spcPts val="600"/>
              </a:spcBef>
              <a:spcAft>
                <a:spcPts val="600"/>
              </a:spcAft>
              <a:buFont typeface="Wingdings" panose="05000000000000000000" pitchFamily="2" charset="2"/>
              <a:buChar char="Ø"/>
            </a:pPr>
            <a:r>
              <a:rPr lang="en-US" dirty="0">
                <a:solidFill>
                  <a:srgbClr val="262626"/>
                </a:solidFill>
                <a:latin typeface="Arial" panose="020B0604020202020204" pitchFamily="34" charset="0"/>
              </a:rPr>
              <a:t>Understand rationale for phase I trial</a:t>
            </a:r>
          </a:p>
          <a:p>
            <a:pPr marL="952485" lvl="1" indent="-342900">
              <a:lnSpc>
                <a:spcPct val="125000"/>
              </a:lnSpc>
              <a:spcBef>
                <a:spcPts val="600"/>
              </a:spcBef>
              <a:spcAft>
                <a:spcPts val="600"/>
              </a:spcAft>
              <a:buFont typeface="Wingdings" panose="05000000000000000000" pitchFamily="2" charset="2"/>
              <a:buChar char="Ø"/>
            </a:pPr>
            <a:r>
              <a:rPr lang="en-US" dirty="0">
                <a:solidFill>
                  <a:srgbClr val="262626"/>
                </a:solidFill>
                <a:latin typeface="Arial" panose="020B0604020202020204" pitchFamily="34" charset="0"/>
              </a:rPr>
              <a:t>Conceptual understating of BOIN method</a:t>
            </a:r>
          </a:p>
          <a:p>
            <a:pPr marL="952485" lvl="1" indent="-342900">
              <a:lnSpc>
                <a:spcPct val="125000"/>
              </a:lnSpc>
              <a:spcBef>
                <a:spcPts val="600"/>
              </a:spcBef>
              <a:spcAft>
                <a:spcPts val="600"/>
              </a:spcAft>
              <a:buFont typeface="Wingdings" panose="05000000000000000000" pitchFamily="2" charset="2"/>
              <a:buChar char="Ø"/>
            </a:pPr>
            <a:r>
              <a:rPr lang="en-US" dirty="0">
                <a:solidFill>
                  <a:srgbClr val="262626"/>
                </a:solidFill>
                <a:latin typeface="Arial" panose="020B0604020202020204" pitchFamily="34" charset="0"/>
              </a:rPr>
              <a:t>Design a phase I trial using BOIN method.</a:t>
            </a:r>
            <a:endParaRPr lang="en-US" b="0" i="0" dirty="0">
              <a:solidFill>
                <a:srgbClr val="262626"/>
              </a:solidFill>
              <a:effectLst/>
              <a:latin typeface="Arial" panose="020B0604020202020204" pitchFamily="34" charset="0"/>
            </a:endParaRPr>
          </a:p>
        </p:txBody>
      </p:sp>
      <p:sp>
        <p:nvSpPr>
          <p:cNvPr id="11" name="Title 6">
            <a:extLst>
              <a:ext uri="{FF2B5EF4-FFF2-40B4-BE49-F238E27FC236}">
                <a16:creationId xmlns:a16="http://schemas.microsoft.com/office/drawing/2014/main" id="{3CE39E6C-D0FB-51B5-8A12-542374443E8E}"/>
              </a:ext>
            </a:extLst>
          </p:cNvPr>
          <p:cNvSpPr>
            <a:spLocks noGrp="1"/>
          </p:cNvSpPr>
          <p:nvPr>
            <p:ph type="title"/>
          </p:nvPr>
        </p:nvSpPr>
        <p:spPr>
          <a:xfrm>
            <a:off x="365125" y="242888"/>
            <a:ext cx="11460163" cy="430887"/>
          </a:xfrm>
        </p:spPr>
        <p:txBody>
          <a:bodyPr/>
          <a:lstStyle/>
          <a:p>
            <a:r>
              <a:rPr lang="af-ZA" dirty="0"/>
              <a:t>Objective and Learning Outcomes</a:t>
            </a:r>
            <a:endParaRPr lang="fr-BE" dirty="0"/>
          </a:p>
        </p:txBody>
      </p:sp>
    </p:spTree>
    <p:extLst>
      <p:ext uri="{BB962C8B-B14F-4D97-AF65-F5344CB8AC3E}">
        <p14:creationId xmlns:p14="http://schemas.microsoft.com/office/powerpoint/2010/main" val="4015399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94A6A-9ED9-EDD1-2062-4021478BA66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539144-B19A-E833-84A0-00AA76EF4535}"/>
              </a:ext>
            </a:extLst>
          </p:cNvPr>
          <p:cNvSpPr>
            <a:spLocks noGrp="1"/>
          </p:cNvSpPr>
          <p:nvPr>
            <p:ph type="sldNum" sz="quarter" idx="21"/>
          </p:nvPr>
        </p:nvSpPr>
        <p:spPr/>
        <p:txBody>
          <a:bodyPr/>
          <a:lstStyle/>
          <a:p>
            <a:fld id="{9F9F533D-B52E-4A2F-BF72-0ADD2D94BD75}" type="slidenum">
              <a:rPr lang="en-GB" smtClean="0"/>
              <a:pPr/>
              <a:t>40</a:t>
            </a:fld>
            <a:endParaRPr lang="en-GB"/>
          </a:p>
        </p:txBody>
      </p:sp>
      <p:sp>
        <p:nvSpPr>
          <p:cNvPr id="6" name="Title 5">
            <a:extLst>
              <a:ext uri="{FF2B5EF4-FFF2-40B4-BE49-F238E27FC236}">
                <a16:creationId xmlns:a16="http://schemas.microsoft.com/office/drawing/2014/main" id="{428E90F8-3EBD-C613-B319-E4C09F40A439}"/>
              </a:ext>
            </a:extLst>
          </p:cNvPr>
          <p:cNvSpPr>
            <a:spLocks noGrp="1"/>
          </p:cNvSpPr>
          <p:nvPr>
            <p:ph type="title"/>
          </p:nvPr>
        </p:nvSpPr>
        <p:spPr/>
        <p:txBody>
          <a:bodyPr/>
          <a:lstStyle/>
          <a:p>
            <a:r>
              <a:rPr lang="en-US" dirty="0"/>
              <a:t>Scenario 1: Impact of Early Stopping</a:t>
            </a:r>
            <a:endParaRPr lang="fr-BE" dirty="0"/>
          </a:p>
        </p:txBody>
      </p:sp>
      <p:graphicFrame>
        <p:nvGraphicFramePr>
          <p:cNvPr id="2" name="Table 1">
            <a:extLst>
              <a:ext uri="{FF2B5EF4-FFF2-40B4-BE49-F238E27FC236}">
                <a16:creationId xmlns:a16="http://schemas.microsoft.com/office/drawing/2014/main" id="{BF48BAC3-BF15-DECE-3C65-44B172A04531}"/>
              </a:ext>
            </a:extLst>
          </p:cNvPr>
          <p:cNvGraphicFramePr>
            <a:graphicFrameLocks noGrp="1"/>
          </p:cNvGraphicFramePr>
          <p:nvPr>
            <p:extLst>
              <p:ext uri="{D42A27DB-BD31-4B8C-83A1-F6EECF244321}">
                <p14:modId xmlns:p14="http://schemas.microsoft.com/office/powerpoint/2010/main" val="361140830"/>
              </p:ext>
            </p:extLst>
          </p:nvPr>
        </p:nvGraphicFramePr>
        <p:xfrm>
          <a:off x="474723" y="3915147"/>
          <a:ext cx="4939506" cy="2009140"/>
        </p:xfrm>
        <a:graphic>
          <a:graphicData uri="http://schemas.openxmlformats.org/drawingml/2006/table">
            <a:tbl>
              <a:tblPr/>
              <a:tblGrid>
                <a:gridCol w="823251">
                  <a:extLst>
                    <a:ext uri="{9D8B030D-6E8A-4147-A177-3AD203B41FA5}">
                      <a16:colId xmlns:a16="http://schemas.microsoft.com/office/drawing/2014/main" val="52630646"/>
                    </a:ext>
                  </a:extLst>
                </a:gridCol>
                <a:gridCol w="823251">
                  <a:extLst>
                    <a:ext uri="{9D8B030D-6E8A-4147-A177-3AD203B41FA5}">
                      <a16:colId xmlns:a16="http://schemas.microsoft.com/office/drawing/2014/main" val="1164978627"/>
                    </a:ext>
                  </a:extLst>
                </a:gridCol>
                <a:gridCol w="823251">
                  <a:extLst>
                    <a:ext uri="{9D8B030D-6E8A-4147-A177-3AD203B41FA5}">
                      <a16:colId xmlns:a16="http://schemas.microsoft.com/office/drawing/2014/main" val="1294578669"/>
                    </a:ext>
                  </a:extLst>
                </a:gridCol>
                <a:gridCol w="823251">
                  <a:extLst>
                    <a:ext uri="{9D8B030D-6E8A-4147-A177-3AD203B41FA5}">
                      <a16:colId xmlns:a16="http://schemas.microsoft.com/office/drawing/2014/main" val="3949809426"/>
                    </a:ext>
                  </a:extLst>
                </a:gridCol>
                <a:gridCol w="823251">
                  <a:extLst>
                    <a:ext uri="{9D8B030D-6E8A-4147-A177-3AD203B41FA5}">
                      <a16:colId xmlns:a16="http://schemas.microsoft.com/office/drawing/2014/main" val="3488861665"/>
                    </a:ext>
                  </a:extLst>
                </a:gridCol>
                <a:gridCol w="823251">
                  <a:extLst>
                    <a:ext uri="{9D8B030D-6E8A-4147-A177-3AD203B41FA5}">
                      <a16:colId xmlns:a16="http://schemas.microsoft.com/office/drawing/2014/main" val="108257106"/>
                    </a:ext>
                  </a:extLst>
                </a:gridCol>
              </a:tblGrid>
              <a:tr h="565225">
                <a:tc>
                  <a:txBody>
                    <a:bodyPr/>
                    <a:lstStyle/>
                    <a:p>
                      <a:pPr algn="ctr" fontAlgn="b"/>
                      <a:r>
                        <a:rPr lang="en-GB" sz="1600" b="0" i="0" u="none" strike="noStrike">
                          <a:solidFill>
                            <a:srgbClr val="000000"/>
                          </a:solidFill>
                          <a:effectLst/>
                          <a:latin typeface="+mj-lt"/>
                        </a:rPr>
                        <a:t>Dose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Target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P.True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err="1">
                          <a:solidFill>
                            <a:srgbClr val="000000"/>
                          </a:solidFill>
                          <a:effectLst/>
                          <a:latin typeface="+mj-lt"/>
                        </a:rPr>
                        <a:t>selpercent</a:t>
                      </a:r>
                      <a:endParaRPr lang="en-GB" sz="1600" b="0" i="0" u="none" strike="noStrike" dirty="0">
                        <a:solidFill>
                          <a:srgbClr val="000000"/>
                        </a:solidFill>
                        <a:effectLst/>
                        <a:latin typeface="+mj-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#patients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#tox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4375134"/>
                  </a:ext>
                </a:extLst>
              </a:tr>
              <a:tr h="288783">
                <a:tc>
                  <a:txBody>
                    <a:bodyPr/>
                    <a:lstStyle/>
                    <a:p>
                      <a:pPr algn="ctr" fontAlgn="b"/>
                      <a:r>
                        <a:rPr lang="en-GB" sz="1600" b="0" i="0" u="none" strike="noStrike">
                          <a:solidFill>
                            <a:srgbClr val="000000"/>
                          </a:solidFill>
                          <a:effectLst/>
                          <a:latin typeface="+mj-lt"/>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0.549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118856"/>
                  </a:ext>
                </a:extLst>
              </a:tr>
              <a:tr h="288783">
                <a:tc>
                  <a:txBody>
                    <a:bodyPr/>
                    <a:lstStyle/>
                    <a:p>
                      <a:pPr algn="ctr" fontAlgn="b"/>
                      <a:r>
                        <a:rPr lang="en-GB" sz="1600" b="0" i="0" u="none" strike="noStrike">
                          <a:solidFill>
                            <a:srgbClr val="000000"/>
                          </a:solidFill>
                          <a:effectLst/>
                          <a:latin typeface="+mj-lt"/>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0.05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4.425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405720"/>
                  </a:ext>
                </a:extLst>
              </a:tr>
              <a:tr h="288783">
                <a:tc>
                  <a:txBody>
                    <a:bodyPr/>
                    <a:lstStyle/>
                    <a:p>
                      <a:pPr algn="ctr" fontAlgn="b"/>
                      <a:r>
                        <a:rPr lang="en-GB" sz="1600" b="0" i="0" u="none" strike="noStrike">
                          <a:solidFill>
                            <a:srgbClr val="000000"/>
                          </a:solidFill>
                          <a:effectLst/>
                          <a:latin typeface="+mj-lt"/>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4.839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0.409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971478"/>
                  </a:ext>
                </a:extLst>
              </a:tr>
              <a:tr h="288783">
                <a:tc>
                  <a:txBody>
                    <a:bodyPr/>
                    <a:lstStyle/>
                    <a:p>
                      <a:pPr algn="ctr" fontAlgn="b"/>
                      <a:r>
                        <a:rPr lang="en-GB" sz="1600" b="0" i="0" u="none" strike="noStrike">
                          <a:solidFill>
                            <a:srgbClr val="000000"/>
                          </a:solidFill>
                          <a:effectLst/>
                          <a:latin typeface="+mj-lt"/>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12.3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5.649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0.531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219410"/>
                  </a:ext>
                </a:extLst>
              </a:tr>
              <a:tr h="288783">
                <a:tc>
                  <a:txBody>
                    <a:bodyPr/>
                    <a:lstStyle/>
                    <a:p>
                      <a:pPr algn="ctr" fontAlgn="b"/>
                      <a:r>
                        <a:rPr lang="en-GB" sz="1600" b="0" i="0" u="none" strike="noStrike">
                          <a:solidFill>
                            <a:srgbClr val="000000"/>
                          </a:solidFill>
                          <a:effectLst/>
                          <a:latin typeface="+mj-lt"/>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75.2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7.455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1.147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248508"/>
                  </a:ext>
                </a:extLst>
              </a:tr>
            </a:tbl>
          </a:graphicData>
        </a:graphic>
      </p:graphicFrame>
      <p:graphicFrame>
        <p:nvGraphicFramePr>
          <p:cNvPr id="5" name="Table 4">
            <a:extLst>
              <a:ext uri="{FF2B5EF4-FFF2-40B4-BE49-F238E27FC236}">
                <a16:creationId xmlns:a16="http://schemas.microsoft.com/office/drawing/2014/main" id="{E8A57358-9D35-BE1C-590A-4362076EF5DD}"/>
              </a:ext>
            </a:extLst>
          </p:cNvPr>
          <p:cNvGraphicFramePr>
            <a:graphicFrameLocks noGrp="1"/>
          </p:cNvGraphicFramePr>
          <p:nvPr>
            <p:extLst>
              <p:ext uri="{D42A27DB-BD31-4B8C-83A1-F6EECF244321}">
                <p14:modId xmlns:p14="http://schemas.microsoft.com/office/powerpoint/2010/main" val="1308582340"/>
              </p:ext>
            </p:extLst>
          </p:nvPr>
        </p:nvGraphicFramePr>
        <p:xfrm>
          <a:off x="6416800" y="3866077"/>
          <a:ext cx="4939506" cy="2009140"/>
        </p:xfrm>
        <a:graphic>
          <a:graphicData uri="http://schemas.openxmlformats.org/drawingml/2006/table">
            <a:tbl>
              <a:tblPr/>
              <a:tblGrid>
                <a:gridCol w="823251">
                  <a:extLst>
                    <a:ext uri="{9D8B030D-6E8A-4147-A177-3AD203B41FA5}">
                      <a16:colId xmlns:a16="http://schemas.microsoft.com/office/drawing/2014/main" val="52630646"/>
                    </a:ext>
                  </a:extLst>
                </a:gridCol>
                <a:gridCol w="823251">
                  <a:extLst>
                    <a:ext uri="{9D8B030D-6E8A-4147-A177-3AD203B41FA5}">
                      <a16:colId xmlns:a16="http://schemas.microsoft.com/office/drawing/2014/main" val="1164978627"/>
                    </a:ext>
                  </a:extLst>
                </a:gridCol>
                <a:gridCol w="823251">
                  <a:extLst>
                    <a:ext uri="{9D8B030D-6E8A-4147-A177-3AD203B41FA5}">
                      <a16:colId xmlns:a16="http://schemas.microsoft.com/office/drawing/2014/main" val="1294578669"/>
                    </a:ext>
                  </a:extLst>
                </a:gridCol>
                <a:gridCol w="823251">
                  <a:extLst>
                    <a:ext uri="{9D8B030D-6E8A-4147-A177-3AD203B41FA5}">
                      <a16:colId xmlns:a16="http://schemas.microsoft.com/office/drawing/2014/main" val="3949809426"/>
                    </a:ext>
                  </a:extLst>
                </a:gridCol>
                <a:gridCol w="823251">
                  <a:extLst>
                    <a:ext uri="{9D8B030D-6E8A-4147-A177-3AD203B41FA5}">
                      <a16:colId xmlns:a16="http://schemas.microsoft.com/office/drawing/2014/main" val="3488861665"/>
                    </a:ext>
                  </a:extLst>
                </a:gridCol>
                <a:gridCol w="823251">
                  <a:extLst>
                    <a:ext uri="{9D8B030D-6E8A-4147-A177-3AD203B41FA5}">
                      <a16:colId xmlns:a16="http://schemas.microsoft.com/office/drawing/2014/main" val="108257106"/>
                    </a:ext>
                  </a:extLst>
                </a:gridCol>
              </a:tblGrid>
              <a:tr h="565225">
                <a:tc>
                  <a:txBody>
                    <a:bodyPr/>
                    <a:lstStyle/>
                    <a:p>
                      <a:pPr algn="ctr" fontAlgn="b"/>
                      <a:r>
                        <a:rPr lang="en-GB" sz="1600" b="0" i="0" u="none" strike="noStrike">
                          <a:solidFill>
                            <a:srgbClr val="000000"/>
                          </a:solidFill>
                          <a:effectLst/>
                          <a:latin typeface="+mj-lt"/>
                        </a:rPr>
                        <a:t>Dose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Target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P.True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selpercent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#patients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#tox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4375134"/>
                  </a:ext>
                </a:extLst>
              </a:tr>
              <a:tr h="288783">
                <a:tc>
                  <a:txBody>
                    <a:bodyPr/>
                    <a:lstStyle/>
                    <a:p>
                      <a:pPr algn="ctr" fontAlgn="b"/>
                      <a:r>
                        <a:rPr lang="en-GB" sz="1600" b="0" i="0" u="none" strike="noStrike">
                          <a:solidFill>
                            <a:srgbClr val="000000"/>
                          </a:solidFill>
                          <a:effectLst/>
                          <a:latin typeface="+mj-lt"/>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0.144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118856"/>
                  </a:ext>
                </a:extLst>
              </a:tr>
              <a:tr h="288783">
                <a:tc>
                  <a:txBody>
                    <a:bodyPr/>
                    <a:lstStyle/>
                    <a:p>
                      <a:pPr algn="ctr" fontAlgn="b"/>
                      <a:r>
                        <a:rPr lang="en-GB" sz="1600" b="0" i="0" u="none" strike="noStrike">
                          <a:solidFill>
                            <a:srgbClr val="000000"/>
                          </a:solidFill>
                          <a:effectLst/>
                          <a:latin typeface="+mj-lt"/>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0.05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1.113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6405720"/>
                  </a:ext>
                </a:extLst>
              </a:tr>
              <a:tr h="288783">
                <a:tc>
                  <a:txBody>
                    <a:bodyPr/>
                    <a:lstStyle/>
                    <a:p>
                      <a:pPr algn="ctr" fontAlgn="b"/>
                      <a:r>
                        <a:rPr lang="en-GB" sz="1600" b="0" i="0" u="none" strike="noStrike">
                          <a:solidFill>
                            <a:srgbClr val="000000"/>
                          </a:solidFill>
                          <a:effectLst/>
                          <a:latin typeface="+mj-lt"/>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4.974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0.401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971478"/>
                  </a:ext>
                </a:extLst>
              </a:tr>
              <a:tr h="288783">
                <a:tc>
                  <a:txBody>
                    <a:bodyPr/>
                    <a:lstStyle/>
                    <a:p>
                      <a:pPr algn="ctr" fontAlgn="b"/>
                      <a:r>
                        <a:rPr lang="en-GB" sz="1600" b="0" i="0" u="none" strike="noStrike">
                          <a:solidFill>
                            <a:srgbClr val="000000"/>
                          </a:solidFill>
                          <a:effectLst/>
                          <a:latin typeface="+mj-lt"/>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11.7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5.679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0.557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2219410"/>
                  </a:ext>
                </a:extLst>
              </a:tr>
              <a:tr h="288783">
                <a:tc>
                  <a:txBody>
                    <a:bodyPr/>
                    <a:lstStyle/>
                    <a:p>
                      <a:pPr algn="ctr" fontAlgn="b"/>
                      <a:r>
                        <a:rPr lang="en-GB" sz="1600" b="0" i="0" u="none" strike="noStrike">
                          <a:solidFill>
                            <a:srgbClr val="000000"/>
                          </a:solidFill>
                          <a:effectLst/>
                          <a:latin typeface="+mj-lt"/>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0.15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78.5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a:solidFill>
                            <a:srgbClr val="000000"/>
                          </a:solidFill>
                          <a:effectLst/>
                          <a:latin typeface="+mj-lt"/>
                        </a:rPr>
                        <a:t>7.734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600" b="0" i="0" u="none" strike="noStrike" dirty="0">
                          <a:solidFill>
                            <a:srgbClr val="000000"/>
                          </a:solidFill>
                          <a:effectLst/>
                          <a:latin typeface="+mj-lt"/>
                        </a:rPr>
                        <a:t>1.13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248508"/>
                  </a:ext>
                </a:extLst>
              </a:tr>
            </a:tbl>
          </a:graphicData>
        </a:graphic>
      </p:graphicFrame>
      <p:sp>
        <p:nvSpPr>
          <p:cNvPr id="11" name="TextBox 10">
            <a:extLst>
              <a:ext uri="{FF2B5EF4-FFF2-40B4-BE49-F238E27FC236}">
                <a16:creationId xmlns:a16="http://schemas.microsoft.com/office/drawing/2014/main" id="{84CE99A1-8198-C4CA-35F0-8BE0E26EF739}"/>
              </a:ext>
            </a:extLst>
          </p:cNvPr>
          <p:cNvSpPr txBox="1"/>
          <p:nvPr/>
        </p:nvSpPr>
        <p:spPr>
          <a:xfrm>
            <a:off x="173954" y="3286125"/>
            <a:ext cx="5541045" cy="28575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800" b="1" dirty="0">
                <a:solidFill>
                  <a:schemeClr val="tx2"/>
                </a:solidFill>
              </a:rPr>
              <a:t>Starting Dose =  2 with an early stopping of 9 patients</a:t>
            </a:r>
            <a:endParaRPr lang="en-GB" sz="1800" b="1" dirty="0" err="1">
              <a:solidFill>
                <a:schemeClr val="tx2"/>
              </a:solidFill>
            </a:endParaRPr>
          </a:p>
        </p:txBody>
      </p:sp>
      <p:sp>
        <p:nvSpPr>
          <p:cNvPr id="13" name="TextBox 12">
            <a:extLst>
              <a:ext uri="{FF2B5EF4-FFF2-40B4-BE49-F238E27FC236}">
                <a16:creationId xmlns:a16="http://schemas.microsoft.com/office/drawing/2014/main" id="{BD811821-916C-A4A8-34B9-D6173FD5F28F}"/>
              </a:ext>
            </a:extLst>
          </p:cNvPr>
          <p:cNvSpPr txBox="1"/>
          <p:nvPr/>
        </p:nvSpPr>
        <p:spPr>
          <a:xfrm>
            <a:off x="289842" y="848472"/>
            <a:ext cx="11222833" cy="2149823"/>
          </a:xfrm>
          <a:prstGeom prst="rect">
            <a:avLst/>
          </a:prstGeom>
          <a:noFill/>
        </p:spPr>
        <p:txBody>
          <a:bodyPr wrap="square" lIns="36000" tIns="36000" rIns="36000" bIns="36000" rtlCol="0">
            <a:noAutofit/>
          </a:bodyPr>
          <a:lstStyle/>
          <a:p>
            <a:pPr marL="285750" indent="-285750" algn="l">
              <a:lnSpc>
                <a:spcPct val="125000"/>
              </a:lnSpc>
              <a:spcBef>
                <a:spcPts val="300"/>
              </a:spcBef>
              <a:spcAft>
                <a:spcPts val="300"/>
              </a:spcAft>
              <a:buClr>
                <a:schemeClr val="tx2"/>
              </a:buClr>
              <a:buSzPct val="110000"/>
              <a:buFont typeface="Wingdings" panose="05000000000000000000" pitchFamily="2" charset="2"/>
              <a:buChar char="Ø"/>
            </a:pPr>
            <a:r>
              <a:rPr lang="en-US" sz="2000" dirty="0"/>
              <a:t>The previous design assigned most patients to Dose 5, which may be desirable since it provides more data on the potential recommended Phase 2 dose (RP2D). However, it takes longer to completed the study.</a:t>
            </a:r>
          </a:p>
          <a:p>
            <a:pPr marL="285750" indent="-285750" algn="l">
              <a:lnSpc>
                <a:spcPct val="125000"/>
              </a:lnSpc>
              <a:spcBef>
                <a:spcPts val="300"/>
              </a:spcBef>
              <a:spcAft>
                <a:spcPts val="300"/>
              </a:spcAft>
              <a:buClr>
                <a:schemeClr val="tx2"/>
              </a:buClr>
              <a:buSzPct val="110000"/>
              <a:buFont typeface="Wingdings" panose="05000000000000000000" pitchFamily="2" charset="2"/>
              <a:buChar char="Ø"/>
            </a:pPr>
            <a:r>
              <a:rPr lang="en-US" sz="2000" dirty="0"/>
              <a:t>To move faster and to reduce cost, early stopping may be consider to stop dose-escalation after a fixed number of patients have administered the same dose.</a:t>
            </a:r>
            <a:endParaRPr lang="en-GB" sz="2000" dirty="0" err="1"/>
          </a:p>
        </p:txBody>
      </p:sp>
      <p:sp>
        <p:nvSpPr>
          <p:cNvPr id="7" name="TextBox 6">
            <a:extLst>
              <a:ext uri="{FF2B5EF4-FFF2-40B4-BE49-F238E27FC236}">
                <a16:creationId xmlns:a16="http://schemas.microsoft.com/office/drawing/2014/main" id="{32962006-1E2D-5354-A452-A65400E8A8FB}"/>
              </a:ext>
            </a:extLst>
          </p:cNvPr>
          <p:cNvSpPr txBox="1"/>
          <p:nvPr/>
        </p:nvSpPr>
        <p:spPr>
          <a:xfrm>
            <a:off x="6284243" y="3286125"/>
            <a:ext cx="5541045" cy="28575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800" b="1" dirty="0">
                <a:solidFill>
                  <a:schemeClr val="tx2"/>
                </a:solidFill>
              </a:rPr>
              <a:t>Starting Dose =  3 with an early stopping of 9 patients</a:t>
            </a:r>
            <a:endParaRPr lang="en-GB" sz="1800" b="1" dirty="0" err="1">
              <a:solidFill>
                <a:schemeClr val="tx2"/>
              </a:solidFill>
            </a:endParaRPr>
          </a:p>
        </p:txBody>
      </p:sp>
    </p:spTree>
    <p:extLst>
      <p:ext uri="{BB962C8B-B14F-4D97-AF65-F5344CB8AC3E}">
        <p14:creationId xmlns:p14="http://schemas.microsoft.com/office/powerpoint/2010/main" val="3812377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0BD33FD-7379-1374-18A5-619115A63310}"/>
              </a:ext>
            </a:extLst>
          </p:cNvPr>
          <p:cNvSpPr txBox="1"/>
          <p:nvPr/>
        </p:nvSpPr>
        <p:spPr>
          <a:xfrm>
            <a:off x="265113" y="1041101"/>
            <a:ext cx="11560175" cy="1854201"/>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Design a hypothetical dose escalation study  assuming 20% target toxicity at MTD , a total sample size of 36 patients  with 3 patients per cohort and different starting dose (Dose 1, Dose 2 and Dose 3). Derive the operating characteristic for your design with and without early stopping after 9 patient has been assign to the MTD.</a:t>
            </a:r>
            <a:endParaRPr lang="en-GB" sz="2000" dirty="0" err="1"/>
          </a:p>
        </p:txBody>
      </p:sp>
      <p:sp>
        <p:nvSpPr>
          <p:cNvPr id="11" name="Title 5">
            <a:extLst>
              <a:ext uri="{FF2B5EF4-FFF2-40B4-BE49-F238E27FC236}">
                <a16:creationId xmlns:a16="http://schemas.microsoft.com/office/drawing/2014/main" id="{B98E67E8-B30A-E97D-35A0-3DDBF8CB9D43}"/>
              </a:ext>
            </a:extLst>
          </p:cNvPr>
          <p:cNvSpPr>
            <a:spLocks noGrp="1"/>
          </p:cNvSpPr>
          <p:nvPr>
            <p:ph type="title"/>
          </p:nvPr>
        </p:nvSpPr>
        <p:spPr>
          <a:xfrm>
            <a:off x="365125" y="242888"/>
            <a:ext cx="11460163" cy="430887"/>
          </a:xfrm>
        </p:spPr>
        <p:txBody>
          <a:bodyPr/>
          <a:lstStyle/>
          <a:p>
            <a:r>
              <a:rPr lang="en-US" dirty="0"/>
              <a:t>Group work 1</a:t>
            </a:r>
            <a:endParaRPr lang="fr-BE" dirty="0"/>
          </a:p>
        </p:txBody>
      </p:sp>
      <p:graphicFrame>
        <p:nvGraphicFramePr>
          <p:cNvPr id="2" name="Table 1">
            <a:extLst>
              <a:ext uri="{FF2B5EF4-FFF2-40B4-BE49-F238E27FC236}">
                <a16:creationId xmlns:a16="http://schemas.microsoft.com/office/drawing/2014/main" id="{8ADC6148-F09A-2F45-0776-240914E91C97}"/>
              </a:ext>
            </a:extLst>
          </p:cNvPr>
          <p:cNvGraphicFramePr>
            <a:graphicFrameLocks noGrp="1"/>
          </p:cNvGraphicFramePr>
          <p:nvPr>
            <p:extLst>
              <p:ext uri="{D42A27DB-BD31-4B8C-83A1-F6EECF244321}">
                <p14:modId xmlns:p14="http://schemas.microsoft.com/office/powerpoint/2010/main" val="4246120010"/>
              </p:ext>
            </p:extLst>
          </p:nvPr>
        </p:nvGraphicFramePr>
        <p:xfrm>
          <a:off x="1454403" y="3262628"/>
          <a:ext cx="8521194" cy="2700735"/>
        </p:xfrm>
        <a:graphic>
          <a:graphicData uri="http://schemas.openxmlformats.org/drawingml/2006/table">
            <a:tbl>
              <a:tblPr firstRow="1" firstCol="1" bandRow="1">
                <a:tableStyleId>{9D7B26C5-4107-4FEC-AEDC-1716B250A1EF}</a:tableStyleId>
              </a:tblPr>
              <a:tblGrid>
                <a:gridCol w="1739706">
                  <a:extLst>
                    <a:ext uri="{9D8B030D-6E8A-4147-A177-3AD203B41FA5}">
                      <a16:colId xmlns:a16="http://schemas.microsoft.com/office/drawing/2014/main" val="331340789"/>
                    </a:ext>
                  </a:extLst>
                </a:gridCol>
                <a:gridCol w="1298308">
                  <a:extLst>
                    <a:ext uri="{9D8B030D-6E8A-4147-A177-3AD203B41FA5}">
                      <a16:colId xmlns:a16="http://schemas.microsoft.com/office/drawing/2014/main" val="1191508838"/>
                    </a:ext>
                  </a:extLst>
                </a:gridCol>
                <a:gridCol w="1370795">
                  <a:extLst>
                    <a:ext uri="{9D8B030D-6E8A-4147-A177-3AD203B41FA5}">
                      <a16:colId xmlns:a16="http://schemas.microsoft.com/office/drawing/2014/main" val="1529130167"/>
                    </a:ext>
                  </a:extLst>
                </a:gridCol>
                <a:gridCol w="1370795">
                  <a:extLst>
                    <a:ext uri="{9D8B030D-6E8A-4147-A177-3AD203B41FA5}">
                      <a16:colId xmlns:a16="http://schemas.microsoft.com/office/drawing/2014/main" val="3131524091"/>
                    </a:ext>
                  </a:extLst>
                </a:gridCol>
                <a:gridCol w="1370795">
                  <a:extLst>
                    <a:ext uri="{9D8B030D-6E8A-4147-A177-3AD203B41FA5}">
                      <a16:colId xmlns:a16="http://schemas.microsoft.com/office/drawing/2014/main" val="3876632897"/>
                    </a:ext>
                  </a:extLst>
                </a:gridCol>
                <a:gridCol w="1370795">
                  <a:extLst>
                    <a:ext uri="{9D8B030D-6E8A-4147-A177-3AD203B41FA5}">
                      <a16:colId xmlns:a16="http://schemas.microsoft.com/office/drawing/2014/main" val="3662699166"/>
                    </a:ext>
                  </a:extLst>
                </a:gridCol>
              </a:tblGrid>
              <a:tr h="658416">
                <a:tc>
                  <a:txBody>
                    <a:bodyPr/>
                    <a:lstStyle/>
                    <a:p>
                      <a:pPr>
                        <a:lnSpc>
                          <a:spcPct val="115000"/>
                        </a:lnSpc>
                        <a:spcAft>
                          <a:spcPts val="800"/>
                        </a:spcAft>
                        <a:buNone/>
                      </a:pPr>
                      <a:r>
                        <a:rPr lang="en-US" sz="1800" kern="100">
                          <a:effectLst/>
                        </a:rPr>
                        <a:t>Scenario</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800" kern="100" dirty="0">
                          <a:effectLst/>
                        </a:rPr>
                        <a:t>Dose 1</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800" kern="100" dirty="0">
                          <a:effectLst/>
                        </a:rPr>
                        <a:t>Dose 2</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800" kern="100">
                          <a:effectLst/>
                        </a:rPr>
                        <a:t>Dose 3</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800" kern="100">
                          <a:effectLst/>
                        </a:rPr>
                        <a:t>Dose 4</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US" sz="1800" kern="100">
                          <a:effectLst/>
                        </a:rPr>
                        <a:t>Dose 5</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7703853"/>
                  </a:ext>
                </a:extLst>
              </a:tr>
              <a:tr h="658416">
                <a:tc>
                  <a:txBody>
                    <a:bodyPr/>
                    <a:lstStyle/>
                    <a:p>
                      <a:pPr>
                        <a:lnSpc>
                          <a:spcPct val="115000"/>
                        </a:lnSpc>
                        <a:spcAft>
                          <a:spcPts val="800"/>
                        </a:spcAft>
                        <a:buNone/>
                      </a:pPr>
                      <a:r>
                        <a:rPr lang="en-US" sz="1800" kern="100" dirty="0">
                          <a:effectLst/>
                        </a:rPr>
                        <a:t>1</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a:effectLst/>
                        </a:rPr>
                        <a:t>0.10</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a:effectLst/>
                        </a:rPr>
                        <a:t>0.2</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a:effectLst/>
                        </a:rPr>
                        <a:t>0.25</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a:effectLst/>
                        </a:rPr>
                        <a:t>0.30</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dirty="0">
                          <a:effectLst/>
                        </a:rPr>
                        <a:t>0.35</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3290288"/>
                  </a:ext>
                </a:extLst>
              </a:tr>
              <a:tr h="725487">
                <a:tc>
                  <a:txBody>
                    <a:bodyPr/>
                    <a:lstStyle/>
                    <a:p>
                      <a:pPr>
                        <a:lnSpc>
                          <a:spcPct val="115000"/>
                        </a:lnSpc>
                        <a:spcAft>
                          <a:spcPts val="800"/>
                        </a:spcAft>
                        <a:buNone/>
                      </a:pPr>
                      <a:r>
                        <a:rPr lang="en-US" sz="1800" kern="100" dirty="0">
                          <a:effectLst/>
                        </a:rPr>
                        <a:t>2</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a:effectLst/>
                        </a:rPr>
                        <a:t>0.05</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a:effectLst/>
                        </a:rPr>
                        <a:t>0.10</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a:effectLst/>
                        </a:rPr>
                        <a:t>0.20</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a:effectLst/>
                        </a:rPr>
                        <a:t>0.35</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dirty="0">
                          <a:effectLst/>
                        </a:rPr>
                        <a:t>0.30</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4774118"/>
                  </a:ext>
                </a:extLst>
              </a:tr>
              <a:tr h="658416">
                <a:tc>
                  <a:txBody>
                    <a:bodyPr/>
                    <a:lstStyle/>
                    <a:p>
                      <a:pPr>
                        <a:lnSpc>
                          <a:spcPct val="115000"/>
                        </a:lnSpc>
                        <a:spcAft>
                          <a:spcPts val="800"/>
                        </a:spcAft>
                        <a:buNone/>
                      </a:pPr>
                      <a:r>
                        <a:rPr lang="en-US" sz="1800" kern="100" dirty="0">
                          <a:effectLst/>
                        </a:rPr>
                        <a:t>3</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dirty="0">
                          <a:effectLst/>
                        </a:rPr>
                        <a:t>0.25</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a:effectLst/>
                        </a:rPr>
                        <a:t>0.30</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a:effectLst/>
                        </a:rPr>
                        <a:t>0.35</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a:effectLst/>
                        </a:rPr>
                        <a:t>0.40</a:t>
                      </a:r>
                      <a:endParaRPr lang="en-GB"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US" sz="1800" kern="100" dirty="0">
                          <a:effectLst/>
                        </a:rPr>
                        <a:t>0.35</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4409211"/>
                  </a:ext>
                </a:extLst>
              </a:tr>
            </a:tbl>
          </a:graphicData>
        </a:graphic>
      </p:graphicFrame>
    </p:spTree>
    <p:extLst>
      <p:ext uri="{BB962C8B-B14F-4D97-AF65-F5344CB8AC3E}">
        <p14:creationId xmlns:p14="http://schemas.microsoft.com/office/powerpoint/2010/main" val="2215533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0E300-CACE-3657-6020-00C7FFEBF15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ACCB28-EEF1-D1C6-BE4D-8803FFE9A0A4}"/>
              </a:ext>
            </a:extLst>
          </p:cNvPr>
          <p:cNvSpPr>
            <a:spLocks noGrp="1"/>
          </p:cNvSpPr>
          <p:nvPr>
            <p:ph type="sldNum" sz="quarter" idx="13"/>
          </p:nvPr>
        </p:nvSpPr>
        <p:spPr/>
        <p:txBody>
          <a:bodyPr/>
          <a:lstStyle/>
          <a:p>
            <a:fld id="{9F9F533D-B52E-4A2F-BF72-0ADD2D94BD75}" type="slidenum">
              <a:rPr lang="en-GB" smtClean="0"/>
              <a:pPr/>
              <a:t>42</a:t>
            </a:fld>
            <a:endParaRPr lang="en-GB"/>
          </a:p>
        </p:txBody>
      </p:sp>
      <p:sp>
        <p:nvSpPr>
          <p:cNvPr id="7" name="Title 14">
            <a:extLst>
              <a:ext uri="{FF2B5EF4-FFF2-40B4-BE49-F238E27FC236}">
                <a16:creationId xmlns:a16="http://schemas.microsoft.com/office/drawing/2014/main" id="{CBFF5619-0893-69B6-E58F-55E9209F57CA}"/>
              </a:ext>
            </a:extLst>
          </p:cNvPr>
          <p:cNvSpPr txBox="1">
            <a:spLocks/>
          </p:cNvSpPr>
          <p:nvPr/>
        </p:nvSpPr>
        <p:spPr>
          <a:xfrm>
            <a:off x="520700" y="3105150"/>
            <a:ext cx="11150600" cy="1173525"/>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bg1"/>
                </a:solidFill>
                <a:latin typeface="+mj-lt"/>
                <a:ea typeface="+mj-ea"/>
                <a:cs typeface="+mj-cs"/>
              </a:defRPr>
            </a:lvl1pPr>
          </a:lstStyle>
          <a:p>
            <a:pPr algn="ctr"/>
            <a:r>
              <a:rPr lang="en-US" sz="3200" dirty="0"/>
              <a:t>Beyond MTD</a:t>
            </a:r>
            <a:endParaRPr lang="en-GB" sz="3200" dirty="0"/>
          </a:p>
        </p:txBody>
      </p:sp>
    </p:spTree>
    <p:extLst>
      <p:ext uri="{BB962C8B-B14F-4D97-AF65-F5344CB8AC3E}">
        <p14:creationId xmlns:p14="http://schemas.microsoft.com/office/powerpoint/2010/main" val="4163065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C8078-8CD2-93EF-C0DA-731910ED26F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6C39B6-3390-407E-595A-B209D51C1CE3}"/>
              </a:ext>
            </a:extLst>
          </p:cNvPr>
          <p:cNvSpPr>
            <a:spLocks noGrp="1"/>
          </p:cNvSpPr>
          <p:nvPr>
            <p:ph type="sldNum" sz="quarter" idx="12"/>
          </p:nvPr>
        </p:nvSpPr>
        <p:spPr/>
        <p:txBody>
          <a:bodyPr/>
          <a:lstStyle/>
          <a:p>
            <a:fld id="{9F9F533D-B52E-4A2F-BF72-0ADD2D94BD75}" type="slidenum">
              <a:rPr lang="en-GB" smtClean="0"/>
              <a:pPr/>
              <a:t>43</a:t>
            </a:fld>
            <a:endParaRPr lang="en-GB"/>
          </a:p>
        </p:txBody>
      </p:sp>
      <p:sp>
        <p:nvSpPr>
          <p:cNvPr id="2" name="Date Placeholder 1">
            <a:extLst>
              <a:ext uri="{FF2B5EF4-FFF2-40B4-BE49-F238E27FC236}">
                <a16:creationId xmlns:a16="http://schemas.microsoft.com/office/drawing/2014/main" id="{D038DADD-3620-8C1F-594E-FC795DA39D8C}"/>
              </a:ext>
            </a:extLst>
          </p:cNvPr>
          <p:cNvSpPr>
            <a:spLocks noGrp="1"/>
          </p:cNvSpPr>
          <p:nvPr>
            <p:ph type="dt" sz="half" idx="10"/>
          </p:nvPr>
        </p:nvSpPr>
        <p:spPr/>
        <p:txBody>
          <a:bodyPr/>
          <a:lstStyle/>
          <a:p>
            <a:fld id="{02542794-638D-4328-B0BC-C610FB243ADC}" type="datetime4">
              <a:rPr lang="en-GB" smtClean="0"/>
              <a:pPr/>
              <a:t>27 June 2025</a:t>
            </a:fld>
            <a:endParaRPr lang="en-GB"/>
          </a:p>
        </p:txBody>
      </p:sp>
      <p:pic>
        <p:nvPicPr>
          <p:cNvPr id="5" name="Picture 4">
            <a:extLst>
              <a:ext uri="{FF2B5EF4-FFF2-40B4-BE49-F238E27FC236}">
                <a16:creationId xmlns:a16="http://schemas.microsoft.com/office/drawing/2014/main" id="{DC4D6F0A-B9D9-7CCE-169F-63CE141DAA62}"/>
              </a:ext>
            </a:extLst>
          </p:cNvPr>
          <p:cNvPicPr>
            <a:picLocks noChangeAspect="1"/>
          </p:cNvPicPr>
          <p:nvPr/>
        </p:nvPicPr>
        <p:blipFill>
          <a:blip r:embed="rId4"/>
          <a:stretch>
            <a:fillRect/>
          </a:stretch>
        </p:blipFill>
        <p:spPr>
          <a:xfrm>
            <a:off x="1001408" y="1161373"/>
            <a:ext cx="9724400" cy="4113224"/>
          </a:xfrm>
          <a:prstGeom prst="rect">
            <a:avLst/>
          </a:prstGeom>
        </p:spPr>
      </p:pic>
      <p:sp>
        <p:nvSpPr>
          <p:cNvPr id="6" name="TextBox 5">
            <a:extLst>
              <a:ext uri="{FF2B5EF4-FFF2-40B4-BE49-F238E27FC236}">
                <a16:creationId xmlns:a16="http://schemas.microsoft.com/office/drawing/2014/main" id="{004B38F5-648C-05EC-0AA1-98DAD961B74F}"/>
              </a:ext>
            </a:extLst>
          </p:cNvPr>
          <p:cNvSpPr txBox="1"/>
          <p:nvPr/>
        </p:nvSpPr>
        <p:spPr>
          <a:xfrm>
            <a:off x="2630365" y="5714912"/>
            <a:ext cx="6059156" cy="763675"/>
          </a:xfrm>
          <a:prstGeom prst="rect">
            <a:avLst/>
          </a:prstGeom>
          <a:noFill/>
        </p:spPr>
        <p:txBody>
          <a:bodyPr wrap="square" lIns="36000" tIns="36000" rIns="36000" bIns="36000" rtlCol="0">
            <a:noAutofit/>
          </a:bodyPr>
          <a:lstStyle/>
          <a:p>
            <a:pPr algn="ctr">
              <a:spcBef>
                <a:spcPts val="300"/>
              </a:spcBef>
              <a:spcAft>
                <a:spcPts val="300"/>
              </a:spcAft>
              <a:buClr>
                <a:schemeClr val="tx2"/>
              </a:buClr>
              <a:buSzPct val="110000"/>
            </a:pPr>
            <a:r>
              <a:rPr lang="en-US" dirty="0"/>
              <a:t>Is “more” always better?</a:t>
            </a:r>
            <a:endParaRPr lang="en-GB" dirty="0" err="1"/>
          </a:p>
        </p:txBody>
      </p:sp>
      <p:sp>
        <p:nvSpPr>
          <p:cNvPr id="11" name="Title 5">
            <a:extLst>
              <a:ext uri="{FF2B5EF4-FFF2-40B4-BE49-F238E27FC236}">
                <a16:creationId xmlns:a16="http://schemas.microsoft.com/office/drawing/2014/main" id="{411CDFB0-E779-DDE6-9E84-441FB3C1F405}"/>
              </a:ext>
            </a:extLst>
          </p:cNvPr>
          <p:cNvSpPr>
            <a:spLocks noGrp="1"/>
          </p:cNvSpPr>
          <p:nvPr>
            <p:ph type="title"/>
          </p:nvPr>
        </p:nvSpPr>
        <p:spPr>
          <a:xfrm>
            <a:off x="365125" y="242888"/>
            <a:ext cx="11460163" cy="430887"/>
          </a:xfrm>
        </p:spPr>
        <p:txBody>
          <a:bodyPr/>
          <a:lstStyle/>
          <a:p>
            <a:r>
              <a:rPr lang="af-ZA" dirty="0"/>
              <a:t>Phase I – Molecular Targeted Agents &amp; Immunotherapies</a:t>
            </a:r>
            <a:endParaRPr lang="fr-BE" dirty="0"/>
          </a:p>
        </p:txBody>
      </p:sp>
    </p:spTree>
    <p:custDataLst>
      <p:tags r:id="rId1"/>
    </p:custDataLst>
    <p:extLst>
      <p:ext uri="{BB962C8B-B14F-4D97-AF65-F5344CB8AC3E}">
        <p14:creationId xmlns:p14="http://schemas.microsoft.com/office/powerpoint/2010/main" val="1941226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8E7FB-99D1-35B7-7F47-DEE8A1025D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231DFBF-80BB-B954-1116-D29CA4C486C1}"/>
              </a:ext>
            </a:extLst>
          </p:cNvPr>
          <p:cNvSpPr>
            <a:spLocks noGrp="1"/>
          </p:cNvSpPr>
          <p:nvPr>
            <p:ph type="body" sz="quarter" idx="18"/>
          </p:nvPr>
        </p:nvSpPr>
        <p:spPr/>
        <p:txBody>
          <a:bodyPr/>
          <a:lstStyle/>
          <a:p>
            <a:endParaRPr lang="fr-BE"/>
          </a:p>
        </p:txBody>
      </p:sp>
      <p:sp>
        <p:nvSpPr>
          <p:cNvPr id="3" name="Date Placeholder 2">
            <a:extLst>
              <a:ext uri="{FF2B5EF4-FFF2-40B4-BE49-F238E27FC236}">
                <a16:creationId xmlns:a16="http://schemas.microsoft.com/office/drawing/2014/main" id="{D6B10D6F-3C0C-A998-C401-FB4F560E21B8}"/>
              </a:ext>
            </a:extLst>
          </p:cNvPr>
          <p:cNvSpPr>
            <a:spLocks noGrp="1"/>
          </p:cNvSpPr>
          <p:nvPr>
            <p:ph type="dt" sz="half" idx="19"/>
          </p:nvPr>
        </p:nvSpPr>
        <p:spPr/>
        <p:txBody>
          <a:bodyPr/>
          <a:lstStyle/>
          <a:p>
            <a:fld id="{397F4CD0-83C1-4C99-A2BD-6DA4A1CC9D00}" type="datetime4">
              <a:rPr lang="en-GB" smtClean="0"/>
              <a:t>27 June 2025</a:t>
            </a:fld>
            <a:endParaRPr lang="en-GB"/>
          </a:p>
        </p:txBody>
      </p:sp>
      <p:sp>
        <p:nvSpPr>
          <p:cNvPr id="4" name="Slide Number Placeholder 3">
            <a:extLst>
              <a:ext uri="{FF2B5EF4-FFF2-40B4-BE49-F238E27FC236}">
                <a16:creationId xmlns:a16="http://schemas.microsoft.com/office/drawing/2014/main" id="{340BACF6-93FF-C5CF-A88E-913496DEB699}"/>
              </a:ext>
            </a:extLst>
          </p:cNvPr>
          <p:cNvSpPr>
            <a:spLocks noGrp="1"/>
          </p:cNvSpPr>
          <p:nvPr>
            <p:ph type="sldNum" sz="quarter" idx="21"/>
          </p:nvPr>
        </p:nvSpPr>
        <p:spPr/>
        <p:txBody>
          <a:bodyPr/>
          <a:lstStyle/>
          <a:p>
            <a:fld id="{9F9F533D-B52E-4A2F-BF72-0ADD2D94BD75}" type="slidenum">
              <a:rPr lang="en-GB" smtClean="0"/>
              <a:pPr/>
              <a:t>44</a:t>
            </a:fld>
            <a:endParaRPr lang="en-GB"/>
          </a:p>
        </p:txBody>
      </p:sp>
      <p:sp>
        <p:nvSpPr>
          <p:cNvPr id="5" name="Text Placeholder 4">
            <a:extLst>
              <a:ext uri="{FF2B5EF4-FFF2-40B4-BE49-F238E27FC236}">
                <a16:creationId xmlns:a16="http://schemas.microsoft.com/office/drawing/2014/main" id="{C9372DF8-E1EE-CB24-3FDC-FD3FDFA3393E}"/>
              </a:ext>
            </a:extLst>
          </p:cNvPr>
          <p:cNvSpPr>
            <a:spLocks noGrp="1"/>
          </p:cNvSpPr>
          <p:nvPr>
            <p:ph type="body" sz="quarter" idx="22"/>
          </p:nvPr>
        </p:nvSpPr>
        <p:spPr/>
        <p:txBody>
          <a:bodyPr/>
          <a:lstStyle/>
          <a:p>
            <a:endParaRPr lang="fr-BE"/>
          </a:p>
        </p:txBody>
      </p:sp>
      <p:sp>
        <p:nvSpPr>
          <p:cNvPr id="6" name="Title 5">
            <a:extLst>
              <a:ext uri="{FF2B5EF4-FFF2-40B4-BE49-F238E27FC236}">
                <a16:creationId xmlns:a16="http://schemas.microsoft.com/office/drawing/2014/main" id="{462E4610-8EA4-58D8-F310-DD88FD77CDDE}"/>
              </a:ext>
            </a:extLst>
          </p:cNvPr>
          <p:cNvSpPr>
            <a:spLocks noGrp="1"/>
          </p:cNvSpPr>
          <p:nvPr>
            <p:ph type="title"/>
          </p:nvPr>
        </p:nvSpPr>
        <p:spPr/>
        <p:txBody>
          <a:bodyPr/>
          <a:lstStyle/>
          <a:p>
            <a:endParaRPr lang="fr-BE"/>
          </a:p>
        </p:txBody>
      </p:sp>
      <p:sp>
        <p:nvSpPr>
          <p:cNvPr id="7" name="Subtitle 6">
            <a:extLst>
              <a:ext uri="{FF2B5EF4-FFF2-40B4-BE49-F238E27FC236}">
                <a16:creationId xmlns:a16="http://schemas.microsoft.com/office/drawing/2014/main" id="{5BBB04E2-B1AA-BD55-9DA1-58ED748CB358}"/>
              </a:ext>
            </a:extLst>
          </p:cNvPr>
          <p:cNvSpPr>
            <a:spLocks noGrp="1"/>
          </p:cNvSpPr>
          <p:nvPr>
            <p:ph type="subTitle" idx="1"/>
          </p:nvPr>
        </p:nvSpPr>
        <p:spPr/>
        <p:txBody>
          <a:bodyPr/>
          <a:lstStyle/>
          <a:p>
            <a:endParaRPr lang="fr-BE"/>
          </a:p>
        </p:txBody>
      </p:sp>
      <p:pic>
        <p:nvPicPr>
          <p:cNvPr id="9" name="Picture 8">
            <a:extLst>
              <a:ext uri="{FF2B5EF4-FFF2-40B4-BE49-F238E27FC236}">
                <a16:creationId xmlns:a16="http://schemas.microsoft.com/office/drawing/2014/main" id="{008090D3-BE44-6B8E-0133-98A487B7C817}"/>
              </a:ext>
            </a:extLst>
          </p:cNvPr>
          <p:cNvPicPr>
            <a:picLocks noChangeAspect="1"/>
          </p:cNvPicPr>
          <p:nvPr/>
        </p:nvPicPr>
        <p:blipFill>
          <a:blip r:embed="rId2"/>
          <a:stretch>
            <a:fillRect/>
          </a:stretch>
        </p:blipFill>
        <p:spPr>
          <a:xfrm>
            <a:off x="-66676" y="-6570"/>
            <a:ext cx="12258675" cy="6833969"/>
          </a:xfrm>
          <a:prstGeom prst="rect">
            <a:avLst/>
          </a:prstGeom>
        </p:spPr>
      </p:pic>
    </p:spTree>
    <p:extLst>
      <p:ext uri="{BB962C8B-B14F-4D97-AF65-F5344CB8AC3E}">
        <p14:creationId xmlns:p14="http://schemas.microsoft.com/office/powerpoint/2010/main" val="41208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12A29-116F-D3CE-E248-31F71B3AFD7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6C23617-D93C-5CD4-CAD2-F1EC7A8E3FDC}"/>
              </a:ext>
            </a:extLst>
          </p:cNvPr>
          <p:cNvSpPr txBox="1"/>
          <p:nvPr/>
        </p:nvSpPr>
        <p:spPr>
          <a:xfrm>
            <a:off x="5572664" y="2104845"/>
            <a:ext cx="6295756" cy="1673525"/>
          </a:xfrm>
          <a:prstGeom prst="rect">
            <a:avLst/>
          </a:prstGeom>
          <a:solidFill>
            <a:schemeClr val="bg2">
              <a:lumMod val="20000"/>
              <a:lumOff val="80000"/>
            </a:schemeClr>
          </a:solidFill>
        </p:spPr>
        <p:txBody>
          <a:bodyPr wrap="square" lIns="36000" tIns="36000" rIns="36000" bIns="36000" rtlCol="0">
            <a:noAutofit/>
          </a:bodyPr>
          <a:lstStyle/>
          <a:p>
            <a:pPr algn="l">
              <a:spcBef>
                <a:spcPts val="300"/>
              </a:spcBef>
              <a:spcAft>
                <a:spcPts val="300"/>
              </a:spcAft>
              <a:buClr>
                <a:schemeClr val="tx2"/>
              </a:buClr>
              <a:buSzPct val="110000"/>
            </a:pPr>
            <a:endParaRPr lang="fr-BE" sz="1600" err="1"/>
          </a:p>
        </p:txBody>
      </p:sp>
      <p:sp>
        <p:nvSpPr>
          <p:cNvPr id="2" name="Text Placeholder 1">
            <a:extLst>
              <a:ext uri="{FF2B5EF4-FFF2-40B4-BE49-F238E27FC236}">
                <a16:creationId xmlns:a16="http://schemas.microsoft.com/office/drawing/2014/main" id="{CE393CE7-C784-A72C-B3EF-85EE9229DE2E}"/>
              </a:ext>
            </a:extLst>
          </p:cNvPr>
          <p:cNvSpPr>
            <a:spLocks noGrp="1"/>
          </p:cNvSpPr>
          <p:nvPr>
            <p:ph type="body" sz="quarter" idx="13"/>
          </p:nvPr>
        </p:nvSpPr>
        <p:spPr>
          <a:xfrm>
            <a:off x="5796082" y="1041792"/>
            <a:ext cx="6072338" cy="399600"/>
          </a:xfrm>
        </p:spPr>
        <p:txBody>
          <a:bodyPr/>
          <a:lstStyle/>
          <a:p>
            <a:endParaRPr lang="af-ZA" sz="1800">
              <a:solidFill>
                <a:schemeClr val="accent6"/>
              </a:solidFill>
            </a:endParaRPr>
          </a:p>
          <a:p>
            <a:endParaRPr lang="fr-BE"/>
          </a:p>
        </p:txBody>
      </p:sp>
      <p:sp>
        <p:nvSpPr>
          <p:cNvPr id="3" name="Text Placeholder 2">
            <a:extLst>
              <a:ext uri="{FF2B5EF4-FFF2-40B4-BE49-F238E27FC236}">
                <a16:creationId xmlns:a16="http://schemas.microsoft.com/office/drawing/2014/main" id="{285EBE79-85E3-5A44-EEED-9AE69205747B}"/>
              </a:ext>
            </a:extLst>
          </p:cNvPr>
          <p:cNvSpPr>
            <a:spLocks noGrp="1"/>
          </p:cNvSpPr>
          <p:nvPr>
            <p:ph type="body" sz="quarter" idx="18"/>
          </p:nvPr>
        </p:nvSpPr>
        <p:spPr/>
        <p:txBody>
          <a:bodyPr/>
          <a:lstStyle/>
          <a:p>
            <a:r>
              <a:rPr lang="en-US">
                <a:hlinkClick r:id="rId2"/>
              </a:rPr>
              <a:t>Optimizing the Dosage of Human Prescription Drugs and Biological Products for the Treatment of Oncologic Diseases</a:t>
            </a:r>
            <a:endParaRPr lang="fr-BE"/>
          </a:p>
        </p:txBody>
      </p:sp>
      <p:sp>
        <p:nvSpPr>
          <p:cNvPr id="5" name="Slide Number Placeholder 4">
            <a:extLst>
              <a:ext uri="{FF2B5EF4-FFF2-40B4-BE49-F238E27FC236}">
                <a16:creationId xmlns:a16="http://schemas.microsoft.com/office/drawing/2014/main" id="{B29033E6-59F3-8FA2-A57B-235480B10341}"/>
              </a:ext>
            </a:extLst>
          </p:cNvPr>
          <p:cNvSpPr>
            <a:spLocks noGrp="1"/>
          </p:cNvSpPr>
          <p:nvPr>
            <p:ph type="sldNum" sz="quarter" idx="22"/>
          </p:nvPr>
        </p:nvSpPr>
        <p:spPr/>
        <p:txBody>
          <a:bodyPr/>
          <a:lstStyle/>
          <a:p>
            <a:fld id="{9F9F533D-B52E-4A2F-BF72-0ADD2D94BD75}" type="slidenum">
              <a:rPr lang="en-GB" smtClean="0"/>
              <a:pPr/>
              <a:t>45</a:t>
            </a:fld>
            <a:endParaRPr lang="en-GB"/>
          </a:p>
        </p:txBody>
      </p:sp>
      <p:sp>
        <p:nvSpPr>
          <p:cNvPr id="7" name="Title 6">
            <a:extLst>
              <a:ext uri="{FF2B5EF4-FFF2-40B4-BE49-F238E27FC236}">
                <a16:creationId xmlns:a16="http://schemas.microsoft.com/office/drawing/2014/main" id="{50717F0F-EF84-D039-A010-BCAD9F22B22B}"/>
              </a:ext>
            </a:extLst>
          </p:cNvPr>
          <p:cNvSpPr>
            <a:spLocks noGrp="1"/>
          </p:cNvSpPr>
          <p:nvPr>
            <p:ph type="title"/>
          </p:nvPr>
        </p:nvSpPr>
        <p:spPr/>
        <p:txBody>
          <a:bodyPr/>
          <a:lstStyle/>
          <a:p>
            <a:r>
              <a:rPr lang="af-ZA"/>
              <a:t>FDA’s Project optimus: Reform dose optimisation for oncology</a:t>
            </a:r>
            <a:endParaRPr lang="fr-BE"/>
          </a:p>
        </p:txBody>
      </p:sp>
      <p:sp>
        <p:nvSpPr>
          <p:cNvPr id="8" name="Subtitle 7">
            <a:extLst>
              <a:ext uri="{FF2B5EF4-FFF2-40B4-BE49-F238E27FC236}">
                <a16:creationId xmlns:a16="http://schemas.microsoft.com/office/drawing/2014/main" id="{264B9018-D3EE-C176-D94B-13440E76873D}"/>
              </a:ext>
            </a:extLst>
          </p:cNvPr>
          <p:cNvSpPr>
            <a:spLocks noGrp="1"/>
          </p:cNvSpPr>
          <p:nvPr>
            <p:ph type="subTitle" idx="1"/>
          </p:nvPr>
        </p:nvSpPr>
        <p:spPr/>
        <p:txBody>
          <a:bodyPr/>
          <a:lstStyle/>
          <a:p>
            <a:endParaRPr lang="fr-BE"/>
          </a:p>
        </p:txBody>
      </p:sp>
      <p:pic>
        <p:nvPicPr>
          <p:cNvPr id="11" name="Picture 10">
            <a:extLst>
              <a:ext uri="{FF2B5EF4-FFF2-40B4-BE49-F238E27FC236}">
                <a16:creationId xmlns:a16="http://schemas.microsoft.com/office/drawing/2014/main" id="{9578614B-CCFF-2124-14D1-C23444E2B875}"/>
              </a:ext>
            </a:extLst>
          </p:cNvPr>
          <p:cNvPicPr>
            <a:picLocks noChangeAspect="1"/>
          </p:cNvPicPr>
          <p:nvPr/>
        </p:nvPicPr>
        <p:blipFill>
          <a:blip r:embed="rId3"/>
          <a:stretch>
            <a:fillRect/>
          </a:stretch>
        </p:blipFill>
        <p:spPr>
          <a:xfrm>
            <a:off x="365125" y="1009321"/>
            <a:ext cx="5007831" cy="4859712"/>
          </a:xfrm>
          <a:prstGeom prst="rect">
            <a:avLst/>
          </a:prstGeom>
        </p:spPr>
      </p:pic>
      <p:sp>
        <p:nvSpPr>
          <p:cNvPr id="15" name="Text Placeholder 1">
            <a:extLst>
              <a:ext uri="{FF2B5EF4-FFF2-40B4-BE49-F238E27FC236}">
                <a16:creationId xmlns:a16="http://schemas.microsoft.com/office/drawing/2014/main" id="{DBF05F6B-1794-4229-D77F-32E13F4B1C02}"/>
              </a:ext>
            </a:extLst>
          </p:cNvPr>
          <p:cNvSpPr txBox="1">
            <a:spLocks/>
          </p:cNvSpPr>
          <p:nvPr/>
        </p:nvSpPr>
        <p:spPr>
          <a:xfrm>
            <a:off x="5740769" y="649547"/>
            <a:ext cx="6072338" cy="399600"/>
          </a:xfrm>
          <a:prstGeom prst="rect">
            <a:avLst/>
          </a:prstGeom>
        </p:spPr>
        <p:txBody>
          <a:bodyPr vert="horz" lIns="36000" tIns="36000" rIns="36000" bIns="36000" rtlCol="0" anchor="t" anchorCtr="0">
            <a:noAutofit/>
          </a:bodyPr>
          <a:lstStyle>
            <a:lvl1pPr marL="0" indent="0" algn="l" defTabSz="1219170" rtl="0" eaLnBrk="1" latinLnBrk="0" hangingPunct="1">
              <a:spcBef>
                <a:spcPts val="0"/>
              </a:spcBef>
              <a:spcAft>
                <a:spcPts val="0"/>
              </a:spcAft>
              <a:buClr>
                <a:schemeClr val="tx2"/>
              </a:buClr>
              <a:buSzPct val="110000"/>
              <a:buFont typeface="Arial" panose="020B0604020202020204" pitchFamily="34" charset="0"/>
              <a:buNone/>
              <a:defRPr sz="2400" b="1" kern="1200">
                <a:solidFill>
                  <a:schemeClr val="tx2"/>
                </a:solidFill>
                <a:latin typeface="+mn-lt"/>
                <a:ea typeface="+mn-ea"/>
                <a:cs typeface="+mn-cs"/>
              </a:defRPr>
            </a:lvl1pPr>
            <a:lvl2pPr marL="361942" indent="0" algn="l" defTabSz="1219170" rtl="0" eaLnBrk="1" latinLnBrk="0" hangingPunct="1">
              <a:spcBef>
                <a:spcPts val="300"/>
              </a:spcBef>
              <a:spcAft>
                <a:spcPts val="300"/>
              </a:spcAft>
              <a:buClr>
                <a:schemeClr val="tx1"/>
              </a:buClr>
              <a:buFont typeface="Arial" panose="020B0604020202020204" pitchFamily="34" charset="0"/>
              <a:buNone/>
              <a:defRPr sz="2000" kern="1200">
                <a:solidFill>
                  <a:schemeClr val="tx1"/>
                </a:solidFill>
                <a:latin typeface="+mn-lt"/>
                <a:ea typeface="+mn-ea"/>
                <a:cs typeface="+mn-cs"/>
              </a:defRPr>
            </a:lvl2pPr>
            <a:lvl3pPr marL="711182" indent="0" algn="l" defTabSz="1219170" rtl="0" eaLnBrk="1" latinLnBrk="0" hangingPunct="1">
              <a:spcBef>
                <a:spcPts val="300"/>
              </a:spcBef>
              <a:spcAft>
                <a:spcPts val="300"/>
              </a:spcAft>
              <a:buClr>
                <a:schemeClr val="tx1"/>
              </a:buClr>
              <a:buFont typeface="Arial" panose="020B0604020202020204" pitchFamily="34" charset="0"/>
              <a:buNone/>
              <a:defRPr sz="1800" kern="1200">
                <a:solidFill>
                  <a:schemeClr val="tx1"/>
                </a:solidFill>
                <a:latin typeface="+mn-lt"/>
                <a:ea typeface="+mn-ea"/>
                <a:cs typeface="+mn-cs"/>
              </a:defRPr>
            </a:lvl3pPr>
            <a:lvl4pPr marL="1087939" indent="0" algn="l"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solidFill>
                <a:latin typeface="+mn-lt"/>
                <a:ea typeface="+mn-ea"/>
                <a:cs typeface="+mn-cs"/>
              </a:defRPr>
            </a:lvl4pPr>
            <a:lvl5pPr marL="1473163" indent="0" algn="l" defTabSz="1219170" rtl="0" eaLnBrk="1" latinLnBrk="0" hangingPunct="1">
              <a:spcBef>
                <a:spcPts val="300"/>
              </a:spcBef>
              <a:spcAft>
                <a:spcPts val="300"/>
              </a:spcAft>
              <a:buClr>
                <a:schemeClr val="tx1"/>
              </a:buClr>
              <a:buFont typeface="Arial" panose="020B0604020202020204" pitchFamily="34" charset="0"/>
              <a:buNone/>
              <a:defRPr sz="1400" b="0" kern="1200">
                <a:solidFill>
                  <a:schemeClr val="tx1"/>
                </a:solidFill>
                <a:latin typeface="+mn-lt"/>
                <a:ea typeface="+mn-ea"/>
                <a:cs typeface="+mn-cs"/>
              </a:defRPr>
            </a:lvl5pPr>
            <a:lvl6pPr marL="2159946"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6pPr>
            <a:lvl7pPr marL="2399940"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7pPr>
            <a:lvl8pPr marL="2759931"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8pPr>
            <a:lvl9pPr marL="3119922" indent="-359991" algn="l" defTabSz="1219170" rtl="0" eaLnBrk="1" latinLnBrk="0" hangingPunct="1">
              <a:spcBef>
                <a:spcPts val="300"/>
              </a:spcBef>
              <a:spcAft>
                <a:spcPts val="300"/>
              </a:spcAft>
              <a:buClr>
                <a:schemeClr val="tx1"/>
              </a:buClr>
              <a:buFont typeface="Arial" panose="020B0604020202020204" pitchFamily="34" charset="0"/>
              <a:buChar char="­"/>
              <a:defRPr sz="1200" kern="1200">
                <a:solidFill>
                  <a:schemeClr val="tx1"/>
                </a:solidFill>
                <a:latin typeface="+mn-lt"/>
                <a:ea typeface="+mn-ea"/>
                <a:cs typeface="+mn-cs"/>
              </a:defRPr>
            </a:lvl9pPr>
          </a:lstStyle>
          <a:p>
            <a:pPr algn="ctr"/>
            <a:endParaRPr lang="af-ZA" sz="1800">
              <a:solidFill>
                <a:schemeClr val="accent3"/>
              </a:solidFill>
            </a:endParaRPr>
          </a:p>
          <a:p>
            <a:pPr algn="ctr"/>
            <a:r>
              <a:rPr lang="af-ZA" sz="1800">
                <a:solidFill>
                  <a:schemeClr val="accent3"/>
                </a:solidFill>
              </a:rPr>
              <a:t>Sort out dosing designs </a:t>
            </a:r>
            <a:r>
              <a:rPr lang="af-ZA" sz="1800" i="1">
                <a:solidFill>
                  <a:schemeClr val="accent3"/>
                </a:solidFill>
              </a:rPr>
              <a:t>before</a:t>
            </a:r>
            <a:r>
              <a:rPr lang="af-ZA" sz="1800">
                <a:solidFill>
                  <a:schemeClr val="accent3"/>
                </a:solidFill>
              </a:rPr>
              <a:t> approval</a:t>
            </a:r>
            <a:endParaRPr lang="af-ZA" sz="1800" b="0">
              <a:solidFill>
                <a:srgbClr val="000000"/>
              </a:solidFill>
            </a:endParaRPr>
          </a:p>
          <a:p>
            <a:pPr marL="342900" indent="-342900">
              <a:buClr>
                <a:srgbClr val="69B445"/>
              </a:buClr>
              <a:buAutoNum type="arabicPeriod"/>
            </a:pPr>
            <a:endParaRPr lang="af-ZA" sz="1600" b="0">
              <a:solidFill>
                <a:schemeClr val="tx1"/>
              </a:solidFill>
            </a:endParaRPr>
          </a:p>
          <a:p>
            <a:pPr marL="342900" indent="-342900">
              <a:buClr>
                <a:schemeClr val="tx1"/>
              </a:buClr>
              <a:buAutoNum type="arabicPeriod"/>
            </a:pPr>
            <a:r>
              <a:rPr lang="af-ZA" sz="1600">
                <a:solidFill>
                  <a:schemeClr val="tx1"/>
                </a:solidFill>
              </a:rPr>
              <a:t>Characterize human biological dosage  </a:t>
            </a:r>
            <a:r>
              <a:rPr lang="af-ZA" sz="1600" b="0">
                <a:solidFill>
                  <a:schemeClr val="tx1"/>
                </a:solidFill>
              </a:rPr>
              <a:t>(preclinical dose-exposure relationship)</a:t>
            </a:r>
            <a:endParaRPr lang="af-ZA">
              <a:solidFill>
                <a:schemeClr val="tx1"/>
              </a:solidFill>
            </a:endParaRPr>
          </a:p>
          <a:p>
            <a:pPr marL="342900" indent="-342900">
              <a:buClr>
                <a:schemeClr val="tx1"/>
              </a:buClr>
              <a:buAutoNum type="arabicPeriod"/>
            </a:pPr>
            <a:endParaRPr lang="af-ZA" sz="1600" b="0">
              <a:solidFill>
                <a:schemeClr val="tx1"/>
              </a:solidFill>
            </a:endParaRPr>
          </a:p>
          <a:p>
            <a:pPr marL="342900" indent="-342900">
              <a:buClr>
                <a:schemeClr val="tx1"/>
              </a:buClr>
              <a:buAutoNum type="arabicPeriod"/>
            </a:pPr>
            <a:r>
              <a:rPr lang="af-ZA" sz="1600" b="0">
                <a:solidFill>
                  <a:schemeClr val="tx1"/>
                </a:solidFill>
              </a:rPr>
              <a:t>Understand and characterize the </a:t>
            </a:r>
            <a:r>
              <a:rPr lang="af-ZA" sz="1600">
                <a:solidFill>
                  <a:srgbClr val="C00000"/>
                </a:solidFill>
              </a:rPr>
              <a:t>dose-response relationship for toxicity</a:t>
            </a:r>
            <a:r>
              <a:rPr lang="af-ZA" sz="1600">
                <a:solidFill>
                  <a:schemeClr val="accent3"/>
                </a:solidFill>
              </a:rPr>
              <a:t> and for activity</a:t>
            </a:r>
            <a:endParaRPr lang="en-US" sz="1600">
              <a:solidFill>
                <a:schemeClr val="accent3"/>
              </a:solidFill>
            </a:endParaRPr>
          </a:p>
          <a:p>
            <a:pPr marL="342900" indent="-342900">
              <a:buClr>
                <a:schemeClr val="tx1"/>
              </a:buClr>
              <a:buAutoNum type="arabicPeriod"/>
            </a:pPr>
            <a:endParaRPr lang="af-ZA" sz="1600" b="0">
              <a:solidFill>
                <a:schemeClr val="tx1"/>
              </a:solidFill>
            </a:endParaRPr>
          </a:p>
          <a:p>
            <a:pPr marL="342900" indent="-342900">
              <a:buClr>
                <a:schemeClr val="tx1"/>
              </a:buClr>
              <a:buAutoNum type="arabicPeriod"/>
            </a:pPr>
            <a:r>
              <a:rPr lang="af-ZA" sz="1600" b="0">
                <a:solidFill>
                  <a:schemeClr val="tx1"/>
                </a:solidFill>
              </a:rPr>
              <a:t>Consider all data beyond DLT to </a:t>
            </a:r>
            <a:r>
              <a:rPr lang="af-ZA" sz="1600">
                <a:solidFill>
                  <a:schemeClr val="accent4">
                    <a:lumMod val="60000"/>
                    <a:lumOff val="40000"/>
                  </a:schemeClr>
                </a:solidFill>
              </a:rPr>
              <a:t>identify a target dose range of interest</a:t>
            </a:r>
            <a:r>
              <a:rPr lang="af-ZA" sz="1600" b="0">
                <a:solidFill>
                  <a:schemeClr val="tx1"/>
                </a:solidFill>
              </a:rPr>
              <a:t> (overall toxicity profile over prolonged period of time, efficacy data short &amp; long term, PROs, Modelling etc.. )</a:t>
            </a:r>
            <a:endParaRPr lang="af-ZA">
              <a:solidFill>
                <a:schemeClr val="tx1"/>
              </a:solidFill>
            </a:endParaRPr>
          </a:p>
          <a:p>
            <a:pPr marL="342900" indent="-342900">
              <a:buClr>
                <a:schemeClr val="tx1"/>
              </a:buClr>
              <a:buAutoNum type="arabicPeriod"/>
            </a:pPr>
            <a:endParaRPr lang="af-ZA" sz="1600" b="0">
              <a:solidFill>
                <a:schemeClr val="tx1"/>
              </a:solidFill>
            </a:endParaRPr>
          </a:p>
          <a:p>
            <a:pPr marL="342900" indent="-342900">
              <a:buClr>
                <a:schemeClr val="tx1"/>
              </a:buClr>
              <a:buAutoNum type="arabicPeriod"/>
            </a:pPr>
            <a:r>
              <a:rPr lang="af-ZA" sz="1600" b="0">
                <a:solidFill>
                  <a:schemeClr val="tx1"/>
                </a:solidFill>
              </a:rPr>
              <a:t>Conduct </a:t>
            </a:r>
            <a:r>
              <a:rPr lang="af-ZA" sz="1600">
                <a:solidFill>
                  <a:schemeClr val="tx1"/>
                </a:solidFill>
              </a:rPr>
              <a:t>randomized dose-optimisation (DO) trials with min 2 doses </a:t>
            </a:r>
            <a:r>
              <a:rPr lang="af-ZA" sz="1600" b="0">
                <a:solidFill>
                  <a:schemeClr val="tx1"/>
                </a:solidFill>
              </a:rPr>
              <a:t>to confirm efficacy and safety at well informed doses (phase II) </a:t>
            </a:r>
          </a:p>
          <a:p>
            <a:pPr marL="285750" indent="-285750">
              <a:buClr>
                <a:srgbClr val="F36633"/>
              </a:buClr>
              <a:buAutoNum type="arabicPeriod"/>
            </a:pPr>
            <a:endParaRPr lang="af-ZA" sz="1600">
              <a:solidFill>
                <a:schemeClr val="tx1"/>
              </a:solidFill>
            </a:endParaRPr>
          </a:p>
          <a:p>
            <a:pPr algn="ctr"/>
            <a:r>
              <a:rPr lang="af-ZA" sz="1800">
                <a:solidFill>
                  <a:schemeClr val="accent3"/>
                </a:solidFill>
              </a:rPr>
              <a:t>Identify "optimal dose" for further study </a:t>
            </a:r>
            <a:endParaRPr lang="fr-BE" sz="1800" b="0">
              <a:solidFill>
                <a:srgbClr val="000000"/>
              </a:solidFill>
            </a:endParaRPr>
          </a:p>
          <a:p>
            <a:pPr algn="ctr"/>
            <a:r>
              <a:rPr lang="af-ZA" sz="1800">
                <a:solidFill>
                  <a:schemeClr val="accent3"/>
                </a:solidFill>
              </a:rPr>
              <a:t>(indication specific / combination specific)</a:t>
            </a:r>
          </a:p>
          <a:p>
            <a:pPr algn="ctr"/>
            <a:endParaRPr lang="af-ZA" sz="1800">
              <a:solidFill>
                <a:schemeClr val="accent3"/>
              </a:solidFill>
            </a:endParaRPr>
          </a:p>
          <a:p>
            <a:pPr algn="ctr"/>
            <a:endParaRPr lang="fr-BE">
              <a:solidFill>
                <a:srgbClr val="F36633"/>
              </a:solidFill>
            </a:endParaRPr>
          </a:p>
        </p:txBody>
      </p:sp>
    </p:spTree>
    <p:extLst>
      <p:ext uri="{BB962C8B-B14F-4D97-AF65-F5344CB8AC3E}">
        <p14:creationId xmlns:p14="http://schemas.microsoft.com/office/powerpoint/2010/main" val="60493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AC323-9FC0-41CB-8CA6-120A1F5D852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9AE5FB-8561-1786-CBF5-8D9B836C911C}"/>
              </a:ext>
            </a:extLst>
          </p:cNvPr>
          <p:cNvSpPr>
            <a:spLocks noGrp="1"/>
          </p:cNvSpPr>
          <p:nvPr>
            <p:ph type="sldNum" sz="quarter" idx="11"/>
          </p:nvPr>
        </p:nvSpPr>
        <p:spPr/>
        <p:txBody>
          <a:bodyPr/>
          <a:lstStyle/>
          <a:p>
            <a:fld id="{9F9F533D-B52E-4A2F-BF72-0ADD2D94BD75}" type="slidenum">
              <a:rPr lang="en-GB" smtClean="0"/>
              <a:pPr/>
              <a:t>46</a:t>
            </a:fld>
            <a:endParaRPr lang="en-GB"/>
          </a:p>
        </p:txBody>
      </p:sp>
      <p:sp>
        <p:nvSpPr>
          <p:cNvPr id="3" name="Date Placeholder 2">
            <a:extLst>
              <a:ext uri="{FF2B5EF4-FFF2-40B4-BE49-F238E27FC236}">
                <a16:creationId xmlns:a16="http://schemas.microsoft.com/office/drawing/2014/main" id="{F00E114C-4864-1AE3-E6B4-30EF253885C7}"/>
              </a:ext>
            </a:extLst>
          </p:cNvPr>
          <p:cNvSpPr>
            <a:spLocks noGrp="1"/>
          </p:cNvSpPr>
          <p:nvPr>
            <p:ph type="dt" sz="half" idx="12"/>
          </p:nvPr>
        </p:nvSpPr>
        <p:spPr/>
        <p:txBody>
          <a:bodyPr/>
          <a:lstStyle/>
          <a:p>
            <a:fld id="{397F4CD0-83C1-4C99-A2BD-6DA4A1CC9D00}" type="datetime4">
              <a:rPr lang="en-GB" smtClean="0"/>
              <a:t>27 June 2025</a:t>
            </a:fld>
            <a:endParaRPr lang="en-GB"/>
          </a:p>
        </p:txBody>
      </p:sp>
      <p:sp>
        <p:nvSpPr>
          <p:cNvPr id="116" name="Title 115">
            <a:extLst>
              <a:ext uri="{FF2B5EF4-FFF2-40B4-BE49-F238E27FC236}">
                <a16:creationId xmlns:a16="http://schemas.microsoft.com/office/drawing/2014/main" id="{F2D96B5A-D4CC-6E55-42C5-4C09651E7C2F}"/>
              </a:ext>
            </a:extLst>
          </p:cNvPr>
          <p:cNvSpPr>
            <a:spLocks noGrp="1"/>
          </p:cNvSpPr>
          <p:nvPr>
            <p:ph type="title"/>
          </p:nvPr>
        </p:nvSpPr>
        <p:spPr/>
        <p:txBody>
          <a:bodyPr/>
          <a:lstStyle/>
          <a:p>
            <a:r>
              <a:rPr lang="af-ZA" dirty="0"/>
              <a:t>Approaches to seamless phase I/II designs</a:t>
            </a:r>
            <a:endParaRPr lang="fr-BE" dirty="0"/>
          </a:p>
        </p:txBody>
      </p:sp>
      <p:grpSp>
        <p:nvGrpSpPr>
          <p:cNvPr id="5" name="Group 4">
            <a:extLst>
              <a:ext uri="{FF2B5EF4-FFF2-40B4-BE49-F238E27FC236}">
                <a16:creationId xmlns:a16="http://schemas.microsoft.com/office/drawing/2014/main" id="{19C5D2AE-4F19-AAF2-33A5-D8F137B50FD7}"/>
              </a:ext>
            </a:extLst>
          </p:cNvPr>
          <p:cNvGrpSpPr/>
          <p:nvPr/>
        </p:nvGrpSpPr>
        <p:grpSpPr>
          <a:xfrm>
            <a:off x="79347" y="1967339"/>
            <a:ext cx="5796000" cy="3832698"/>
            <a:chOff x="57962" y="1380200"/>
            <a:chExt cx="5796000" cy="3832698"/>
          </a:xfrm>
        </p:grpSpPr>
        <p:sp>
          <p:nvSpPr>
            <p:cNvPr id="7" name="TextBox 6">
              <a:extLst>
                <a:ext uri="{FF2B5EF4-FFF2-40B4-BE49-F238E27FC236}">
                  <a16:creationId xmlns:a16="http://schemas.microsoft.com/office/drawing/2014/main" id="{64F0B75A-012F-FEA5-81AA-E4059FCA5461}"/>
                </a:ext>
              </a:extLst>
            </p:cNvPr>
            <p:cNvSpPr txBox="1"/>
            <p:nvPr/>
          </p:nvSpPr>
          <p:spPr>
            <a:xfrm>
              <a:off x="2481825" y="4318499"/>
              <a:ext cx="3248430" cy="622050"/>
            </a:xfrm>
            <a:prstGeom prst="rect">
              <a:avLst/>
            </a:prstGeom>
            <a:noFill/>
          </p:spPr>
          <p:txBody>
            <a:bodyPr wrap="square" lIns="36000" tIns="36000" rIns="36000" bIns="36000" rtlCol="0" anchor="t">
              <a:noAutofit/>
            </a:bodyPr>
            <a:lstStyle/>
            <a:p>
              <a:pPr marL="0" marR="0" lvl="0" indent="0" algn="l" defTabSz="914400" rtl="0" eaLnBrk="1" fontAlgn="auto" latinLnBrk="0" hangingPunct="1">
                <a:lnSpc>
                  <a:spcPct val="100000"/>
                </a:lnSpc>
                <a:spcBef>
                  <a:spcPts val="300"/>
                </a:spcBef>
                <a:spcAft>
                  <a:spcPts val="300"/>
                </a:spcAft>
                <a:buClr>
                  <a:srgbClr val="0E2841"/>
                </a:buClr>
                <a:buSzPct val="110000"/>
                <a:buFontTx/>
                <a:buNone/>
                <a:tabLst/>
                <a:defRPr/>
              </a:pPr>
              <a:r>
                <a:rPr kumimoji="0" lang="af-ZA" sz="1600" b="1" i="0" u="none" strike="noStrike" kern="1200" cap="none" spc="0" normalizeH="0" baseline="0" noProof="0">
                  <a:ln>
                    <a:noFill/>
                  </a:ln>
                  <a:solidFill>
                    <a:srgbClr val="69B445"/>
                  </a:solidFill>
                  <a:effectLst/>
                  <a:uLnTx/>
                  <a:uFillTx/>
                  <a:ea typeface="+mn-ea"/>
                  <a:cs typeface="+mn-cs"/>
                </a:rPr>
                <a:t>Backfilling / Dose expansions at safe doses to identify OBD</a:t>
              </a:r>
            </a:p>
            <a:p>
              <a:pPr marL="0" marR="0" lvl="0" indent="0" algn="l" defTabSz="914400" rtl="0" eaLnBrk="1" fontAlgn="auto" latinLnBrk="0" hangingPunct="1">
                <a:lnSpc>
                  <a:spcPct val="100000"/>
                </a:lnSpc>
                <a:spcBef>
                  <a:spcPts val="300"/>
                </a:spcBef>
                <a:spcAft>
                  <a:spcPts val="300"/>
                </a:spcAft>
                <a:buClr>
                  <a:srgbClr val="0E2841"/>
                </a:buClr>
                <a:buSzPct val="110000"/>
                <a:buFontTx/>
                <a:buNone/>
                <a:tabLst/>
                <a:defRPr/>
              </a:pPr>
              <a:endParaRPr kumimoji="0" lang="af-ZA" sz="1600" b="1" i="0" u="none" strike="noStrike" kern="1200" cap="none" spc="0" normalizeH="0" baseline="0" noProof="0">
                <a:ln>
                  <a:noFill/>
                </a:ln>
                <a:solidFill>
                  <a:srgbClr val="69B445"/>
                </a:solidFill>
                <a:effectLst/>
                <a:uLnTx/>
                <a:uFillTx/>
                <a:ea typeface="+mn-ea"/>
                <a:cs typeface="+mn-cs"/>
              </a:endParaRPr>
            </a:p>
          </p:txBody>
        </p:sp>
        <p:sp>
          <p:nvSpPr>
            <p:cNvPr id="10" name="Rectangle: Rounded Corners 9">
              <a:extLst>
                <a:ext uri="{FF2B5EF4-FFF2-40B4-BE49-F238E27FC236}">
                  <a16:creationId xmlns:a16="http://schemas.microsoft.com/office/drawing/2014/main" id="{B3D4C42D-7E5E-0F72-8E39-1C980AC1C0EC}"/>
                </a:ext>
              </a:extLst>
            </p:cNvPr>
            <p:cNvSpPr/>
            <p:nvPr/>
          </p:nvSpPr>
          <p:spPr bwMode="auto">
            <a:xfrm>
              <a:off x="147688" y="4371432"/>
              <a:ext cx="871482" cy="328715"/>
            </a:xfrm>
            <a:prstGeom prst="roundRect">
              <a:avLst/>
            </a:prstGeom>
            <a:solidFill>
              <a:srgbClr val="ED7D3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r>
                <a:rPr kumimoji="0" lang="en-US" sz="1100" b="0" i="0" u="none" strike="noStrike" kern="0" cap="none" spc="0" normalizeH="0" baseline="0" noProof="0">
                  <a:ln>
                    <a:noFill/>
                  </a:ln>
                  <a:solidFill>
                    <a:prstClr val="black"/>
                  </a:solidFill>
                  <a:effectLst/>
                  <a:uLnTx/>
                  <a:uFillTx/>
                  <a:latin typeface="Aptos" panose="020B0004020202020204"/>
                  <a:ea typeface="+mn-ea"/>
                  <a:cs typeface="+mn-cs"/>
                </a:rPr>
                <a:t>DL1</a:t>
              </a:r>
            </a:p>
          </p:txBody>
        </p:sp>
        <p:sp>
          <p:nvSpPr>
            <p:cNvPr id="11" name="Rectangle: Rounded Corners 10">
              <a:extLst>
                <a:ext uri="{FF2B5EF4-FFF2-40B4-BE49-F238E27FC236}">
                  <a16:creationId xmlns:a16="http://schemas.microsoft.com/office/drawing/2014/main" id="{99234BF9-1442-A6BE-716C-D28740FD20A9}"/>
                </a:ext>
              </a:extLst>
            </p:cNvPr>
            <p:cNvSpPr/>
            <p:nvPr/>
          </p:nvSpPr>
          <p:spPr bwMode="auto">
            <a:xfrm>
              <a:off x="739255" y="3710420"/>
              <a:ext cx="871482" cy="328715"/>
            </a:xfrm>
            <a:prstGeom prst="roundRect">
              <a:avLst/>
            </a:prstGeom>
            <a:solidFill>
              <a:srgbClr val="ED7D3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r>
                <a:rPr kumimoji="0" lang="en-US" sz="1100" b="0" i="0" u="none" strike="noStrike" kern="0" cap="none" spc="0" normalizeH="0" baseline="0" noProof="0">
                  <a:ln>
                    <a:noFill/>
                  </a:ln>
                  <a:solidFill>
                    <a:prstClr val="black"/>
                  </a:solidFill>
                  <a:effectLst/>
                  <a:uLnTx/>
                  <a:uFillTx/>
                  <a:latin typeface="Aptos" panose="020B0004020202020204"/>
                  <a:ea typeface="+mn-ea"/>
                  <a:cs typeface="+mn-cs"/>
                </a:rPr>
                <a:t>DL2</a:t>
              </a:r>
            </a:p>
          </p:txBody>
        </p:sp>
        <p:sp>
          <p:nvSpPr>
            <p:cNvPr id="12" name="Rectangle: Rounded Corners 11">
              <a:extLst>
                <a:ext uri="{FF2B5EF4-FFF2-40B4-BE49-F238E27FC236}">
                  <a16:creationId xmlns:a16="http://schemas.microsoft.com/office/drawing/2014/main" id="{C0D94C61-36A5-8C4E-0C7F-14E051E8C990}"/>
                </a:ext>
              </a:extLst>
            </p:cNvPr>
            <p:cNvSpPr/>
            <p:nvPr/>
          </p:nvSpPr>
          <p:spPr bwMode="auto">
            <a:xfrm>
              <a:off x="1318346" y="3008210"/>
              <a:ext cx="871482" cy="328715"/>
            </a:xfrm>
            <a:prstGeom prst="roundRect">
              <a:avLst/>
            </a:prstGeom>
            <a:solidFill>
              <a:srgbClr val="ED7D3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r>
                <a:rPr kumimoji="0" lang="en-US" sz="1100" b="0" i="0" u="none" strike="noStrike" kern="0" cap="none" spc="0" normalizeH="0" baseline="0" noProof="0">
                  <a:ln>
                    <a:noFill/>
                  </a:ln>
                  <a:solidFill>
                    <a:prstClr val="black"/>
                  </a:solidFill>
                  <a:effectLst/>
                  <a:uLnTx/>
                  <a:uFillTx/>
                  <a:latin typeface="Aptos" panose="020B0004020202020204"/>
                  <a:ea typeface="+mn-ea"/>
                  <a:cs typeface="+mn-cs"/>
                </a:rPr>
                <a:t>DL3</a:t>
              </a:r>
            </a:p>
          </p:txBody>
        </p:sp>
        <p:sp>
          <p:nvSpPr>
            <p:cNvPr id="13" name="Rectangle: Rounded Corners 12">
              <a:extLst>
                <a:ext uri="{FF2B5EF4-FFF2-40B4-BE49-F238E27FC236}">
                  <a16:creationId xmlns:a16="http://schemas.microsoft.com/office/drawing/2014/main" id="{458939DD-498B-5BE2-56AE-30DEAAF0FBE9}"/>
                </a:ext>
              </a:extLst>
            </p:cNvPr>
            <p:cNvSpPr/>
            <p:nvPr/>
          </p:nvSpPr>
          <p:spPr bwMode="auto">
            <a:xfrm>
              <a:off x="1920297" y="2370340"/>
              <a:ext cx="871482" cy="328715"/>
            </a:xfrm>
            <a:prstGeom prst="roundRect">
              <a:avLst/>
            </a:prstGeom>
            <a:solidFill>
              <a:srgbClr val="ED7D3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14400" rtl="0" eaLnBrk="0" fontAlgn="auto" latinLnBrk="0" hangingPunct="0">
                <a:lnSpc>
                  <a:spcPct val="100000"/>
                </a:lnSpc>
                <a:spcBef>
                  <a:spcPts val="300"/>
                </a:spcBef>
                <a:spcAft>
                  <a:spcPts val="300"/>
                </a:spcAft>
                <a:buClr>
                  <a:srgbClr val="0E2841"/>
                </a:buClr>
                <a:buSzPct val="110000"/>
                <a:buFontTx/>
                <a:buNone/>
                <a:tabLst/>
                <a:defRPr/>
              </a:pPr>
              <a:r>
                <a:rPr kumimoji="0" lang="en-US" sz="1100" b="0" i="0" u="none" strike="noStrike" kern="0" cap="none" spc="0" normalizeH="0" baseline="0" noProof="0">
                  <a:ln>
                    <a:noFill/>
                  </a:ln>
                  <a:solidFill>
                    <a:prstClr val="black"/>
                  </a:solidFill>
                  <a:effectLst/>
                  <a:uLnTx/>
                  <a:uFillTx/>
                  <a:latin typeface="Aptos" panose="020B0004020202020204"/>
                  <a:ea typeface="+mn-ea"/>
                  <a:cs typeface="+mn-cs"/>
                </a:rPr>
                <a:t>DL4 </a:t>
              </a:r>
            </a:p>
          </p:txBody>
        </p:sp>
        <p:sp>
          <p:nvSpPr>
            <p:cNvPr id="14" name="Rectangle: Rounded Corners 13">
              <a:extLst>
                <a:ext uri="{FF2B5EF4-FFF2-40B4-BE49-F238E27FC236}">
                  <a16:creationId xmlns:a16="http://schemas.microsoft.com/office/drawing/2014/main" id="{C6953E76-33A8-A40B-B4FA-1386945847B1}"/>
                </a:ext>
              </a:extLst>
            </p:cNvPr>
            <p:cNvSpPr/>
            <p:nvPr/>
          </p:nvSpPr>
          <p:spPr bwMode="auto">
            <a:xfrm>
              <a:off x="2567059" y="1757818"/>
              <a:ext cx="871482" cy="328715"/>
            </a:xfrm>
            <a:prstGeom prst="round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r>
                <a:rPr kumimoji="0" lang="en-US" sz="1100" b="0" i="0" u="none" strike="noStrike" kern="0" cap="none" spc="0" normalizeH="0" baseline="0" noProof="0">
                  <a:ln>
                    <a:noFill/>
                  </a:ln>
                  <a:solidFill>
                    <a:prstClr val="black"/>
                  </a:solidFill>
                  <a:effectLst/>
                  <a:uLnTx/>
                  <a:uFillTx/>
                  <a:latin typeface="Aptos" panose="020B0004020202020204"/>
                  <a:ea typeface="+mn-ea"/>
                  <a:cs typeface="+mn-cs"/>
                </a:rPr>
                <a:t>DL5</a:t>
              </a:r>
            </a:p>
          </p:txBody>
        </p:sp>
        <p:cxnSp>
          <p:nvCxnSpPr>
            <p:cNvPr id="15" name="Connector: Elbow 14">
              <a:extLst>
                <a:ext uri="{FF2B5EF4-FFF2-40B4-BE49-F238E27FC236}">
                  <a16:creationId xmlns:a16="http://schemas.microsoft.com/office/drawing/2014/main" id="{8AD652E7-AE96-633E-5812-4339748858CD}"/>
                </a:ext>
              </a:extLst>
            </p:cNvPr>
            <p:cNvCxnSpPr>
              <a:cxnSpLocks/>
            </p:cNvCxnSpPr>
            <p:nvPr/>
          </p:nvCxnSpPr>
          <p:spPr>
            <a:xfrm rot="5400000" flipH="1" flipV="1">
              <a:off x="470247" y="4102425"/>
              <a:ext cx="445012" cy="93004"/>
            </a:xfrm>
            <a:prstGeom prst="bentConnector2">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54823FA-A300-FA14-5EEA-E55FB2E00A01}"/>
                </a:ext>
              </a:extLst>
            </p:cNvPr>
            <p:cNvCxnSpPr>
              <a:cxnSpLocks/>
            </p:cNvCxnSpPr>
            <p:nvPr/>
          </p:nvCxnSpPr>
          <p:spPr>
            <a:xfrm rot="5400000" flipH="1" flipV="1">
              <a:off x="1057594" y="3433117"/>
              <a:ext cx="457528" cy="97078"/>
            </a:xfrm>
            <a:prstGeom prst="bentConnector2">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02C48840-2805-50B4-21DE-20C19004F059}"/>
                </a:ext>
              </a:extLst>
            </p:cNvPr>
            <p:cNvCxnSpPr>
              <a:cxnSpLocks/>
            </p:cNvCxnSpPr>
            <p:nvPr/>
          </p:nvCxnSpPr>
          <p:spPr>
            <a:xfrm rot="5400000" flipH="1" flipV="1">
              <a:off x="1651602" y="2768198"/>
              <a:ext cx="450553" cy="86838"/>
            </a:xfrm>
            <a:prstGeom prst="bentConnector2">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Connector 17">
              <a:extLst>
                <a:ext uri="{FF2B5EF4-FFF2-40B4-BE49-F238E27FC236}">
                  <a16:creationId xmlns:a16="http://schemas.microsoft.com/office/drawing/2014/main" id="{3B02707C-C448-0112-D57F-AB8D3956E2A3}"/>
                </a:ext>
              </a:extLst>
            </p:cNvPr>
            <p:cNvSpPr/>
            <p:nvPr/>
          </p:nvSpPr>
          <p:spPr bwMode="auto">
            <a:xfrm>
              <a:off x="2465273" y="3981823"/>
              <a:ext cx="147488" cy="152179"/>
            </a:xfrm>
            <a:prstGeom prst="flowChartConnector">
              <a:avLst/>
            </a:prstGeom>
            <a:solidFill>
              <a:schemeClr val="tx2">
                <a:lumMod val="40000"/>
                <a:lumOff val="60000"/>
              </a:schemeClr>
            </a:solidFill>
            <a:ln w="127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19" name="Flowchart: Connector 18">
              <a:extLst>
                <a:ext uri="{FF2B5EF4-FFF2-40B4-BE49-F238E27FC236}">
                  <a16:creationId xmlns:a16="http://schemas.microsoft.com/office/drawing/2014/main" id="{A1159FC5-E4EC-7EF0-E87D-5C750C6A77C8}"/>
                </a:ext>
              </a:extLst>
            </p:cNvPr>
            <p:cNvSpPr/>
            <p:nvPr/>
          </p:nvSpPr>
          <p:spPr bwMode="auto">
            <a:xfrm>
              <a:off x="2876620" y="3981823"/>
              <a:ext cx="147488" cy="152179"/>
            </a:xfrm>
            <a:prstGeom prst="flowChartConnector">
              <a:avLst/>
            </a:prstGeom>
            <a:solidFill>
              <a:schemeClr val="tx2">
                <a:lumMod val="40000"/>
                <a:lumOff val="60000"/>
              </a:schemeClr>
            </a:solidFill>
            <a:ln w="127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20" name="Flowchart: Connector 19">
              <a:extLst>
                <a:ext uri="{FF2B5EF4-FFF2-40B4-BE49-F238E27FC236}">
                  <a16:creationId xmlns:a16="http://schemas.microsoft.com/office/drawing/2014/main" id="{4984E62C-1C05-7D99-F31F-53A0508EF0BB}"/>
                </a:ext>
              </a:extLst>
            </p:cNvPr>
            <p:cNvSpPr/>
            <p:nvPr/>
          </p:nvSpPr>
          <p:spPr bwMode="auto">
            <a:xfrm>
              <a:off x="3628603" y="3324859"/>
              <a:ext cx="147487" cy="152179"/>
            </a:xfrm>
            <a:prstGeom prst="flowChartConnector">
              <a:avLst/>
            </a:prstGeom>
            <a:solidFill>
              <a:schemeClr val="tx2">
                <a:lumMod val="40000"/>
                <a:lumOff val="60000"/>
              </a:schemeClr>
            </a:solidFill>
            <a:ln w="127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21" name="Flowchart: Connector 20">
              <a:extLst>
                <a:ext uri="{FF2B5EF4-FFF2-40B4-BE49-F238E27FC236}">
                  <a16:creationId xmlns:a16="http://schemas.microsoft.com/office/drawing/2014/main" id="{F8C8F5AB-547F-0D72-74AC-D906254DB47F}"/>
                </a:ext>
              </a:extLst>
            </p:cNvPr>
            <p:cNvSpPr/>
            <p:nvPr/>
          </p:nvSpPr>
          <p:spPr bwMode="auto">
            <a:xfrm>
              <a:off x="398334" y="4658371"/>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22" name="Flowchart: Connector 21">
              <a:extLst>
                <a:ext uri="{FF2B5EF4-FFF2-40B4-BE49-F238E27FC236}">
                  <a16:creationId xmlns:a16="http://schemas.microsoft.com/office/drawing/2014/main" id="{F730DB19-3229-9F98-F711-37A9AB7AFA79}"/>
                </a:ext>
              </a:extLst>
            </p:cNvPr>
            <p:cNvSpPr/>
            <p:nvPr/>
          </p:nvSpPr>
          <p:spPr bwMode="auto">
            <a:xfrm>
              <a:off x="630183" y="4658371"/>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23" name="Flowchart: Connector 22">
              <a:extLst>
                <a:ext uri="{FF2B5EF4-FFF2-40B4-BE49-F238E27FC236}">
                  <a16:creationId xmlns:a16="http://schemas.microsoft.com/office/drawing/2014/main" id="{937FFC2A-A5C6-E4E4-A698-9777F18AF6E1}"/>
                </a:ext>
              </a:extLst>
            </p:cNvPr>
            <p:cNvSpPr/>
            <p:nvPr/>
          </p:nvSpPr>
          <p:spPr bwMode="auto">
            <a:xfrm>
              <a:off x="862034" y="4658371"/>
              <a:ext cx="163042"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24" name="Flowchart: Connector 23">
              <a:extLst>
                <a:ext uri="{FF2B5EF4-FFF2-40B4-BE49-F238E27FC236}">
                  <a16:creationId xmlns:a16="http://schemas.microsoft.com/office/drawing/2014/main" id="{BB14EE83-8F86-87B4-458D-3216F0862538}"/>
                </a:ext>
              </a:extLst>
            </p:cNvPr>
            <p:cNvSpPr/>
            <p:nvPr/>
          </p:nvSpPr>
          <p:spPr bwMode="auto">
            <a:xfrm>
              <a:off x="996967" y="4023103"/>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25" name="Flowchart: Connector 24">
              <a:extLst>
                <a:ext uri="{FF2B5EF4-FFF2-40B4-BE49-F238E27FC236}">
                  <a16:creationId xmlns:a16="http://schemas.microsoft.com/office/drawing/2014/main" id="{3BEEB8DF-8622-E571-E7AE-465CD969B72B}"/>
                </a:ext>
              </a:extLst>
            </p:cNvPr>
            <p:cNvSpPr/>
            <p:nvPr/>
          </p:nvSpPr>
          <p:spPr bwMode="auto">
            <a:xfrm>
              <a:off x="1228817" y="4023103"/>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26" name="Flowchart: Connector 25">
              <a:extLst>
                <a:ext uri="{FF2B5EF4-FFF2-40B4-BE49-F238E27FC236}">
                  <a16:creationId xmlns:a16="http://schemas.microsoft.com/office/drawing/2014/main" id="{1616CDD6-7A00-0F9F-2E69-F1CFD4C5F83C}"/>
                </a:ext>
              </a:extLst>
            </p:cNvPr>
            <p:cNvSpPr/>
            <p:nvPr/>
          </p:nvSpPr>
          <p:spPr bwMode="auto">
            <a:xfrm>
              <a:off x="1460667" y="4023103"/>
              <a:ext cx="163042"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27" name="Flowchart: Connector 26">
              <a:extLst>
                <a:ext uri="{FF2B5EF4-FFF2-40B4-BE49-F238E27FC236}">
                  <a16:creationId xmlns:a16="http://schemas.microsoft.com/office/drawing/2014/main" id="{DFD1E0B3-44C9-9117-C87E-576AD8D5A1B8}"/>
                </a:ext>
              </a:extLst>
            </p:cNvPr>
            <p:cNvSpPr/>
            <p:nvPr/>
          </p:nvSpPr>
          <p:spPr bwMode="auto">
            <a:xfrm>
              <a:off x="1593407" y="3337896"/>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28" name="Flowchart: Connector 27">
              <a:extLst>
                <a:ext uri="{FF2B5EF4-FFF2-40B4-BE49-F238E27FC236}">
                  <a16:creationId xmlns:a16="http://schemas.microsoft.com/office/drawing/2014/main" id="{288181F4-AFB0-143B-F422-FEBB40AE80BF}"/>
                </a:ext>
              </a:extLst>
            </p:cNvPr>
            <p:cNvSpPr/>
            <p:nvPr/>
          </p:nvSpPr>
          <p:spPr bwMode="auto">
            <a:xfrm>
              <a:off x="1825257" y="3337895"/>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29" name="Flowchart: Connector 28">
              <a:extLst>
                <a:ext uri="{FF2B5EF4-FFF2-40B4-BE49-F238E27FC236}">
                  <a16:creationId xmlns:a16="http://schemas.microsoft.com/office/drawing/2014/main" id="{8A74E772-D93D-B5E0-D023-C8A1B0BC8C5E}"/>
                </a:ext>
              </a:extLst>
            </p:cNvPr>
            <p:cNvSpPr/>
            <p:nvPr/>
          </p:nvSpPr>
          <p:spPr bwMode="auto">
            <a:xfrm>
              <a:off x="2057107" y="3337896"/>
              <a:ext cx="163042"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30" name="Flowchart: Connector 29">
              <a:extLst>
                <a:ext uri="{FF2B5EF4-FFF2-40B4-BE49-F238E27FC236}">
                  <a16:creationId xmlns:a16="http://schemas.microsoft.com/office/drawing/2014/main" id="{DF3FBE1A-D9BC-54CA-8350-8BD4657A4AA5}"/>
                </a:ext>
              </a:extLst>
            </p:cNvPr>
            <p:cNvSpPr/>
            <p:nvPr/>
          </p:nvSpPr>
          <p:spPr bwMode="auto">
            <a:xfrm>
              <a:off x="1585929" y="3506822"/>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31" name="Flowchart: Connector 30">
              <a:extLst>
                <a:ext uri="{FF2B5EF4-FFF2-40B4-BE49-F238E27FC236}">
                  <a16:creationId xmlns:a16="http://schemas.microsoft.com/office/drawing/2014/main" id="{4436C24E-59B2-656E-0EB4-B504FE2F4D9D}"/>
                </a:ext>
              </a:extLst>
            </p:cNvPr>
            <p:cNvSpPr/>
            <p:nvPr/>
          </p:nvSpPr>
          <p:spPr bwMode="auto">
            <a:xfrm>
              <a:off x="1817779" y="3506821"/>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32" name="Flowchart: Connector 31">
              <a:extLst>
                <a:ext uri="{FF2B5EF4-FFF2-40B4-BE49-F238E27FC236}">
                  <a16:creationId xmlns:a16="http://schemas.microsoft.com/office/drawing/2014/main" id="{7ADCBBC3-ADCA-67B8-EDD9-C19C1A3816B2}"/>
                </a:ext>
              </a:extLst>
            </p:cNvPr>
            <p:cNvSpPr/>
            <p:nvPr/>
          </p:nvSpPr>
          <p:spPr bwMode="auto">
            <a:xfrm>
              <a:off x="2049629" y="3506822"/>
              <a:ext cx="163042"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33" name="Flowchart: Connector 32">
              <a:extLst>
                <a:ext uri="{FF2B5EF4-FFF2-40B4-BE49-F238E27FC236}">
                  <a16:creationId xmlns:a16="http://schemas.microsoft.com/office/drawing/2014/main" id="{C60802AE-471E-C861-A817-46577D510DF2}"/>
                </a:ext>
              </a:extLst>
            </p:cNvPr>
            <p:cNvSpPr/>
            <p:nvPr/>
          </p:nvSpPr>
          <p:spPr bwMode="auto">
            <a:xfrm>
              <a:off x="2195650" y="2672130"/>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34" name="Flowchart: Connector 33">
              <a:extLst>
                <a:ext uri="{FF2B5EF4-FFF2-40B4-BE49-F238E27FC236}">
                  <a16:creationId xmlns:a16="http://schemas.microsoft.com/office/drawing/2014/main" id="{1BA6C744-62BA-B86A-90C0-A101011538ED}"/>
                </a:ext>
              </a:extLst>
            </p:cNvPr>
            <p:cNvSpPr/>
            <p:nvPr/>
          </p:nvSpPr>
          <p:spPr bwMode="auto">
            <a:xfrm>
              <a:off x="2427500" y="2672129"/>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35" name="Flowchart: Connector 34">
              <a:extLst>
                <a:ext uri="{FF2B5EF4-FFF2-40B4-BE49-F238E27FC236}">
                  <a16:creationId xmlns:a16="http://schemas.microsoft.com/office/drawing/2014/main" id="{B53F5C29-2BD9-5093-8AAE-C53FA5A140B6}"/>
                </a:ext>
              </a:extLst>
            </p:cNvPr>
            <p:cNvSpPr/>
            <p:nvPr/>
          </p:nvSpPr>
          <p:spPr bwMode="auto">
            <a:xfrm>
              <a:off x="2659350" y="2672130"/>
              <a:ext cx="163042"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36" name="Flowchart: Connector 35">
              <a:extLst>
                <a:ext uri="{FF2B5EF4-FFF2-40B4-BE49-F238E27FC236}">
                  <a16:creationId xmlns:a16="http://schemas.microsoft.com/office/drawing/2014/main" id="{4D4E83DD-331C-428E-6E90-42D87A531A3B}"/>
                </a:ext>
              </a:extLst>
            </p:cNvPr>
            <p:cNvSpPr/>
            <p:nvPr/>
          </p:nvSpPr>
          <p:spPr bwMode="auto">
            <a:xfrm>
              <a:off x="2675588" y="3981823"/>
              <a:ext cx="147488" cy="152179"/>
            </a:xfrm>
            <a:prstGeom prst="flowChartConnector">
              <a:avLst/>
            </a:prstGeom>
            <a:solidFill>
              <a:schemeClr val="tx2">
                <a:lumMod val="40000"/>
                <a:lumOff val="60000"/>
              </a:schemeClr>
            </a:solidFill>
            <a:ln w="127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37" name="Flowchart: Connector 36">
              <a:extLst>
                <a:ext uri="{FF2B5EF4-FFF2-40B4-BE49-F238E27FC236}">
                  <a16:creationId xmlns:a16="http://schemas.microsoft.com/office/drawing/2014/main" id="{69E48D4E-3C11-3FB6-2850-845E2BA275DA}"/>
                </a:ext>
              </a:extLst>
            </p:cNvPr>
            <p:cNvSpPr/>
            <p:nvPr/>
          </p:nvSpPr>
          <p:spPr bwMode="auto">
            <a:xfrm>
              <a:off x="3100989" y="3981823"/>
              <a:ext cx="147488" cy="152179"/>
            </a:xfrm>
            <a:prstGeom prst="flowChartConnector">
              <a:avLst/>
            </a:prstGeom>
            <a:solidFill>
              <a:schemeClr val="tx2">
                <a:lumMod val="40000"/>
                <a:lumOff val="60000"/>
              </a:schemeClr>
            </a:solidFill>
            <a:ln w="127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38" name="Flowchart: Connector 37">
              <a:extLst>
                <a:ext uri="{FF2B5EF4-FFF2-40B4-BE49-F238E27FC236}">
                  <a16:creationId xmlns:a16="http://schemas.microsoft.com/office/drawing/2014/main" id="{E31E9DFD-6DC8-D0F2-3575-0831E6317B6C}"/>
                </a:ext>
              </a:extLst>
            </p:cNvPr>
            <p:cNvSpPr/>
            <p:nvPr/>
          </p:nvSpPr>
          <p:spPr bwMode="auto">
            <a:xfrm>
              <a:off x="3852974" y="3324859"/>
              <a:ext cx="147487" cy="152179"/>
            </a:xfrm>
            <a:prstGeom prst="flowChartConnector">
              <a:avLst/>
            </a:prstGeom>
            <a:solidFill>
              <a:schemeClr val="tx2">
                <a:lumMod val="40000"/>
                <a:lumOff val="60000"/>
              </a:schemeClr>
            </a:solidFill>
            <a:ln w="127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39" name="Flowchart: Connector 38">
              <a:extLst>
                <a:ext uri="{FF2B5EF4-FFF2-40B4-BE49-F238E27FC236}">
                  <a16:creationId xmlns:a16="http://schemas.microsoft.com/office/drawing/2014/main" id="{B97616F4-C20E-B5ED-702B-F540FA3FB4DC}"/>
                </a:ext>
              </a:extLst>
            </p:cNvPr>
            <p:cNvSpPr/>
            <p:nvPr/>
          </p:nvSpPr>
          <p:spPr bwMode="auto">
            <a:xfrm rot="579996">
              <a:off x="2790420" y="3324039"/>
              <a:ext cx="147488" cy="152179"/>
            </a:xfrm>
            <a:prstGeom prst="flowChartConnector">
              <a:avLst/>
            </a:prstGeom>
            <a:solidFill>
              <a:schemeClr val="tx2">
                <a:lumMod val="40000"/>
                <a:lumOff val="60000"/>
              </a:schemeClr>
            </a:solidFill>
            <a:ln>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40" name="Flowchart: Connector 39">
              <a:extLst>
                <a:ext uri="{FF2B5EF4-FFF2-40B4-BE49-F238E27FC236}">
                  <a16:creationId xmlns:a16="http://schemas.microsoft.com/office/drawing/2014/main" id="{3D490247-8ECE-F64C-FB99-66F91895274B}"/>
                </a:ext>
              </a:extLst>
            </p:cNvPr>
            <p:cNvSpPr/>
            <p:nvPr/>
          </p:nvSpPr>
          <p:spPr bwMode="auto">
            <a:xfrm rot="579996">
              <a:off x="3201768" y="3324039"/>
              <a:ext cx="147488" cy="152179"/>
            </a:xfrm>
            <a:prstGeom prst="flowChartConnector">
              <a:avLst/>
            </a:prstGeom>
            <a:solidFill>
              <a:schemeClr val="tx2">
                <a:lumMod val="40000"/>
                <a:lumOff val="60000"/>
              </a:schemeClr>
            </a:solidFill>
            <a:ln>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42" name="Flowchart: Connector 41">
              <a:extLst>
                <a:ext uri="{FF2B5EF4-FFF2-40B4-BE49-F238E27FC236}">
                  <a16:creationId xmlns:a16="http://schemas.microsoft.com/office/drawing/2014/main" id="{A4E4B125-8A0A-C7D3-55FF-2E0155627278}"/>
                </a:ext>
              </a:extLst>
            </p:cNvPr>
            <p:cNvSpPr/>
            <p:nvPr/>
          </p:nvSpPr>
          <p:spPr bwMode="auto">
            <a:xfrm rot="579996">
              <a:off x="3015427" y="3324039"/>
              <a:ext cx="147488" cy="152179"/>
            </a:xfrm>
            <a:prstGeom prst="flowChartConnector">
              <a:avLst/>
            </a:prstGeom>
            <a:solidFill>
              <a:schemeClr val="tx2">
                <a:lumMod val="40000"/>
                <a:lumOff val="60000"/>
              </a:schemeClr>
            </a:solidFill>
            <a:ln>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45" name="Flowchart: Connector 44">
              <a:extLst>
                <a:ext uri="{FF2B5EF4-FFF2-40B4-BE49-F238E27FC236}">
                  <a16:creationId xmlns:a16="http://schemas.microsoft.com/office/drawing/2014/main" id="{9E6D088C-EAEE-DB7D-E151-B3714DF98257}"/>
                </a:ext>
              </a:extLst>
            </p:cNvPr>
            <p:cNvSpPr/>
            <p:nvPr/>
          </p:nvSpPr>
          <p:spPr bwMode="auto">
            <a:xfrm>
              <a:off x="3249158" y="2691883"/>
              <a:ext cx="147488" cy="152179"/>
            </a:xfrm>
            <a:prstGeom prst="flowChartConnector">
              <a:avLst/>
            </a:prstGeom>
            <a:solidFill>
              <a:schemeClr val="tx2">
                <a:lumMod val="40000"/>
                <a:lumOff val="60000"/>
              </a:schemeClr>
            </a:solidFill>
            <a:ln>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46" name="Flowchart: Connector 45">
              <a:extLst>
                <a:ext uri="{FF2B5EF4-FFF2-40B4-BE49-F238E27FC236}">
                  <a16:creationId xmlns:a16="http://schemas.microsoft.com/office/drawing/2014/main" id="{CD53CA30-64D5-B717-5701-7AFDB8A17FB5}"/>
                </a:ext>
              </a:extLst>
            </p:cNvPr>
            <p:cNvSpPr/>
            <p:nvPr/>
          </p:nvSpPr>
          <p:spPr bwMode="auto">
            <a:xfrm>
              <a:off x="3681586" y="2691883"/>
              <a:ext cx="147488" cy="152179"/>
            </a:xfrm>
            <a:prstGeom prst="flowChartConnector">
              <a:avLst/>
            </a:prstGeom>
            <a:solidFill>
              <a:schemeClr val="tx2">
                <a:lumMod val="40000"/>
                <a:lumOff val="60000"/>
              </a:schemeClr>
            </a:solidFill>
            <a:ln>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48" name="Flowchart: Connector 47">
              <a:extLst>
                <a:ext uri="{FF2B5EF4-FFF2-40B4-BE49-F238E27FC236}">
                  <a16:creationId xmlns:a16="http://schemas.microsoft.com/office/drawing/2014/main" id="{BAF1079D-1809-11FB-322A-E9752B706FD4}"/>
                </a:ext>
              </a:extLst>
            </p:cNvPr>
            <p:cNvSpPr/>
            <p:nvPr/>
          </p:nvSpPr>
          <p:spPr bwMode="auto">
            <a:xfrm>
              <a:off x="3459475" y="2691883"/>
              <a:ext cx="147488" cy="152179"/>
            </a:xfrm>
            <a:prstGeom prst="flowChartConnector">
              <a:avLst/>
            </a:prstGeom>
            <a:solidFill>
              <a:schemeClr val="tx2">
                <a:lumMod val="40000"/>
                <a:lumOff val="60000"/>
              </a:schemeClr>
            </a:solidFill>
            <a:ln>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cxnSp>
          <p:nvCxnSpPr>
            <p:cNvPr id="51" name="Connector: Elbow 50">
              <a:extLst>
                <a:ext uri="{FF2B5EF4-FFF2-40B4-BE49-F238E27FC236}">
                  <a16:creationId xmlns:a16="http://schemas.microsoft.com/office/drawing/2014/main" id="{A43CCD5C-E3BF-638A-71B5-62847B8121EC}"/>
                </a:ext>
              </a:extLst>
            </p:cNvPr>
            <p:cNvCxnSpPr>
              <a:cxnSpLocks/>
            </p:cNvCxnSpPr>
            <p:nvPr/>
          </p:nvCxnSpPr>
          <p:spPr>
            <a:xfrm rot="5400000" flipH="1" flipV="1">
              <a:off x="2287320" y="2107186"/>
              <a:ext cx="450553" cy="86838"/>
            </a:xfrm>
            <a:prstGeom prst="bentConnector2">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Flowchart: Connector 51">
              <a:extLst>
                <a:ext uri="{FF2B5EF4-FFF2-40B4-BE49-F238E27FC236}">
                  <a16:creationId xmlns:a16="http://schemas.microsoft.com/office/drawing/2014/main" id="{7FEB3189-1BB9-D2B9-A8A7-750272E6A53E}"/>
                </a:ext>
              </a:extLst>
            </p:cNvPr>
            <p:cNvSpPr/>
            <p:nvPr/>
          </p:nvSpPr>
          <p:spPr bwMode="auto">
            <a:xfrm>
              <a:off x="2816411" y="2018463"/>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53" name="Flowchart: Connector 52">
              <a:extLst>
                <a:ext uri="{FF2B5EF4-FFF2-40B4-BE49-F238E27FC236}">
                  <a16:creationId xmlns:a16="http://schemas.microsoft.com/office/drawing/2014/main" id="{00E780BD-2675-783C-9F19-1FEA149EB8D2}"/>
                </a:ext>
              </a:extLst>
            </p:cNvPr>
            <p:cNvSpPr/>
            <p:nvPr/>
          </p:nvSpPr>
          <p:spPr bwMode="auto">
            <a:xfrm>
              <a:off x="3048260" y="2018462"/>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54" name="Flowchart: Connector 53">
              <a:extLst>
                <a:ext uri="{FF2B5EF4-FFF2-40B4-BE49-F238E27FC236}">
                  <a16:creationId xmlns:a16="http://schemas.microsoft.com/office/drawing/2014/main" id="{25929FA1-A4FE-9A55-8157-8B6782C64086}"/>
                </a:ext>
              </a:extLst>
            </p:cNvPr>
            <p:cNvSpPr/>
            <p:nvPr/>
          </p:nvSpPr>
          <p:spPr bwMode="auto">
            <a:xfrm>
              <a:off x="3280111" y="2018463"/>
              <a:ext cx="163042"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55" name="Subtitle 24">
              <a:extLst>
                <a:ext uri="{FF2B5EF4-FFF2-40B4-BE49-F238E27FC236}">
                  <a16:creationId xmlns:a16="http://schemas.microsoft.com/office/drawing/2014/main" id="{70C29836-3883-AEBA-FE0A-6C27756A75C5}"/>
                </a:ext>
              </a:extLst>
            </p:cNvPr>
            <p:cNvSpPr txBox="1">
              <a:spLocks/>
            </p:cNvSpPr>
            <p:nvPr/>
          </p:nvSpPr>
          <p:spPr>
            <a:xfrm>
              <a:off x="331168" y="1522882"/>
              <a:ext cx="1863569" cy="492972"/>
            </a:xfrm>
            <a:prstGeom prst="rect">
              <a:avLst/>
            </a:prstGeom>
          </p:spPr>
          <p:txBody>
            <a:bodyPr vert="horz" wrap="square" lIns="0" tIns="0" rIns="0" bIns="0" rtlCol="0" anchor="t" anchorCtr="0">
              <a:noAutofit/>
            </a:bodyPr>
            <a:lstStyle>
              <a:lvl1pPr marL="0" indent="0" algn="l" defTabSz="1219170" rtl="0" eaLnBrk="1" latinLnBrk="0" hangingPunct="1">
                <a:spcBef>
                  <a:spcPts val="0"/>
                </a:spcBef>
                <a:spcAft>
                  <a:spcPts val="0"/>
                </a:spcAft>
                <a:buClr>
                  <a:schemeClr val="tx2"/>
                </a:buClr>
                <a:buSzPct val="110000"/>
                <a:buFont typeface="Arial" panose="020B0604020202020204" pitchFamily="34" charset="0"/>
                <a:buNone/>
                <a:defRPr sz="2400" i="0" kern="1200">
                  <a:solidFill>
                    <a:schemeClr val="tx1"/>
                  </a:solidFill>
                  <a:latin typeface="+mn-lt"/>
                  <a:ea typeface="+mn-ea"/>
                  <a:cs typeface="+mn-cs"/>
                </a:defRPr>
              </a:lvl1pPr>
              <a:lvl2pPr marL="609585" indent="0" algn="ctr" defTabSz="1219170" rtl="0" eaLnBrk="1" latinLnBrk="0" hangingPunct="1">
                <a:spcBef>
                  <a:spcPts val="300"/>
                </a:spcBef>
                <a:spcAft>
                  <a:spcPts val="300"/>
                </a:spcAft>
                <a:buClr>
                  <a:schemeClr val="tx1"/>
                </a:buClr>
                <a:buFont typeface="Arial" panose="020B0604020202020204" pitchFamily="34" charset="0"/>
                <a:buNone/>
                <a:defRPr sz="2000" kern="1200">
                  <a:solidFill>
                    <a:schemeClr val="tx1">
                      <a:tint val="75000"/>
                    </a:schemeClr>
                  </a:solidFill>
                  <a:latin typeface="+mn-lt"/>
                  <a:ea typeface="+mn-ea"/>
                  <a:cs typeface="+mn-cs"/>
                </a:defRPr>
              </a:lvl2pPr>
              <a:lvl3pPr marL="1219170" indent="0" algn="ctr" defTabSz="1219170" rtl="0" eaLnBrk="1" latinLnBrk="0" hangingPunct="1">
                <a:spcBef>
                  <a:spcPts val="300"/>
                </a:spcBef>
                <a:spcAft>
                  <a:spcPts val="300"/>
                </a:spcAft>
                <a:buClr>
                  <a:schemeClr val="tx1"/>
                </a:buClr>
                <a:buFont typeface="Arial" panose="020B0604020202020204" pitchFamily="34" charset="0"/>
                <a:buNone/>
                <a:defRPr sz="1800" kern="1200">
                  <a:solidFill>
                    <a:schemeClr val="tx1">
                      <a:tint val="75000"/>
                    </a:schemeClr>
                  </a:solidFill>
                  <a:latin typeface="+mn-lt"/>
                  <a:ea typeface="+mn-ea"/>
                  <a:cs typeface="+mn-cs"/>
                </a:defRPr>
              </a:lvl3pPr>
              <a:lvl4pPr marL="1828754"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tint val="75000"/>
                    </a:schemeClr>
                  </a:solidFill>
                  <a:latin typeface="+mn-lt"/>
                  <a:ea typeface="+mn-ea"/>
                  <a:cs typeface="+mn-cs"/>
                </a:defRPr>
              </a:lvl4pPr>
              <a:lvl5pPr marL="2438339" indent="0" algn="ctr" defTabSz="1219170" rtl="0" eaLnBrk="1" latinLnBrk="0" hangingPunct="1">
                <a:spcBef>
                  <a:spcPts val="300"/>
                </a:spcBef>
                <a:spcAft>
                  <a:spcPts val="300"/>
                </a:spcAft>
                <a:buClr>
                  <a:schemeClr val="tx1"/>
                </a:buClr>
                <a:buFont typeface="Arial" panose="020B0604020202020204" pitchFamily="34" charset="0"/>
                <a:buNone/>
                <a:defRPr sz="1400" b="0" kern="1200">
                  <a:solidFill>
                    <a:schemeClr val="tx1">
                      <a:tint val="75000"/>
                    </a:schemeClr>
                  </a:solidFill>
                  <a:latin typeface="+mn-lt"/>
                  <a:ea typeface="+mn-ea"/>
                  <a:cs typeface="+mn-cs"/>
                </a:defRPr>
              </a:lvl5pPr>
              <a:lvl6pPr marL="3047924"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6pPr>
              <a:lvl7pPr marL="3657509"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7pPr>
              <a:lvl8pPr marL="4267093"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8pPr>
              <a:lvl9pPr marL="4876678"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
                  <a:srgbClr val="0E2841"/>
                </a:buClr>
                <a:buSzPct val="110000"/>
                <a:buFont typeface="Arial" panose="020B0604020202020204" pitchFamily="34" charset="0"/>
                <a:buNone/>
                <a:tabLst/>
                <a:defRPr/>
              </a:pPr>
              <a:r>
                <a:rPr kumimoji="0" lang="en-US" sz="1600" b="1" i="0" u="none" strike="noStrike" kern="1200" cap="none" spc="0" normalizeH="0" baseline="0" noProof="0">
                  <a:ln>
                    <a:noFill/>
                  </a:ln>
                  <a:solidFill>
                    <a:srgbClr val="C00000"/>
                  </a:solidFill>
                  <a:effectLst/>
                  <a:uLnTx/>
                  <a:uFillTx/>
                  <a:ea typeface="+mn-ea"/>
                  <a:cs typeface="+mn-cs"/>
                </a:rPr>
                <a:t>DE guided by Safety</a:t>
              </a:r>
            </a:p>
            <a:p>
              <a:pPr marL="0" marR="0" lvl="0" indent="0" algn="l" defTabSz="1219170" rtl="0" eaLnBrk="1" fontAlgn="auto" latinLnBrk="0" hangingPunct="1">
                <a:lnSpc>
                  <a:spcPct val="100000"/>
                </a:lnSpc>
                <a:spcBef>
                  <a:spcPts val="0"/>
                </a:spcBef>
                <a:spcAft>
                  <a:spcPts val="0"/>
                </a:spcAft>
                <a:buClr>
                  <a:srgbClr val="0E2841"/>
                </a:buClr>
                <a:buSzPct val="110000"/>
                <a:buFont typeface="Arial" panose="020B0604020202020204" pitchFamily="34" charset="0"/>
                <a:buNone/>
                <a:tabLst/>
                <a:defRPr/>
              </a:pPr>
              <a:r>
                <a:rPr lang="en-US" sz="1600" b="1">
                  <a:solidFill>
                    <a:srgbClr val="C00000"/>
                  </a:solidFill>
                </a:rPr>
                <a:t>Aims at MTD</a:t>
              </a:r>
              <a:endParaRPr kumimoji="0" lang="en-US" sz="1600" b="1" i="0" u="none" strike="noStrike" kern="1200" cap="none" spc="0" normalizeH="0" baseline="0" noProof="0">
                <a:ln>
                  <a:noFill/>
                </a:ln>
                <a:solidFill>
                  <a:srgbClr val="C00000"/>
                </a:solidFill>
                <a:effectLst/>
                <a:uLnTx/>
                <a:uFillTx/>
                <a:ea typeface="+mn-ea"/>
                <a:cs typeface="+mn-cs"/>
              </a:endParaRPr>
            </a:p>
          </p:txBody>
        </p:sp>
        <p:sp>
          <p:nvSpPr>
            <p:cNvPr id="56" name="Rectangle 55">
              <a:extLst>
                <a:ext uri="{FF2B5EF4-FFF2-40B4-BE49-F238E27FC236}">
                  <a16:creationId xmlns:a16="http://schemas.microsoft.com/office/drawing/2014/main" id="{9FDBB0A8-E4D3-6B79-3BE4-AE90E43A5D2D}"/>
                </a:ext>
              </a:extLst>
            </p:cNvPr>
            <p:cNvSpPr/>
            <p:nvPr/>
          </p:nvSpPr>
          <p:spPr>
            <a:xfrm>
              <a:off x="57962" y="1380200"/>
              <a:ext cx="5796000" cy="3832698"/>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57" name="Flowchart: Connector 56">
              <a:extLst>
                <a:ext uri="{FF2B5EF4-FFF2-40B4-BE49-F238E27FC236}">
                  <a16:creationId xmlns:a16="http://schemas.microsoft.com/office/drawing/2014/main" id="{734F1DE9-A028-F006-168F-1494AE73BAF8}"/>
                </a:ext>
              </a:extLst>
            </p:cNvPr>
            <p:cNvSpPr/>
            <p:nvPr/>
          </p:nvSpPr>
          <p:spPr bwMode="auto">
            <a:xfrm>
              <a:off x="2168454" y="2861817"/>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58" name="Flowchart: Connector 57">
              <a:extLst>
                <a:ext uri="{FF2B5EF4-FFF2-40B4-BE49-F238E27FC236}">
                  <a16:creationId xmlns:a16="http://schemas.microsoft.com/office/drawing/2014/main" id="{224DFAC0-BFF1-6978-7557-3B163CBFE12F}"/>
                </a:ext>
              </a:extLst>
            </p:cNvPr>
            <p:cNvSpPr/>
            <p:nvPr/>
          </p:nvSpPr>
          <p:spPr bwMode="auto">
            <a:xfrm>
              <a:off x="2400304" y="2861816"/>
              <a:ext cx="163043"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59" name="Flowchart: Connector 58">
              <a:extLst>
                <a:ext uri="{FF2B5EF4-FFF2-40B4-BE49-F238E27FC236}">
                  <a16:creationId xmlns:a16="http://schemas.microsoft.com/office/drawing/2014/main" id="{A6F28B24-D7F9-D6C2-B1D5-4889DC57AD50}"/>
                </a:ext>
              </a:extLst>
            </p:cNvPr>
            <p:cNvSpPr/>
            <p:nvPr/>
          </p:nvSpPr>
          <p:spPr bwMode="auto">
            <a:xfrm>
              <a:off x="2632154" y="2861817"/>
              <a:ext cx="163042" cy="145422"/>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grpSp>
      <p:grpSp>
        <p:nvGrpSpPr>
          <p:cNvPr id="60" name="Group 59">
            <a:extLst>
              <a:ext uri="{FF2B5EF4-FFF2-40B4-BE49-F238E27FC236}">
                <a16:creationId xmlns:a16="http://schemas.microsoft.com/office/drawing/2014/main" id="{0B4FC3AA-EB01-CEAE-FFBC-F3162A127305}"/>
              </a:ext>
            </a:extLst>
          </p:cNvPr>
          <p:cNvGrpSpPr/>
          <p:nvPr/>
        </p:nvGrpSpPr>
        <p:grpSpPr>
          <a:xfrm>
            <a:off x="6103314" y="1989256"/>
            <a:ext cx="5796000" cy="3832698"/>
            <a:chOff x="6103314" y="1402117"/>
            <a:chExt cx="5796000" cy="3832698"/>
          </a:xfrm>
        </p:grpSpPr>
        <p:grpSp>
          <p:nvGrpSpPr>
            <p:cNvPr id="68" name="Group 67">
              <a:extLst>
                <a:ext uri="{FF2B5EF4-FFF2-40B4-BE49-F238E27FC236}">
                  <a16:creationId xmlns:a16="http://schemas.microsoft.com/office/drawing/2014/main" id="{AA1DFB7A-4666-F218-234E-E95ABF23DB93}"/>
                </a:ext>
              </a:extLst>
            </p:cNvPr>
            <p:cNvGrpSpPr/>
            <p:nvPr/>
          </p:nvGrpSpPr>
          <p:grpSpPr>
            <a:xfrm>
              <a:off x="6151043" y="1590836"/>
              <a:ext cx="3465103" cy="3185043"/>
              <a:chOff x="6285639" y="1300134"/>
              <a:chExt cx="3465103" cy="3185043"/>
            </a:xfrm>
          </p:grpSpPr>
          <p:sp>
            <p:nvSpPr>
              <p:cNvPr id="70" name="Rectangle: Rounded Corners 69">
                <a:extLst>
                  <a:ext uri="{FF2B5EF4-FFF2-40B4-BE49-F238E27FC236}">
                    <a16:creationId xmlns:a16="http://schemas.microsoft.com/office/drawing/2014/main" id="{50ED51DE-5BC8-EF4E-B7D2-DD2B172A3BC7}"/>
                  </a:ext>
                </a:extLst>
              </p:cNvPr>
              <p:cNvSpPr/>
              <p:nvPr/>
            </p:nvSpPr>
            <p:spPr bwMode="auto">
              <a:xfrm>
                <a:off x="6285639" y="4033076"/>
                <a:ext cx="894888" cy="343723"/>
              </a:xfrm>
              <a:prstGeom prst="roundRect">
                <a:avLst/>
              </a:prstGeom>
              <a:solidFill>
                <a:srgbClr val="ED7D3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r>
                  <a:rPr kumimoji="0" lang="en-US" sz="1100" b="0" i="0" u="none" strike="noStrike" kern="0" cap="none" spc="0" normalizeH="0" baseline="0" noProof="0">
                    <a:ln>
                      <a:noFill/>
                    </a:ln>
                    <a:solidFill>
                      <a:prstClr val="black"/>
                    </a:solidFill>
                    <a:effectLst/>
                    <a:uLnTx/>
                    <a:uFillTx/>
                    <a:latin typeface="Aptos" panose="020B0004020202020204"/>
                    <a:ea typeface="+mn-ea"/>
                    <a:cs typeface="+mn-cs"/>
                  </a:rPr>
                  <a:t>DL1 </a:t>
                </a:r>
              </a:p>
            </p:txBody>
          </p:sp>
          <p:sp>
            <p:nvSpPr>
              <p:cNvPr id="71" name="Rectangle: Rounded Corners 70">
                <a:extLst>
                  <a:ext uri="{FF2B5EF4-FFF2-40B4-BE49-F238E27FC236}">
                    <a16:creationId xmlns:a16="http://schemas.microsoft.com/office/drawing/2014/main" id="{B3F269FC-C96B-9092-F381-9576B46C83A5}"/>
                  </a:ext>
                </a:extLst>
              </p:cNvPr>
              <p:cNvSpPr/>
              <p:nvPr/>
            </p:nvSpPr>
            <p:spPr bwMode="auto">
              <a:xfrm>
                <a:off x="6893094" y="3341885"/>
                <a:ext cx="894888" cy="343723"/>
              </a:xfrm>
              <a:prstGeom prst="roundRect">
                <a:avLst/>
              </a:prstGeom>
              <a:solidFill>
                <a:srgbClr val="ED7D3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r>
                  <a:rPr kumimoji="0" lang="en-US" sz="1100" b="0" i="0" u="none" strike="noStrike" kern="0" cap="none" spc="0" normalizeH="0" baseline="0" noProof="0">
                    <a:ln>
                      <a:noFill/>
                    </a:ln>
                    <a:solidFill>
                      <a:prstClr val="black"/>
                    </a:solidFill>
                    <a:effectLst/>
                    <a:uLnTx/>
                    <a:uFillTx/>
                    <a:latin typeface="Aptos" panose="020B0004020202020204"/>
                    <a:ea typeface="+mn-ea"/>
                    <a:cs typeface="+mn-cs"/>
                  </a:rPr>
                  <a:t>DL2 </a:t>
                </a:r>
              </a:p>
            </p:txBody>
          </p:sp>
          <p:sp>
            <p:nvSpPr>
              <p:cNvPr id="72" name="Rectangle: Rounded Corners 71">
                <a:extLst>
                  <a:ext uri="{FF2B5EF4-FFF2-40B4-BE49-F238E27FC236}">
                    <a16:creationId xmlns:a16="http://schemas.microsoft.com/office/drawing/2014/main" id="{436D94EC-E275-5BC7-6887-E1830C99E60A}"/>
                  </a:ext>
                </a:extLst>
              </p:cNvPr>
              <p:cNvSpPr/>
              <p:nvPr/>
            </p:nvSpPr>
            <p:spPr bwMode="auto">
              <a:xfrm>
                <a:off x="7487737" y="2607614"/>
                <a:ext cx="894888" cy="343723"/>
              </a:xfrm>
              <a:prstGeom prst="roundRect">
                <a:avLst/>
              </a:prstGeom>
              <a:solidFill>
                <a:srgbClr val="ED7D3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r>
                  <a:rPr kumimoji="0" lang="en-US" sz="1100" b="0" i="0" u="none" strike="noStrike" kern="0" cap="none" spc="0" normalizeH="0" baseline="0" noProof="0">
                    <a:ln>
                      <a:noFill/>
                    </a:ln>
                    <a:solidFill>
                      <a:prstClr val="black"/>
                    </a:solidFill>
                    <a:effectLst/>
                    <a:uLnTx/>
                    <a:uFillTx/>
                    <a:latin typeface="Aptos" panose="020B0004020202020204"/>
                    <a:ea typeface="+mn-ea"/>
                    <a:cs typeface="+mn-cs"/>
                  </a:rPr>
                  <a:t>DL3 </a:t>
                </a:r>
              </a:p>
            </p:txBody>
          </p:sp>
          <p:sp>
            <p:nvSpPr>
              <p:cNvPr id="73" name="Rectangle: Rounded Corners 72">
                <a:extLst>
                  <a:ext uri="{FF2B5EF4-FFF2-40B4-BE49-F238E27FC236}">
                    <a16:creationId xmlns:a16="http://schemas.microsoft.com/office/drawing/2014/main" id="{93E3FEE0-577C-75B3-29DE-AC5CCF406DFD}"/>
                  </a:ext>
                </a:extLst>
              </p:cNvPr>
              <p:cNvSpPr/>
              <p:nvPr/>
            </p:nvSpPr>
            <p:spPr bwMode="auto">
              <a:xfrm>
                <a:off x="8105855" y="1940621"/>
                <a:ext cx="894888" cy="343723"/>
              </a:xfrm>
              <a:prstGeom prst="roundRect">
                <a:avLst/>
              </a:prstGeom>
              <a:solidFill>
                <a:srgbClr val="ED7D3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defTabSz="914400" rtl="0" eaLnBrk="0" fontAlgn="auto" latinLnBrk="0" hangingPunct="0">
                  <a:lnSpc>
                    <a:spcPct val="100000"/>
                  </a:lnSpc>
                  <a:spcBef>
                    <a:spcPts val="300"/>
                  </a:spcBef>
                  <a:spcAft>
                    <a:spcPts val="300"/>
                  </a:spcAft>
                  <a:buClr>
                    <a:srgbClr val="0E2841"/>
                  </a:buClr>
                  <a:buSzPct val="110000"/>
                  <a:buFontTx/>
                  <a:buNone/>
                  <a:tabLst/>
                  <a:defRPr/>
                </a:pPr>
                <a:r>
                  <a:rPr kumimoji="0" lang="en-US" sz="1100" b="0" i="0" u="none" strike="noStrike" kern="0" cap="none" spc="0" normalizeH="0" baseline="0" noProof="0">
                    <a:ln>
                      <a:noFill/>
                    </a:ln>
                    <a:solidFill>
                      <a:prstClr val="black"/>
                    </a:solidFill>
                    <a:effectLst/>
                    <a:uLnTx/>
                    <a:uFillTx/>
                    <a:latin typeface="Aptos" panose="020B0004020202020204"/>
                    <a:ea typeface="+mn-ea"/>
                    <a:cs typeface="+mn-cs"/>
                  </a:rPr>
                  <a:t>DL4 </a:t>
                </a:r>
              </a:p>
            </p:txBody>
          </p:sp>
          <p:sp>
            <p:nvSpPr>
              <p:cNvPr id="74" name="Rectangle: Rounded Corners 73">
                <a:extLst>
                  <a:ext uri="{FF2B5EF4-FFF2-40B4-BE49-F238E27FC236}">
                    <a16:creationId xmlns:a16="http://schemas.microsoft.com/office/drawing/2014/main" id="{67FD329D-0A04-3F56-68E3-1E1E4FB9AB0E}"/>
                  </a:ext>
                </a:extLst>
              </p:cNvPr>
              <p:cNvSpPr/>
              <p:nvPr/>
            </p:nvSpPr>
            <p:spPr bwMode="auto">
              <a:xfrm>
                <a:off x="8769987" y="1300134"/>
                <a:ext cx="894888" cy="343723"/>
              </a:xfrm>
              <a:prstGeom prst="roundRect">
                <a:avLst/>
              </a:prstGeom>
              <a:solidFill>
                <a:srgbClr val="ED7D3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r>
                  <a:rPr kumimoji="0" lang="en-US" sz="1100" b="0" i="0" u="none" strike="noStrike" kern="0" cap="none" spc="0" normalizeH="0" baseline="0" noProof="0">
                    <a:ln>
                      <a:noFill/>
                    </a:ln>
                    <a:solidFill>
                      <a:prstClr val="black"/>
                    </a:solidFill>
                    <a:effectLst/>
                    <a:uLnTx/>
                    <a:uFillTx/>
                    <a:latin typeface="Aptos" panose="020B0004020202020204"/>
                    <a:ea typeface="+mn-ea"/>
                    <a:cs typeface="+mn-cs"/>
                  </a:rPr>
                  <a:t>DL5</a:t>
                </a:r>
              </a:p>
            </p:txBody>
          </p:sp>
          <p:cxnSp>
            <p:nvCxnSpPr>
              <p:cNvPr id="75" name="Connector: Elbow 74">
                <a:extLst>
                  <a:ext uri="{FF2B5EF4-FFF2-40B4-BE49-F238E27FC236}">
                    <a16:creationId xmlns:a16="http://schemas.microsoft.com/office/drawing/2014/main" id="{30E83E07-7456-41B4-A405-AB27F96752D5}"/>
                  </a:ext>
                </a:extLst>
              </p:cNvPr>
              <p:cNvCxnSpPr>
                <a:cxnSpLocks/>
              </p:cNvCxnSpPr>
              <p:nvPr/>
            </p:nvCxnSpPr>
            <p:spPr>
              <a:xfrm rot="5400000" flipH="1" flipV="1">
                <a:off x="6612678" y="3752661"/>
                <a:ext cx="465330" cy="95502"/>
              </a:xfrm>
              <a:prstGeom prst="bentConnector2">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A2DB4B3C-9D5C-0702-8CAB-A280BD423126}"/>
                  </a:ext>
                </a:extLst>
              </p:cNvPr>
              <p:cNvCxnSpPr>
                <a:cxnSpLocks/>
              </p:cNvCxnSpPr>
              <p:nvPr/>
            </p:nvCxnSpPr>
            <p:spPr>
              <a:xfrm rot="5400000" flipH="1" flipV="1">
                <a:off x="7215681" y="3052834"/>
                <a:ext cx="478417" cy="99685"/>
              </a:xfrm>
              <a:prstGeom prst="bentConnector2">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442C502-793C-83DD-38A8-1DAB07958489}"/>
                  </a:ext>
                </a:extLst>
              </p:cNvPr>
              <p:cNvCxnSpPr>
                <a:cxnSpLocks/>
              </p:cNvCxnSpPr>
              <p:nvPr/>
            </p:nvCxnSpPr>
            <p:spPr>
              <a:xfrm rot="5400000" flipH="1" flipV="1">
                <a:off x="7825708" y="2357461"/>
                <a:ext cx="471123" cy="89169"/>
              </a:xfrm>
              <a:prstGeom prst="bentConnector2">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8" name="Flowchart: Connector 77">
                <a:extLst>
                  <a:ext uri="{FF2B5EF4-FFF2-40B4-BE49-F238E27FC236}">
                    <a16:creationId xmlns:a16="http://schemas.microsoft.com/office/drawing/2014/main" id="{ED860FDB-9732-47E2-758F-98EEB6B37893}"/>
                  </a:ext>
                </a:extLst>
              </p:cNvPr>
              <p:cNvSpPr/>
              <p:nvPr/>
            </p:nvSpPr>
            <p:spPr bwMode="auto">
              <a:xfrm>
                <a:off x="7939786" y="3663853"/>
                <a:ext cx="151449" cy="159127"/>
              </a:xfrm>
              <a:prstGeom prst="flowChartConnector">
                <a:avLst/>
              </a:prstGeom>
              <a:solidFill>
                <a:schemeClr val="tx2">
                  <a:lumMod val="40000"/>
                  <a:lumOff val="60000"/>
                </a:schemeClr>
              </a:solidFill>
              <a:ln w="12700">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79" name="Flowchart: Connector 78">
                <a:extLst>
                  <a:ext uri="{FF2B5EF4-FFF2-40B4-BE49-F238E27FC236}">
                    <a16:creationId xmlns:a16="http://schemas.microsoft.com/office/drawing/2014/main" id="{4E7788EB-8AB4-A6DA-4A09-7B28C3D81D4E}"/>
                  </a:ext>
                </a:extLst>
              </p:cNvPr>
              <p:cNvSpPr/>
              <p:nvPr/>
            </p:nvSpPr>
            <p:spPr bwMode="auto">
              <a:xfrm>
                <a:off x="8448771" y="3663853"/>
                <a:ext cx="151449" cy="159127"/>
              </a:xfrm>
              <a:prstGeom prst="flowChartConnector">
                <a:avLst/>
              </a:prstGeom>
              <a:solidFill>
                <a:schemeClr val="tx2">
                  <a:lumMod val="40000"/>
                  <a:lumOff val="60000"/>
                </a:schemeClr>
              </a:solidFill>
              <a:ln w="12700">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80" name="Flowchart: Connector 79">
                <a:extLst>
                  <a:ext uri="{FF2B5EF4-FFF2-40B4-BE49-F238E27FC236}">
                    <a16:creationId xmlns:a16="http://schemas.microsoft.com/office/drawing/2014/main" id="{F85E2EB3-48FB-1327-70D3-05F309712257}"/>
                  </a:ext>
                </a:extLst>
              </p:cNvPr>
              <p:cNvSpPr/>
              <p:nvPr/>
            </p:nvSpPr>
            <p:spPr bwMode="auto">
              <a:xfrm>
                <a:off x="6543016" y="4333116"/>
                <a:ext cx="167422"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81" name="Flowchart: Connector 80">
                <a:extLst>
                  <a:ext uri="{FF2B5EF4-FFF2-40B4-BE49-F238E27FC236}">
                    <a16:creationId xmlns:a16="http://schemas.microsoft.com/office/drawing/2014/main" id="{029AFD30-44CA-C874-0965-31E65630C32B}"/>
                  </a:ext>
                </a:extLst>
              </p:cNvPr>
              <p:cNvSpPr/>
              <p:nvPr/>
            </p:nvSpPr>
            <p:spPr bwMode="auto">
              <a:xfrm>
                <a:off x="6781093" y="4333115"/>
                <a:ext cx="167422"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82" name="Flowchart: Connector 81">
                <a:extLst>
                  <a:ext uri="{FF2B5EF4-FFF2-40B4-BE49-F238E27FC236}">
                    <a16:creationId xmlns:a16="http://schemas.microsoft.com/office/drawing/2014/main" id="{F57E62CC-778D-9AA9-E51F-410EC87DD4E7}"/>
                  </a:ext>
                </a:extLst>
              </p:cNvPr>
              <p:cNvSpPr/>
              <p:nvPr/>
            </p:nvSpPr>
            <p:spPr bwMode="auto">
              <a:xfrm>
                <a:off x="7019169" y="4333116"/>
                <a:ext cx="167421"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83" name="Flowchart: Connector 82">
                <a:extLst>
                  <a:ext uri="{FF2B5EF4-FFF2-40B4-BE49-F238E27FC236}">
                    <a16:creationId xmlns:a16="http://schemas.microsoft.com/office/drawing/2014/main" id="{FA33B4FC-6A58-6F5A-AE83-E2F484DF256C}"/>
                  </a:ext>
                </a:extLst>
              </p:cNvPr>
              <p:cNvSpPr/>
              <p:nvPr/>
            </p:nvSpPr>
            <p:spPr bwMode="auto">
              <a:xfrm>
                <a:off x="7179375" y="3667386"/>
                <a:ext cx="167422"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84" name="Flowchart: Connector 83">
                <a:extLst>
                  <a:ext uri="{FF2B5EF4-FFF2-40B4-BE49-F238E27FC236}">
                    <a16:creationId xmlns:a16="http://schemas.microsoft.com/office/drawing/2014/main" id="{793294A0-DA5C-7A61-2D97-718350166C18}"/>
                  </a:ext>
                </a:extLst>
              </p:cNvPr>
              <p:cNvSpPr/>
              <p:nvPr/>
            </p:nvSpPr>
            <p:spPr bwMode="auto">
              <a:xfrm>
                <a:off x="7417451" y="3667386"/>
                <a:ext cx="167422"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85" name="Flowchart: Connector 84">
                <a:extLst>
                  <a:ext uri="{FF2B5EF4-FFF2-40B4-BE49-F238E27FC236}">
                    <a16:creationId xmlns:a16="http://schemas.microsoft.com/office/drawing/2014/main" id="{71312695-98A6-C718-F2FD-8DA90083E49A}"/>
                  </a:ext>
                </a:extLst>
              </p:cNvPr>
              <p:cNvSpPr/>
              <p:nvPr/>
            </p:nvSpPr>
            <p:spPr bwMode="auto">
              <a:xfrm>
                <a:off x="7655528" y="3667386"/>
                <a:ext cx="167421"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86" name="Flowchart: Connector 85">
                <a:extLst>
                  <a:ext uri="{FF2B5EF4-FFF2-40B4-BE49-F238E27FC236}">
                    <a16:creationId xmlns:a16="http://schemas.microsoft.com/office/drawing/2014/main" id="{336ED28D-1043-EF76-71AD-FE049C65B5BC}"/>
                  </a:ext>
                </a:extLst>
              </p:cNvPr>
              <p:cNvSpPr/>
              <p:nvPr/>
            </p:nvSpPr>
            <p:spPr bwMode="auto">
              <a:xfrm>
                <a:off x="7979448" y="2952353"/>
                <a:ext cx="167422"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87" name="Flowchart: Connector 86">
                <a:extLst>
                  <a:ext uri="{FF2B5EF4-FFF2-40B4-BE49-F238E27FC236}">
                    <a16:creationId xmlns:a16="http://schemas.microsoft.com/office/drawing/2014/main" id="{C37EE97F-E146-3A64-E341-FF28254A0EF0}"/>
                  </a:ext>
                </a:extLst>
              </p:cNvPr>
              <p:cNvSpPr/>
              <p:nvPr/>
            </p:nvSpPr>
            <p:spPr bwMode="auto">
              <a:xfrm>
                <a:off x="8217525" y="2952352"/>
                <a:ext cx="167422"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88" name="Flowchart: Connector 87">
                <a:extLst>
                  <a:ext uri="{FF2B5EF4-FFF2-40B4-BE49-F238E27FC236}">
                    <a16:creationId xmlns:a16="http://schemas.microsoft.com/office/drawing/2014/main" id="{D8BE96FB-00F9-D9C8-A3F1-AE0A69957186}"/>
                  </a:ext>
                </a:extLst>
              </p:cNvPr>
              <p:cNvSpPr/>
              <p:nvPr/>
            </p:nvSpPr>
            <p:spPr bwMode="auto">
              <a:xfrm>
                <a:off x="8691337" y="2960360"/>
                <a:ext cx="167422" cy="152061"/>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89" name="Flowchart: Connector 88">
                <a:extLst>
                  <a:ext uri="{FF2B5EF4-FFF2-40B4-BE49-F238E27FC236}">
                    <a16:creationId xmlns:a16="http://schemas.microsoft.com/office/drawing/2014/main" id="{4D477C40-D178-0E6C-8EF6-2F4A4C0B147B}"/>
                  </a:ext>
                </a:extLst>
              </p:cNvPr>
              <p:cNvSpPr/>
              <p:nvPr/>
            </p:nvSpPr>
            <p:spPr bwMode="auto">
              <a:xfrm>
                <a:off x="8929414" y="2960360"/>
                <a:ext cx="167421" cy="152061"/>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90" name="Flowchart: Connector 89">
                <a:extLst>
                  <a:ext uri="{FF2B5EF4-FFF2-40B4-BE49-F238E27FC236}">
                    <a16:creationId xmlns:a16="http://schemas.microsoft.com/office/drawing/2014/main" id="{6FD4FFAF-34BA-5EFC-43A6-1862D2B9A581}"/>
                  </a:ext>
                </a:extLst>
              </p:cNvPr>
              <p:cNvSpPr/>
              <p:nvPr/>
            </p:nvSpPr>
            <p:spPr bwMode="auto">
              <a:xfrm>
                <a:off x="8447722" y="2267132"/>
                <a:ext cx="167422"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91" name="Flowchart: Connector 90">
                <a:extLst>
                  <a:ext uri="{FF2B5EF4-FFF2-40B4-BE49-F238E27FC236}">
                    <a16:creationId xmlns:a16="http://schemas.microsoft.com/office/drawing/2014/main" id="{91D87D41-E501-8C70-76C7-4098122A8462}"/>
                  </a:ext>
                </a:extLst>
              </p:cNvPr>
              <p:cNvSpPr/>
              <p:nvPr/>
            </p:nvSpPr>
            <p:spPr bwMode="auto">
              <a:xfrm>
                <a:off x="8678582" y="2267132"/>
                <a:ext cx="167422"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92" name="Flowchart: Connector 91">
                <a:extLst>
                  <a:ext uri="{FF2B5EF4-FFF2-40B4-BE49-F238E27FC236}">
                    <a16:creationId xmlns:a16="http://schemas.microsoft.com/office/drawing/2014/main" id="{35AA9B48-A891-AC15-682E-7622095D66BC}"/>
                  </a:ext>
                </a:extLst>
              </p:cNvPr>
              <p:cNvSpPr/>
              <p:nvPr/>
            </p:nvSpPr>
            <p:spPr bwMode="auto">
              <a:xfrm>
                <a:off x="8887796" y="2267132"/>
                <a:ext cx="167421"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93" name="Flowchart: Connector 92">
                <a:extLst>
                  <a:ext uri="{FF2B5EF4-FFF2-40B4-BE49-F238E27FC236}">
                    <a16:creationId xmlns:a16="http://schemas.microsoft.com/office/drawing/2014/main" id="{39B90348-2B10-4C3D-180F-CFABB89565C3}"/>
                  </a:ext>
                </a:extLst>
              </p:cNvPr>
              <p:cNvSpPr/>
              <p:nvPr/>
            </p:nvSpPr>
            <p:spPr bwMode="auto">
              <a:xfrm>
                <a:off x="8206262" y="3663853"/>
                <a:ext cx="151449" cy="159127"/>
              </a:xfrm>
              <a:prstGeom prst="flowChartConnector">
                <a:avLst/>
              </a:prstGeom>
              <a:solidFill>
                <a:schemeClr val="tx2">
                  <a:lumMod val="40000"/>
                  <a:lumOff val="60000"/>
                </a:schemeClr>
              </a:solidFill>
              <a:ln w="12700">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94" name="Flowchart: Connector 93">
                <a:extLst>
                  <a:ext uri="{FF2B5EF4-FFF2-40B4-BE49-F238E27FC236}">
                    <a16:creationId xmlns:a16="http://schemas.microsoft.com/office/drawing/2014/main" id="{733AAB55-350C-3C71-9FB0-0373EDF55AB7}"/>
                  </a:ext>
                </a:extLst>
              </p:cNvPr>
              <p:cNvSpPr/>
              <p:nvPr/>
            </p:nvSpPr>
            <p:spPr bwMode="auto">
              <a:xfrm rot="579996">
                <a:off x="9176899" y="2956827"/>
                <a:ext cx="151449" cy="159127"/>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95" name="Flowchart: Connector 94">
                <a:extLst>
                  <a:ext uri="{FF2B5EF4-FFF2-40B4-BE49-F238E27FC236}">
                    <a16:creationId xmlns:a16="http://schemas.microsoft.com/office/drawing/2014/main" id="{09C93A77-383D-EC85-5F70-73481F41F7A7}"/>
                  </a:ext>
                </a:extLst>
              </p:cNvPr>
              <p:cNvSpPr/>
              <p:nvPr/>
            </p:nvSpPr>
            <p:spPr bwMode="auto">
              <a:xfrm rot="579996">
                <a:off x="9599293" y="2956827"/>
                <a:ext cx="151449" cy="159127"/>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96" name="Flowchart: Connector 95">
                <a:extLst>
                  <a:ext uri="{FF2B5EF4-FFF2-40B4-BE49-F238E27FC236}">
                    <a16:creationId xmlns:a16="http://schemas.microsoft.com/office/drawing/2014/main" id="{0743FE47-D261-C459-54B3-F5488B5B5793}"/>
                  </a:ext>
                </a:extLst>
              </p:cNvPr>
              <p:cNvSpPr/>
              <p:nvPr/>
            </p:nvSpPr>
            <p:spPr bwMode="auto">
              <a:xfrm rot="579996">
                <a:off x="9392863" y="2956827"/>
                <a:ext cx="151449" cy="159127"/>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97" name="Flowchart: Connector 96">
                <a:extLst>
                  <a:ext uri="{FF2B5EF4-FFF2-40B4-BE49-F238E27FC236}">
                    <a16:creationId xmlns:a16="http://schemas.microsoft.com/office/drawing/2014/main" id="{7B43F8B0-D3F2-85D8-1093-ADFF264898E9}"/>
                  </a:ext>
                </a:extLst>
              </p:cNvPr>
              <p:cNvSpPr/>
              <p:nvPr/>
            </p:nvSpPr>
            <p:spPr bwMode="auto">
              <a:xfrm>
                <a:off x="9118968" y="2263599"/>
                <a:ext cx="151449" cy="159127"/>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98" name="Flowchart: Connector 97">
                <a:extLst>
                  <a:ext uri="{FF2B5EF4-FFF2-40B4-BE49-F238E27FC236}">
                    <a16:creationId xmlns:a16="http://schemas.microsoft.com/office/drawing/2014/main" id="{C6AF329E-4473-DC53-59F5-1EB46538751D}"/>
                  </a:ext>
                </a:extLst>
              </p:cNvPr>
              <p:cNvSpPr/>
              <p:nvPr/>
            </p:nvSpPr>
            <p:spPr bwMode="auto">
              <a:xfrm>
                <a:off x="9563009" y="2263599"/>
                <a:ext cx="151449" cy="159127"/>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99" name="Flowchart: Connector 98">
                <a:extLst>
                  <a:ext uri="{FF2B5EF4-FFF2-40B4-BE49-F238E27FC236}">
                    <a16:creationId xmlns:a16="http://schemas.microsoft.com/office/drawing/2014/main" id="{3C8775BC-4900-1DA7-90C0-1D3DB3C26109}"/>
                  </a:ext>
                </a:extLst>
              </p:cNvPr>
              <p:cNvSpPr/>
              <p:nvPr/>
            </p:nvSpPr>
            <p:spPr bwMode="auto">
              <a:xfrm>
                <a:off x="9334932" y="2263599"/>
                <a:ext cx="151449" cy="159127"/>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cxnSp>
            <p:nvCxnSpPr>
              <p:cNvPr id="100" name="Connector: Elbow 99">
                <a:extLst>
                  <a:ext uri="{FF2B5EF4-FFF2-40B4-BE49-F238E27FC236}">
                    <a16:creationId xmlns:a16="http://schemas.microsoft.com/office/drawing/2014/main" id="{F8F7F56F-AE14-CF27-8295-C2827CFB5213}"/>
                  </a:ext>
                </a:extLst>
              </p:cNvPr>
              <p:cNvCxnSpPr>
                <a:cxnSpLocks/>
              </p:cNvCxnSpPr>
              <p:nvPr/>
            </p:nvCxnSpPr>
            <p:spPr>
              <a:xfrm rot="5400000" flipH="1" flipV="1">
                <a:off x="8478500" y="1666269"/>
                <a:ext cx="471123" cy="89169"/>
              </a:xfrm>
              <a:prstGeom prst="bentConnector2">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1" name="Flowchart: Connector 100">
                <a:extLst>
                  <a:ext uri="{FF2B5EF4-FFF2-40B4-BE49-F238E27FC236}">
                    <a16:creationId xmlns:a16="http://schemas.microsoft.com/office/drawing/2014/main" id="{D1EBA8FF-DDD1-0F71-D15E-E8ADEAACC077}"/>
                  </a:ext>
                </a:extLst>
              </p:cNvPr>
              <p:cNvSpPr/>
              <p:nvPr/>
            </p:nvSpPr>
            <p:spPr bwMode="auto">
              <a:xfrm>
                <a:off x="9026035" y="1572679"/>
                <a:ext cx="167422"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102" name="Flowchart: Connector 101">
                <a:extLst>
                  <a:ext uri="{FF2B5EF4-FFF2-40B4-BE49-F238E27FC236}">
                    <a16:creationId xmlns:a16="http://schemas.microsoft.com/office/drawing/2014/main" id="{402B0803-2038-1B1D-A2F6-E8298E091173}"/>
                  </a:ext>
                </a:extLst>
              </p:cNvPr>
              <p:cNvSpPr/>
              <p:nvPr/>
            </p:nvSpPr>
            <p:spPr bwMode="auto">
              <a:xfrm>
                <a:off x="9264111" y="1572678"/>
                <a:ext cx="167422"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103" name="Flowchart: Connector 102">
                <a:extLst>
                  <a:ext uri="{FF2B5EF4-FFF2-40B4-BE49-F238E27FC236}">
                    <a16:creationId xmlns:a16="http://schemas.microsoft.com/office/drawing/2014/main" id="{4D192D5B-2435-5565-7AE0-D7B77CBACF48}"/>
                  </a:ext>
                </a:extLst>
              </p:cNvPr>
              <p:cNvSpPr/>
              <p:nvPr/>
            </p:nvSpPr>
            <p:spPr bwMode="auto">
              <a:xfrm>
                <a:off x="9502188" y="1572679"/>
                <a:ext cx="167421"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105" name="Flowchart: Connector 104">
                <a:extLst>
                  <a:ext uri="{FF2B5EF4-FFF2-40B4-BE49-F238E27FC236}">
                    <a16:creationId xmlns:a16="http://schemas.microsoft.com/office/drawing/2014/main" id="{82D3BC21-0B24-AFF6-C630-E5544F1C683B}"/>
                  </a:ext>
                </a:extLst>
              </p:cNvPr>
              <p:cNvSpPr/>
              <p:nvPr/>
            </p:nvSpPr>
            <p:spPr bwMode="auto">
              <a:xfrm>
                <a:off x="7762039" y="2949819"/>
                <a:ext cx="167422" cy="152061"/>
              </a:xfrm>
              <a:prstGeom prst="flowChartConnector">
                <a:avLst/>
              </a:prstGeom>
              <a:solidFill>
                <a:schemeClr val="tx2">
                  <a:lumMod val="40000"/>
                  <a:lumOff val="60000"/>
                </a:schemeClr>
              </a:solidFill>
              <a:ln>
                <a:solidFill>
                  <a:schemeClr val="tx2">
                    <a:lumMod val="20000"/>
                    <a:lumOff val="80000"/>
                  </a:schemeClr>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grpSp>
        <p:sp>
          <p:nvSpPr>
            <p:cNvPr id="62" name="Rectangle 61">
              <a:extLst>
                <a:ext uri="{FF2B5EF4-FFF2-40B4-BE49-F238E27FC236}">
                  <a16:creationId xmlns:a16="http://schemas.microsoft.com/office/drawing/2014/main" id="{69B8419E-B651-9AD8-0D20-AC84D1A01ACC}"/>
                </a:ext>
              </a:extLst>
            </p:cNvPr>
            <p:cNvSpPr/>
            <p:nvPr/>
          </p:nvSpPr>
          <p:spPr>
            <a:xfrm>
              <a:off x="6103314" y="1402117"/>
              <a:ext cx="5796000" cy="3832698"/>
            </a:xfrm>
            <a:prstGeom prst="rect">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63" name="Subtitle 24">
              <a:extLst>
                <a:ext uri="{FF2B5EF4-FFF2-40B4-BE49-F238E27FC236}">
                  <a16:creationId xmlns:a16="http://schemas.microsoft.com/office/drawing/2014/main" id="{4F40FEBF-915E-E07D-07C3-81DD216C4B33}"/>
                </a:ext>
              </a:extLst>
            </p:cNvPr>
            <p:cNvSpPr txBox="1">
              <a:spLocks/>
            </p:cNvSpPr>
            <p:nvPr/>
          </p:nvSpPr>
          <p:spPr>
            <a:xfrm>
              <a:off x="6268874" y="1498097"/>
              <a:ext cx="2055257" cy="395779"/>
            </a:xfrm>
            <a:prstGeom prst="rect">
              <a:avLst/>
            </a:prstGeom>
          </p:spPr>
          <p:txBody>
            <a:bodyPr vert="horz" wrap="square" lIns="0" tIns="0" rIns="0" bIns="0" rtlCol="0" anchor="t" anchorCtr="0">
              <a:noAutofit/>
            </a:bodyPr>
            <a:lstStyle>
              <a:lvl1pPr marL="0" indent="0" algn="l" defTabSz="1219170" rtl="0" eaLnBrk="1" latinLnBrk="0" hangingPunct="1">
                <a:spcBef>
                  <a:spcPts val="0"/>
                </a:spcBef>
                <a:spcAft>
                  <a:spcPts val="0"/>
                </a:spcAft>
                <a:buClr>
                  <a:schemeClr val="tx2"/>
                </a:buClr>
                <a:buSzPct val="110000"/>
                <a:buFont typeface="Arial" panose="020B0604020202020204" pitchFamily="34" charset="0"/>
                <a:buNone/>
                <a:defRPr sz="2400" i="0" kern="1200">
                  <a:solidFill>
                    <a:schemeClr val="tx1"/>
                  </a:solidFill>
                  <a:latin typeface="+mn-lt"/>
                  <a:ea typeface="+mn-ea"/>
                  <a:cs typeface="+mn-cs"/>
                </a:defRPr>
              </a:lvl1pPr>
              <a:lvl2pPr marL="609585" indent="0" algn="ctr" defTabSz="1219170" rtl="0" eaLnBrk="1" latinLnBrk="0" hangingPunct="1">
                <a:spcBef>
                  <a:spcPts val="300"/>
                </a:spcBef>
                <a:spcAft>
                  <a:spcPts val="300"/>
                </a:spcAft>
                <a:buClr>
                  <a:schemeClr val="tx1"/>
                </a:buClr>
                <a:buFont typeface="Arial" panose="020B0604020202020204" pitchFamily="34" charset="0"/>
                <a:buNone/>
                <a:defRPr sz="2000" kern="1200">
                  <a:solidFill>
                    <a:schemeClr val="tx1">
                      <a:tint val="75000"/>
                    </a:schemeClr>
                  </a:solidFill>
                  <a:latin typeface="+mn-lt"/>
                  <a:ea typeface="+mn-ea"/>
                  <a:cs typeface="+mn-cs"/>
                </a:defRPr>
              </a:lvl2pPr>
              <a:lvl3pPr marL="1219170" indent="0" algn="ctr" defTabSz="1219170" rtl="0" eaLnBrk="1" latinLnBrk="0" hangingPunct="1">
                <a:spcBef>
                  <a:spcPts val="300"/>
                </a:spcBef>
                <a:spcAft>
                  <a:spcPts val="300"/>
                </a:spcAft>
                <a:buClr>
                  <a:schemeClr val="tx1"/>
                </a:buClr>
                <a:buFont typeface="Arial" panose="020B0604020202020204" pitchFamily="34" charset="0"/>
                <a:buNone/>
                <a:defRPr sz="1800" kern="1200">
                  <a:solidFill>
                    <a:schemeClr val="tx1">
                      <a:tint val="75000"/>
                    </a:schemeClr>
                  </a:solidFill>
                  <a:latin typeface="+mn-lt"/>
                  <a:ea typeface="+mn-ea"/>
                  <a:cs typeface="+mn-cs"/>
                </a:defRPr>
              </a:lvl3pPr>
              <a:lvl4pPr marL="1828754" indent="0" algn="ctr" defTabSz="1219170" rtl="0" eaLnBrk="1" latinLnBrk="0" hangingPunct="1">
                <a:spcBef>
                  <a:spcPts val="300"/>
                </a:spcBef>
                <a:spcAft>
                  <a:spcPts val="300"/>
                </a:spcAft>
                <a:buClr>
                  <a:schemeClr val="tx1"/>
                </a:buClr>
                <a:buFont typeface="Arial" panose="020B0604020202020204" pitchFamily="34" charset="0"/>
                <a:buNone/>
                <a:defRPr sz="1600" kern="1200">
                  <a:solidFill>
                    <a:schemeClr val="tx1">
                      <a:tint val="75000"/>
                    </a:schemeClr>
                  </a:solidFill>
                  <a:latin typeface="+mn-lt"/>
                  <a:ea typeface="+mn-ea"/>
                  <a:cs typeface="+mn-cs"/>
                </a:defRPr>
              </a:lvl4pPr>
              <a:lvl5pPr marL="2438339" indent="0" algn="ctr" defTabSz="1219170" rtl="0" eaLnBrk="1" latinLnBrk="0" hangingPunct="1">
                <a:spcBef>
                  <a:spcPts val="300"/>
                </a:spcBef>
                <a:spcAft>
                  <a:spcPts val="300"/>
                </a:spcAft>
                <a:buClr>
                  <a:schemeClr val="tx1"/>
                </a:buClr>
                <a:buFont typeface="Arial" panose="020B0604020202020204" pitchFamily="34" charset="0"/>
                <a:buNone/>
                <a:defRPr sz="1400" b="0" kern="1200">
                  <a:solidFill>
                    <a:schemeClr val="tx1">
                      <a:tint val="75000"/>
                    </a:schemeClr>
                  </a:solidFill>
                  <a:latin typeface="+mn-lt"/>
                  <a:ea typeface="+mn-ea"/>
                  <a:cs typeface="+mn-cs"/>
                </a:defRPr>
              </a:lvl5pPr>
              <a:lvl6pPr marL="3047924"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6pPr>
              <a:lvl7pPr marL="3657509"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7pPr>
              <a:lvl8pPr marL="4267093"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8pPr>
              <a:lvl9pPr marL="4876678" indent="0" algn="ctr" defTabSz="1219170" rtl="0" eaLnBrk="1" latinLnBrk="0" hangingPunct="1">
                <a:spcBef>
                  <a:spcPts val="300"/>
                </a:spcBef>
                <a:spcAft>
                  <a:spcPts val="300"/>
                </a:spcAft>
                <a:buClr>
                  <a:schemeClr val="tx1"/>
                </a:buClr>
                <a:buFont typeface="Arial" panose="020B0604020202020204" pitchFamily="34" charset="0"/>
                <a:buNone/>
                <a:defRPr sz="1200" kern="1200">
                  <a:solidFill>
                    <a:schemeClr val="tx1">
                      <a:tint val="75000"/>
                    </a:schemeClr>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
                  <a:srgbClr val="0E2841"/>
                </a:buClr>
                <a:buSzPct val="110000"/>
                <a:buFont typeface="Arial" panose="020B0604020202020204" pitchFamily="34" charset="0"/>
                <a:buNone/>
                <a:tabLst/>
                <a:defRPr/>
              </a:pPr>
              <a:r>
                <a:rPr kumimoji="0" lang="en-US" sz="1600" b="1" i="0" u="none" strike="noStrike" kern="1200" cap="none" spc="0" normalizeH="0" baseline="0" noProof="0">
                  <a:ln>
                    <a:noFill/>
                  </a:ln>
                  <a:solidFill>
                    <a:schemeClr val="accent3"/>
                  </a:solidFill>
                  <a:effectLst/>
                  <a:uLnTx/>
                  <a:uFillTx/>
                  <a:ea typeface="+mn-ea"/>
                  <a:cs typeface="+mn-cs"/>
                </a:rPr>
                <a:t>DE guided by safety </a:t>
              </a:r>
              <a:r>
                <a:rPr kumimoji="0" lang="af-ZA" sz="1600" b="1" i="0" u="none" strike="noStrike" kern="1200" cap="none" spc="0" normalizeH="0" baseline="0" noProof="0">
                  <a:ln>
                    <a:noFill/>
                  </a:ln>
                  <a:solidFill>
                    <a:schemeClr val="accent3"/>
                  </a:solidFill>
                  <a:effectLst/>
                  <a:uLnTx/>
                  <a:uFillTx/>
                  <a:ea typeface="+mn-ea"/>
                  <a:cs typeface="+mn-cs"/>
                </a:rPr>
                <a:t>&amp; activity to identify OBD</a:t>
              </a:r>
              <a:endParaRPr kumimoji="0" lang="en-US" sz="1600" b="1" i="0" u="none" strike="noStrike" kern="1200" cap="none" spc="0" normalizeH="0" baseline="0" noProof="0">
                <a:ln>
                  <a:noFill/>
                </a:ln>
                <a:solidFill>
                  <a:schemeClr val="accent3"/>
                </a:solidFill>
                <a:effectLst/>
                <a:uLnTx/>
                <a:uFillTx/>
                <a:ea typeface="+mn-ea"/>
                <a:cs typeface="+mn-cs"/>
              </a:endParaRPr>
            </a:p>
          </p:txBody>
        </p:sp>
        <p:sp>
          <p:nvSpPr>
            <p:cNvPr id="64" name="Flowchart: Connector 63">
              <a:extLst>
                <a:ext uri="{FF2B5EF4-FFF2-40B4-BE49-F238E27FC236}">
                  <a16:creationId xmlns:a16="http://schemas.microsoft.com/office/drawing/2014/main" id="{849E014F-E808-45DC-B883-6CFFC57CB26E}"/>
                </a:ext>
              </a:extLst>
            </p:cNvPr>
            <p:cNvSpPr/>
            <p:nvPr/>
          </p:nvSpPr>
          <p:spPr bwMode="auto">
            <a:xfrm>
              <a:off x="8324131" y="3251062"/>
              <a:ext cx="167422" cy="152061"/>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5" name="Flowchart: Connector 64">
              <a:extLst>
                <a:ext uri="{FF2B5EF4-FFF2-40B4-BE49-F238E27FC236}">
                  <a16:creationId xmlns:a16="http://schemas.microsoft.com/office/drawing/2014/main" id="{D636243A-3921-EBD4-1E53-F924A6B53650}"/>
                </a:ext>
              </a:extLst>
            </p:cNvPr>
            <p:cNvSpPr/>
            <p:nvPr/>
          </p:nvSpPr>
          <p:spPr bwMode="auto">
            <a:xfrm rot="579996">
              <a:off x="9627661" y="2554301"/>
              <a:ext cx="151449" cy="159127"/>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6" name="Flowchart: Connector 65">
              <a:extLst>
                <a:ext uri="{FF2B5EF4-FFF2-40B4-BE49-F238E27FC236}">
                  <a16:creationId xmlns:a16="http://schemas.microsoft.com/office/drawing/2014/main" id="{2C26D085-C0DE-4976-8BE0-C925D66548E6}"/>
                </a:ext>
              </a:extLst>
            </p:cNvPr>
            <p:cNvSpPr/>
            <p:nvPr/>
          </p:nvSpPr>
          <p:spPr bwMode="auto">
            <a:xfrm rot="579996">
              <a:off x="10127055" y="2554301"/>
              <a:ext cx="151449" cy="159127"/>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67" name="Flowchart: Connector 66">
              <a:extLst>
                <a:ext uri="{FF2B5EF4-FFF2-40B4-BE49-F238E27FC236}">
                  <a16:creationId xmlns:a16="http://schemas.microsoft.com/office/drawing/2014/main" id="{18FD28E6-A2E7-94AB-54C9-F24E353A6BCB}"/>
                </a:ext>
              </a:extLst>
            </p:cNvPr>
            <p:cNvSpPr/>
            <p:nvPr/>
          </p:nvSpPr>
          <p:spPr bwMode="auto">
            <a:xfrm rot="579996">
              <a:off x="9843625" y="2554301"/>
              <a:ext cx="151449" cy="159127"/>
            </a:xfrm>
            <a:prstGeom prst="flowChartConnector">
              <a:avLst/>
            </a:prstGeom>
            <a:solidFill>
              <a:schemeClr val="tx2">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grpSp>
      <p:sp>
        <p:nvSpPr>
          <p:cNvPr id="106" name="Flowchart: Connector 105">
            <a:extLst>
              <a:ext uri="{FF2B5EF4-FFF2-40B4-BE49-F238E27FC236}">
                <a16:creationId xmlns:a16="http://schemas.microsoft.com/office/drawing/2014/main" id="{2EFEA5C8-5669-0812-3CB4-06D635C5C2BF}"/>
              </a:ext>
            </a:extLst>
          </p:cNvPr>
          <p:cNvSpPr/>
          <p:nvPr/>
        </p:nvSpPr>
        <p:spPr bwMode="auto">
          <a:xfrm>
            <a:off x="3898694" y="3280014"/>
            <a:ext cx="147488" cy="152179"/>
          </a:xfrm>
          <a:prstGeom prst="flowChartConnector">
            <a:avLst/>
          </a:prstGeom>
          <a:solidFill>
            <a:schemeClr val="tx2">
              <a:lumMod val="40000"/>
              <a:lumOff val="60000"/>
            </a:schemeClr>
          </a:solidFill>
          <a:ln>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107" name="Flowchart: Connector 106">
            <a:extLst>
              <a:ext uri="{FF2B5EF4-FFF2-40B4-BE49-F238E27FC236}">
                <a16:creationId xmlns:a16="http://schemas.microsoft.com/office/drawing/2014/main" id="{4C1A975F-57DC-36C8-4DDB-C8233F4E57E2}"/>
              </a:ext>
            </a:extLst>
          </p:cNvPr>
          <p:cNvSpPr/>
          <p:nvPr/>
        </p:nvSpPr>
        <p:spPr bwMode="auto">
          <a:xfrm rot="579996">
            <a:off x="3417877" y="3912722"/>
            <a:ext cx="147488" cy="152179"/>
          </a:xfrm>
          <a:prstGeom prst="flowChartConnector">
            <a:avLst/>
          </a:prstGeom>
          <a:solidFill>
            <a:schemeClr val="tx2">
              <a:lumMod val="40000"/>
              <a:lumOff val="60000"/>
            </a:schemeClr>
          </a:solidFill>
          <a:ln>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0" fontAlgn="auto" latinLnBrk="0" hangingPunct="0">
              <a:lnSpc>
                <a:spcPct val="100000"/>
              </a:lnSpc>
              <a:spcBef>
                <a:spcPts val="300"/>
              </a:spcBef>
              <a:spcAft>
                <a:spcPts val="300"/>
              </a:spcAft>
              <a:buClr>
                <a:srgbClr val="0E2841"/>
              </a:buClr>
              <a:buSzPct val="110000"/>
              <a:buFontTx/>
              <a:buNone/>
              <a:tabLst/>
              <a:defRPr/>
            </a:pPr>
            <a:endParaRPr kumimoji="0" lang="en-US" sz="1100" b="0" i="0" u="none" strike="noStrike" kern="0" cap="none" spc="0" normalizeH="0" baseline="0" noProof="0" err="1">
              <a:ln>
                <a:noFill/>
              </a:ln>
              <a:solidFill>
                <a:prstClr val="black"/>
              </a:solidFill>
              <a:effectLst/>
              <a:uLnTx/>
              <a:uFillTx/>
              <a:latin typeface="Aptos" panose="020B0004020202020204"/>
              <a:ea typeface="+mn-ea"/>
              <a:cs typeface="+mn-cs"/>
            </a:endParaRPr>
          </a:p>
        </p:txBody>
      </p:sp>
      <p:sp>
        <p:nvSpPr>
          <p:cNvPr id="41" name="TextBox 40">
            <a:extLst>
              <a:ext uri="{FF2B5EF4-FFF2-40B4-BE49-F238E27FC236}">
                <a16:creationId xmlns:a16="http://schemas.microsoft.com/office/drawing/2014/main" id="{2E8B8E8D-3A11-31A1-BB0C-A2E741CBFCCA}"/>
              </a:ext>
            </a:extLst>
          </p:cNvPr>
          <p:cNvSpPr txBox="1"/>
          <p:nvPr/>
        </p:nvSpPr>
        <p:spPr>
          <a:xfrm>
            <a:off x="1215124" y="1379430"/>
            <a:ext cx="4191185" cy="35357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af-ZA" sz="1800" b="1"/>
              <a:t>Sequential seamless phase I/IIa design</a:t>
            </a:r>
            <a:endParaRPr lang="fr-BE" sz="1800" b="1" err="1"/>
          </a:p>
        </p:txBody>
      </p:sp>
      <p:sp>
        <p:nvSpPr>
          <p:cNvPr id="43" name="TextBox 42">
            <a:extLst>
              <a:ext uri="{FF2B5EF4-FFF2-40B4-BE49-F238E27FC236}">
                <a16:creationId xmlns:a16="http://schemas.microsoft.com/office/drawing/2014/main" id="{FF422837-F6C5-EBDB-8896-F02AA45CE0EF}"/>
              </a:ext>
            </a:extLst>
          </p:cNvPr>
          <p:cNvSpPr txBox="1"/>
          <p:nvPr/>
        </p:nvSpPr>
        <p:spPr>
          <a:xfrm>
            <a:off x="7026995" y="1398297"/>
            <a:ext cx="4191185" cy="35357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af-ZA" sz="1800" b="1"/>
              <a:t>Integrated seamless phase I/IIa design</a:t>
            </a:r>
            <a:endParaRPr lang="fr-BE" sz="1800" b="1" err="1"/>
          </a:p>
        </p:txBody>
      </p:sp>
      <p:sp>
        <p:nvSpPr>
          <p:cNvPr id="44" name="Rectangle 43">
            <a:extLst>
              <a:ext uri="{FF2B5EF4-FFF2-40B4-BE49-F238E27FC236}">
                <a16:creationId xmlns:a16="http://schemas.microsoft.com/office/drawing/2014/main" id="{8028B08A-4BCF-1636-01AA-75321D9F3720}"/>
              </a:ext>
            </a:extLst>
          </p:cNvPr>
          <p:cNvSpPr/>
          <p:nvPr/>
        </p:nvSpPr>
        <p:spPr bwMode="auto">
          <a:xfrm>
            <a:off x="5058134" y="2877442"/>
            <a:ext cx="696351" cy="1901000"/>
          </a:xfrm>
          <a:prstGeom prst="rect">
            <a:avLst/>
          </a:prstGeom>
          <a:solidFill>
            <a:srgbClr val="83BBF9">
              <a:alpha val="59000"/>
            </a:srgb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r>
              <a:rPr lang="af-ZA" sz="1600" kern="0">
                <a:solidFill>
                  <a:schemeClr val="tx1"/>
                </a:solidFill>
              </a:rPr>
              <a:t>Use all data to Select doses for DO</a:t>
            </a:r>
            <a:endParaRPr lang="fr-BE" sz="1600" kern="0" err="1">
              <a:solidFill>
                <a:schemeClr val="tx1"/>
              </a:solidFill>
            </a:endParaRPr>
          </a:p>
        </p:txBody>
      </p:sp>
      <p:sp>
        <p:nvSpPr>
          <p:cNvPr id="47" name="Rectangle 46">
            <a:extLst>
              <a:ext uri="{FF2B5EF4-FFF2-40B4-BE49-F238E27FC236}">
                <a16:creationId xmlns:a16="http://schemas.microsoft.com/office/drawing/2014/main" id="{9AA13EB0-DA64-3E1C-0B70-5BAF84AA60D0}"/>
              </a:ext>
            </a:extLst>
          </p:cNvPr>
          <p:cNvSpPr/>
          <p:nvPr/>
        </p:nvSpPr>
        <p:spPr bwMode="auto">
          <a:xfrm>
            <a:off x="10852270" y="2890722"/>
            <a:ext cx="841450" cy="1901000"/>
          </a:xfrm>
          <a:prstGeom prst="rect">
            <a:avLst/>
          </a:prstGeom>
          <a:solidFill>
            <a:srgbClr val="83BBF9">
              <a:alpha val="59000"/>
            </a:srgb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r>
              <a:rPr lang="af-ZA" sz="1600" kern="0">
                <a:solidFill>
                  <a:schemeClr val="tx1"/>
                </a:solidFill>
              </a:rPr>
              <a:t>Use all data to select doses for DO</a:t>
            </a:r>
            <a:endParaRPr lang="fr-BE" sz="1600" kern="0" err="1">
              <a:solidFill>
                <a:schemeClr val="tx1"/>
              </a:solidFill>
            </a:endParaRPr>
          </a:p>
        </p:txBody>
      </p:sp>
      <p:sp>
        <p:nvSpPr>
          <p:cNvPr id="49" name="TextBox 48">
            <a:extLst>
              <a:ext uri="{FF2B5EF4-FFF2-40B4-BE49-F238E27FC236}">
                <a16:creationId xmlns:a16="http://schemas.microsoft.com/office/drawing/2014/main" id="{719B4B2A-2CCB-ACE8-E36F-F377185E5A29}"/>
              </a:ext>
            </a:extLst>
          </p:cNvPr>
          <p:cNvSpPr txBox="1"/>
          <p:nvPr/>
        </p:nvSpPr>
        <p:spPr>
          <a:xfrm>
            <a:off x="8491553" y="5275229"/>
            <a:ext cx="3280728" cy="508576"/>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af-ZA" sz="1600"/>
              <a:t>(Extra backfilling may also be used)</a:t>
            </a:r>
            <a:endParaRPr lang="fr-BE" sz="1600" err="1"/>
          </a:p>
        </p:txBody>
      </p:sp>
    </p:spTree>
    <p:extLst>
      <p:ext uri="{BB962C8B-B14F-4D97-AF65-F5344CB8AC3E}">
        <p14:creationId xmlns:p14="http://schemas.microsoft.com/office/powerpoint/2010/main" val="2389216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27276A-B258-5834-80BC-1A2F1B638BE5}"/>
              </a:ext>
            </a:extLst>
          </p:cNvPr>
          <p:cNvSpPr>
            <a:spLocks noGrp="1"/>
          </p:cNvSpPr>
          <p:nvPr>
            <p:ph type="sldNum" sz="quarter" idx="21"/>
          </p:nvPr>
        </p:nvSpPr>
        <p:spPr/>
        <p:txBody>
          <a:bodyPr/>
          <a:lstStyle/>
          <a:p>
            <a:fld id="{9F9F533D-B52E-4A2F-BF72-0ADD2D94BD75}" type="slidenum">
              <a:rPr lang="en-GB" smtClean="0"/>
              <a:pPr/>
              <a:t>47</a:t>
            </a:fld>
            <a:endParaRPr lang="en-GB"/>
          </a:p>
        </p:txBody>
      </p:sp>
      <p:pic>
        <p:nvPicPr>
          <p:cNvPr id="9" name="Picture 8">
            <a:extLst>
              <a:ext uri="{FF2B5EF4-FFF2-40B4-BE49-F238E27FC236}">
                <a16:creationId xmlns:a16="http://schemas.microsoft.com/office/drawing/2014/main" id="{8A4B935D-AA49-520E-4407-70E29A1E4E2C}"/>
              </a:ext>
            </a:extLst>
          </p:cNvPr>
          <p:cNvPicPr>
            <a:picLocks noChangeAspect="1"/>
          </p:cNvPicPr>
          <p:nvPr/>
        </p:nvPicPr>
        <p:blipFill>
          <a:blip r:embed="rId2"/>
          <a:stretch>
            <a:fillRect/>
          </a:stretch>
        </p:blipFill>
        <p:spPr>
          <a:xfrm>
            <a:off x="-108967" y="-68826"/>
            <a:ext cx="11935842" cy="6794091"/>
          </a:xfrm>
          <a:prstGeom prst="rect">
            <a:avLst/>
          </a:prstGeom>
        </p:spPr>
      </p:pic>
    </p:spTree>
    <p:extLst>
      <p:ext uri="{BB962C8B-B14F-4D97-AF65-F5344CB8AC3E}">
        <p14:creationId xmlns:p14="http://schemas.microsoft.com/office/powerpoint/2010/main" val="3122088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F9C0B-828B-5275-930D-27383642333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074FD1C9-DF39-AA5B-764A-372CD00950B5}"/>
              </a:ext>
            </a:extLst>
          </p:cNvPr>
          <p:cNvSpPr>
            <a:spLocks noGrp="1"/>
          </p:cNvSpPr>
          <p:nvPr>
            <p:ph type="dt" sz="half" idx="19"/>
          </p:nvPr>
        </p:nvSpPr>
        <p:spPr/>
        <p:txBody>
          <a:bodyPr/>
          <a:lstStyle/>
          <a:p>
            <a:fld id="{18AF44B5-6D56-4B59-9C1D-2022F9BFF5DA}" type="datetime4">
              <a:rPr lang="en-GB" smtClean="0"/>
              <a:t>27 June 2025</a:t>
            </a:fld>
            <a:endParaRPr lang="en-GB" dirty="0"/>
          </a:p>
        </p:txBody>
      </p:sp>
      <p:sp>
        <p:nvSpPr>
          <p:cNvPr id="3" name="Slide Number Placeholder 2">
            <a:extLst>
              <a:ext uri="{FF2B5EF4-FFF2-40B4-BE49-F238E27FC236}">
                <a16:creationId xmlns:a16="http://schemas.microsoft.com/office/drawing/2014/main" id="{1BB40CF1-B5F0-A8F1-3CC7-A7C4E35B61FD}"/>
              </a:ext>
            </a:extLst>
          </p:cNvPr>
          <p:cNvSpPr>
            <a:spLocks noGrp="1"/>
          </p:cNvSpPr>
          <p:nvPr>
            <p:ph type="sldNum" sz="quarter" idx="21"/>
          </p:nvPr>
        </p:nvSpPr>
        <p:spPr/>
        <p:txBody>
          <a:bodyPr/>
          <a:lstStyle/>
          <a:p>
            <a:fld id="{9F9F533D-B52E-4A2F-BF72-0ADD2D94BD75}" type="slidenum">
              <a:rPr lang="en-GB" smtClean="0"/>
              <a:pPr/>
              <a:t>48</a:t>
            </a:fld>
            <a:endParaRPr lang="en-GB"/>
          </a:p>
        </p:txBody>
      </p:sp>
      <p:sp>
        <p:nvSpPr>
          <p:cNvPr id="7" name="Title 6">
            <a:extLst>
              <a:ext uri="{FF2B5EF4-FFF2-40B4-BE49-F238E27FC236}">
                <a16:creationId xmlns:a16="http://schemas.microsoft.com/office/drawing/2014/main" id="{01FD9854-F040-6A3D-04B5-7ACD2A8E2DDB}"/>
              </a:ext>
            </a:extLst>
          </p:cNvPr>
          <p:cNvSpPr>
            <a:spLocks noGrp="1"/>
          </p:cNvSpPr>
          <p:nvPr>
            <p:ph type="title"/>
          </p:nvPr>
        </p:nvSpPr>
        <p:spPr/>
        <p:txBody>
          <a:bodyPr/>
          <a:lstStyle/>
          <a:p>
            <a:r>
              <a:rPr lang="af-ZA" dirty="0"/>
              <a:t>BOIN Suite of Algorithms</a:t>
            </a:r>
            <a:endParaRPr lang="fr-BE" dirty="0"/>
          </a:p>
        </p:txBody>
      </p:sp>
      <p:pic>
        <p:nvPicPr>
          <p:cNvPr id="13" name="Picture 12">
            <a:extLst>
              <a:ext uri="{FF2B5EF4-FFF2-40B4-BE49-F238E27FC236}">
                <a16:creationId xmlns:a16="http://schemas.microsoft.com/office/drawing/2014/main" id="{655BF66C-1BD1-3059-BB57-09DB793F63ED}"/>
              </a:ext>
            </a:extLst>
          </p:cNvPr>
          <p:cNvPicPr>
            <a:picLocks noChangeAspect="1"/>
          </p:cNvPicPr>
          <p:nvPr/>
        </p:nvPicPr>
        <p:blipFill>
          <a:blip r:embed="rId3"/>
          <a:stretch>
            <a:fillRect/>
          </a:stretch>
        </p:blipFill>
        <p:spPr>
          <a:xfrm>
            <a:off x="905125" y="1028699"/>
            <a:ext cx="9953138" cy="5382747"/>
          </a:xfrm>
          <a:prstGeom prst="rect">
            <a:avLst/>
          </a:prstGeom>
        </p:spPr>
      </p:pic>
    </p:spTree>
    <p:extLst>
      <p:ext uri="{BB962C8B-B14F-4D97-AF65-F5344CB8AC3E}">
        <p14:creationId xmlns:p14="http://schemas.microsoft.com/office/powerpoint/2010/main" val="1958297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C5F72-EEC8-A3B2-A571-BF5E95F420E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795F7F-9424-D035-6F3F-80317C368B31}"/>
              </a:ext>
            </a:extLst>
          </p:cNvPr>
          <p:cNvSpPr>
            <a:spLocks noGrp="1"/>
          </p:cNvSpPr>
          <p:nvPr>
            <p:ph type="sldNum" sz="quarter" idx="13"/>
          </p:nvPr>
        </p:nvSpPr>
        <p:spPr/>
        <p:txBody>
          <a:bodyPr/>
          <a:lstStyle/>
          <a:p>
            <a:fld id="{9F9F533D-B52E-4A2F-BF72-0ADD2D94BD75}" type="slidenum">
              <a:rPr lang="en-GB" smtClean="0"/>
              <a:pPr/>
              <a:t>49</a:t>
            </a:fld>
            <a:endParaRPr lang="en-GB"/>
          </a:p>
        </p:txBody>
      </p:sp>
      <p:sp>
        <p:nvSpPr>
          <p:cNvPr id="7" name="Title 14">
            <a:extLst>
              <a:ext uri="{FF2B5EF4-FFF2-40B4-BE49-F238E27FC236}">
                <a16:creationId xmlns:a16="http://schemas.microsoft.com/office/drawing/2014/main" id="{67E4EF93-E830-D787-82E7-0BA7330326F6}"/>
              </a:ext>
            </a:extLst>
          </p:cNvPr>
          <p:cNvSpPr txBox="1">
            <a:spLocks/>
          </p:cNvSpPr>
          <p:nvPr/>
        </p:nvSpPr>
        <p:spPr>
          <a:xfrm>
            <a:off x="520700" y="3105150"/>
            <a:ext cx="11150600" cy="1173525"/>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bg1"/>
                </a:solidFill>
                <a:latin typeface="+mj-lt"/>
                <a:ea typeface="+mj-ea"/>
                <a:cs typeface="+mj-cs"/>
              </a:defRPr>
            </a:lvl1pPr>
          </a:lstStyle>
          <a:p>
            <a:pPr algn="ctr"/>
            <a:r>
              <a:rPr lang="en-US" sz="3200" b="0" dirty="0"/>
              <a:t>Phase 2 Trials</a:t>
            </a:r>
            <a:endParaRPr lang="en-GB" sz="3200" dirty="0"/>
          </a:p>
        </p:txBody>
      </p:sp>
    </p:spTree>
    <p:extLst>
      <p:ext uri="{BB962C8B-B14F-4D97-AF65-F5344CB8AC3E}">
        <p14:creationId xmlns:p14="http://schemas.microsoft.com/office/powerpoint/2010/main" val="3698696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625CB-2CFB-7E48-E868-2EE4C3AF1EF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3B0BE-9AB3-BF72-E908-6530AF645965}"/>
              </a:ext>
            </a:extLst>
          </p:cNvPr>
          <p:cNvSpPr>
            <a:spLocks noGrp="1"/>
          </p:cNvSpPr>
          <p:nvPr>
            <p:ph type="sldNum" sz="quarter" idx="12"/>
          </p:nvPr>
        </p:nvSpPr>
        <p:spPr/>
        <p:txBody>
          <a:bodyPr/>
          <a:lstStyle/>
          <a:p>
            <a:fld id="{9F9F533D-B52E-4A2F-BF72-0ADD2D94BD75}" type="slidenum">
              <a:rPr lang="en-GB" smtClean="0"/>
              <a:pPr/>
              <a:t>5</a:t>
            </a:fld>
            <a:endParaRPr lang="en-GB"/>
          </a:p>
        </p:txBody>
      </p:sp>
      <p:sp>
        <p:nvSpPr>
          <p:cNvPr id="6" name="Rectangle: Rounded Corners 5">
            <a:extLst>
              <a:ext uri="{FF2B5EF4-FFF2-40B4-BE49-F238E27FC236}">
                <a16:creationId xmlns:a16="http://schemas.microsoft.com/office/drawing/2014/main" id="{392B9A1A-37C8-652E-A14D-6E75A219AFBB}"/>
              </a:ext>
            </a:extLst>
          </p:cNvPr>
          <p:cNvSpPr/>
          <p:nvPr/>
        </p:nvSpPr>
        <p:spPr bwMode="auto">
          <a:xfrm>
            <a:off x="696739" y="1755093"/>
            <a:ext cx="2776537" cy="533400"/>
          </a:xfrm>
          <a:prstGeom prst="roundRect">
            <a:avLst/>
          </a:prstGeom>
          <a:solidFill>
            <a:srgbClr val="83BBF9"/>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b="1" kern="0" dirty="0">
                <a:solidFill>
                  <a:schemeClr val="tx1"/>
                </a:solidFill>
              </a:rPr>
              <a:t>Discovery</a:t>
            </a:r>
            <a:endParaRPr lang="en-GB" sz="1600" b="1" kern="0" dirty="0" err="1">
              <a:solidFill>
                <a:schemeClr val="tx1"/>
              </a:solidFill>
            </a:endParaRPr>
          </a:p>
        </p:txBody>
      </p:sp>
      <p:sp>
        <p:nvSpPr>
          <p:cNvPr id="7" name="Rectangle: Rounded Corners 6">
            <a:extLst>
              <a:ext uri="{FF2B5EF4-FFF2-40B4-BE49-F238E27FC236}">
                <a16:creationId xmlns:a16="http://schemas.microsoft.com/office/drawing/2014/main" id="{A89C8A4B-6E84-C598-7FA3-4D74651D9053}"/>
              </a:ext>
            </a:extLst>
          </p:cNvPr>
          <p:cNvSpPr/>
          <p:nvPr/>
        </p:nvSpPr>
        <p:spPr bwMode="auto">
          <a:xfrm>
            <a:off x="3543853" y="1762125"/>
            <a:ext cx="7609922" cy="533400"/>
          </a:xfrm>
          <a:prstGeom prst="roundRect">
            <a:avLst/>
          </a:prstGeom>
          <a:solidFill>
            <a:srgbClr val="83BBF9"/>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b="1" kern="0" dirty="0">
                <a:solidFill>
                  <a:schemeClr val="tx1"/>
                </a:solidFill>
              </a:rPr>
              <a:t>Clinical trials</a:t>
            </a:r>
            <a:endParaRPr lang="en-GB" sz="1600" b="1" kern="0" dirty="0" err="1">
              <a:solidFill>
                <a:schemeClr val="tx1"/>
              </a:solidFill>
            </a:endParaRPr>
          </a:p>
        </p:txBody>
      </p:sp>
      <p:pic>
        <p:nvPicPr>
          <p:cNvPr id="9" name="Picture 8">
            <a:extLst>
              <a:ext uri="{FF2B5EF4-FFF2-40B4-BE49-F238E27FC236}">
                <a16:creationId xmlns:a16="http://schemas.microsoft.com/office/drawing/2014/main" id="{55610BCF-93CF-F018-6B46-6001A15381E3}"/>
              </a:ext>
            </a:extLst>
          </p:cNvPr>
          <p:cNvPicPr>
            <a:picLocks noChangeAspect="1"/>
          </p:cNvPicPr>
          <p:nvPr/>
        </p:nvPicPr>
        <p:blipFill>
          <a:blip r:embed="rId4"/>
          <a:stretch>
            <a:fillRect/>
          </a:stretch>
        </p:blipFill>
        <p:spPr>
          <a:xfrm>
            <a:off x="789466" y="3034245"/>
            <a:ext cx="1019317" cy="924054"/>
          </a:xfrm>
          <a:prstGeom prst="rect">
            <a:avLst/>
          </a:prstGeom>
        </p:spPr>
      </p:pic>
      <p:pic>
        <p:nvPicPr>
          <p:cNvPr id="11" name="Picture 10">
            <a:extLst>
              <a:ext uri="{FF2B5EF4-FFF2-40B4-BE49-F238E27FC236}">
                <a16:creationId xmlns:a16="http://schemas.microsoft.com/office/drawing/2014/main" id="{93B88822-4B99-217D-0D87-C6FFFD27A928}"/>
              </a:ext>
            </a:extLst>
          </p:cNvPr>
          <p:cNvPicPr>
            <a:picLocks noChangeAspect="1"/>
          </p:cNvPicPr>
          <p:nvPr/>
        </p:nvPicPr>
        <p:blipFill>
          <a:blip r:embed="rId5"/>
          <a:stretch>
            <a:fillRect/>
          </a:stretch>
        </p:blipFill>
        <p:spPr>
          <a:xfrm>
            <a:off x="2038824" y="3252716"/>
            <a:ext cx="1257475" cy="714475"/>
          </a:xfrm>
          <a:prstGeom prst="rect">
            <a:avLst/>
          </a:prstGeom>
        </p:spPr>
      </p:pic>
      <p:grpSp>
        <p:nvGrpSpPr>
          <p:cNvPr id="12" name="Group 11">
            <a:extLst>
              <a:ext uri="{FF2B5EF4-FFF2-40B4-BE49-F238E27FC236}">
                <a16:creationId xmlns:a16="http://schemas.microsoft.com/office/drawing/2014/main" id="{7D72D2F5-90FD-A4D2-4AD5-354D7A66F439}"/>
              </a:ext>
            </a:extLst>
          </p:cNvPr>
          <p:cNvGrpSpPr/>
          <p:nvPr/>
        </p:nvGrpSpPr>
        <p:grpSpPr>
          <a:xfrm>
            <a:off x="4146320" y="3531908"/>
            <a:ext cx="961298" cy="535523"/>
            <a:chOff x="4211239" y="3244237"/>
            <a:chExt cx="961298" cy="535523"/>
          </a:xfrm>
        </p:grpSpPr>
        <p:grpSp>
          <p:nvGrpSpPr>
            <p:cNvPr id="17" name="Group 16">
              <a:extLst>
                <a:ext uri="{FF2B5EF4-FFF2-40B4-BE49-F238E27FC236}">
                  <a16:creationId xmlns:a16="http://schemas.microsoft.com/office/drawing/2014/main" id="{3C94B547-32EB-8B90-E68C-BE377DC6086C}"/>
                </a:ext>
              </a:extLst>
            </p:cNvPr>
            <p:cNvGrpSpPr/>
            <p:nvPr/>
          </p:nvGrpSpPr>
          <p:grpSpPr>
            <a:xfrm>
              <a:off x="4211239" y="3244237"/>
              <a:ext cx="297657" cy="533401"/>
              <a:chOff x="6150768" y="2857435"/>
              <a:chExt cx="471488" cy="628599"/>
            </a:xfrm>
          </p:grpSpPr>
          <p:sp>
            <p:nvSpPr>
              <p:cNvPr id="16" name="Isosceles Triangle 15">
                <a:extLst>
                  <a:ext uri="{FF2B5EF4-FFF2-40B4-BE49-F238E27FC236}">
                    <a16:creationId xmlns:a16="http://schemas.microsoft.com/office/drawing/2014/main" id="{6333D309-F6FA-0382-4B62-C600FB39C6E7}"/>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5" name="Oval 14">
                <a:extLst>
                  <a:ext uri="{FF2B5EF4-FFF2-40B4-BE49-F238E27FC236}">
                    <a16:creationId xmlns:a16="http://schemas.microsoft.com/office/drawing/2014/main" id="{E08DA184-664D-199C-AAE7-425214E8BDF7}"/>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8" name="Group 17">
              <a:extLst>
                <a:ext uri="{FF2B5EF4-FFF2-40B4-BE49-F238E27FC236}">
                  <a16:creationId xmlns:a16="http://schemas.microsoft.com/office/drawing/2014/main" id="{008F7BE5-C0EF-9B87-4841-507962F7840F}"/>
                </a:ext>
              </a:extLst>
            </p:cNvPr>
            <p:cNvGrpSpPr/>
            <p:nvPr/>
          </p:nvGrpSpPr>
          <p:grpSpPr>
            <a:xfrm>
              <a:off x="4542209" y="3246359"/>
              <a:ext cx="297657" cy="533401"/>
              <a:chOff x="6150768" y="2857435"/>
              <a:chExt cx="471488" cy="628599"/>
            </a:xfrm>
            <a:solidFill>
              <a:schemeClr val="bg1">
                <a:lumMod val="85000"/>
              </a:schemeClr>
            </a:solidFill>
          </p:grpSpPr>
          <p:sp>
            <p:nvSpPr>
              <p:cNvPr id="19" name="Isosceles Triangle 18">
                <a:extLst>
                  <a:ext uri="{FF2B5EF4-FFF2-40B4-BE49-F238E27FC236}">
                    <a16:creationId xmlns:a16="http://schemas.microsoft.com/office/drawing/2014/main" id="{6117C976-C893-240F-50AC-1C6A73DF9D2C}"/>
                  </a:ext>
                </a:extLst>
              </p:cNvPr>
              <p:cNvSpPr/>
              <p:nvPr/>
            </p:nvSpPr>
            <p:spPr bwMode="auto">
              <a:xfrm>
                <a:off x="6150768" y="2952634"/>
                <a:ext cx="471488" cy="533400"/>
              </a:xfrm>
              <a:prstGeom prst="triangle">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0" name="Oval 19">
                <a:extLst>
                  <a:ext uri="{FF2B5EF4-FFF2-40B4-BE49-F238E27FC236}">
                    <a16:creationId xmlns:a16="http://schemas.microsoft.com/office/drawing/2014/main" id="{2656E811-D6F9-C9E0-BAC4-D1F4B3BEE816}"/>
                  </a:ext>
                </a:extLst>
              </p:cNvPr>
              <p:cNvSpPr/>
              <p:nvPr/>
            </p:nvSpPr>
            <p:spPr bwMode="auto">
              <a:xfrm>
                <a:off x="6238875" y="2857435"/>
                <a:ext cx="295275" cy="304865"/>
              </a:xfrm>
              <a:prstGeom prst="ellipse">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21" name="Group 20">
              <a:extLst>
                <a:ext uri="{FF2B5EF4-FFF2-40B4-BE49-F238E27FC236}">
                  <a16:creationId xmlns:a16="http://schemas.microsoft.com/office/drawing/2014/main" id="{42B13A78-8211-718C-2580-D6CEDD830A2C}"/>
                </a:ext>
              </a:extLst>
            </p:cNvPr>
            <p:cNvGrpSpPr/>
            <p:nvPr/>
          </p:nvGrpSpPr>
          <p:grpSpPr>
            <a:xfrm>
              <a:off x="4874880" y="3244237"/>
              <a:ext cx="297657" cy="533401"/>
              <a:chOff x="6150768" y="2857435"/>
              <a:chExt cx="471488" cy="628599"/>
            </a:xfrm>
            <a:solidFill>
              <a:schemeClr val="bg1">
                <a:lumMod val="65000"/>
              </a:schemeClr>
            </a:solidFill>
          </p:grpSpPr>
          <p:sp>
            <p:nvSpPr>
              <p:cNvPr id="22" name="Isosceles Triangle 21">
                <a:extLst>
                  <a:ext uri="{FF2B5EF4-FFF2-40B4-BE49-F238E27FC236}">
                    <a16:creationId xmlns:a16="http://schemas.microsoft.com/office/drawing/2014/main" id="{C3F10926-B29B-6E15-7F7C-53063A40FE21}"/>
                  </a:ext>
                </a:extLst>
              </p:cNvPr>
              <p:cNvSpPr/>
              <p:nvPr/>
            </p:nvSpPr>
            <p:spPr bwMode="auto">
              <a:xfrm>
                <a:off x="6150768" y="2952634"/>
                <a:ext cx="471488" cy="533400"/>
              </a:xfrm>
              <a:prstGeom prst="triangle">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3" name="Oval 22">
                <a:extLst>
                  <a:ext uri="{FF2B5EF4-FFF2-40B4-BE49-F238E27FC236}">
                    <a16:creationId xmlns:a16="http://schemas.microsoft.com/office/drawing/2014/main" id="{3DD53C43-3096-3E22-0528-D5B79CC67DA0}"/>
                  </a:ext>
                </a:extLst>
              </p:cNvPr>
              <p:cNvSpPr/>
              <p:nvPr/>
            </p:nvSpPr>
            <p:spPr bwMode="auto">
              <a:xfrm>
                <a:off x="6238875" y="2857435"/>
                <a:ext cx="295275" cy="304865"/>
              </a:xfrm>
              <a:prstGeom prst="ellipse">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sp>
        <p:nvSpPr>
          <p:cNvPr id="27" name="Arrow: Right 26">
            <a:extLst>
              <a:ext uri="{FF2B5EF4-FFF2-40B4-BE49-F238E27FC236}">
                <a16:creationId xmlns:a16="http://schemas.microsoft.com/office/drawing/2014/main" id="{CED01608-9D29-CEBF-DA3C-38DCDD7F8CFD}"/>
              </a:ext>
            </a:extLst>
          </p:cNvPr>
          <p:cNvSpPr/>
          <p:nvPr/>
        </p:nvSpPr>
        <p:spPr bwMode="auto">
          <a:xfrm>
            <a:off x="3799471" y="4822128"/>
            <a:ext cx="1616554" cy="885258"/>
          </a:xfrm>
          <a:prstGeom prst="rightArrow">
            <a:avLst/>
          </a:prstGeom>
          <a:solidFill>
            <a:schemeClr val="bg1">
              <a:lumMod val="7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Phase 1</a:t>
            </a:r>
            <a:endParaRPr lang="en-GB" sz="1600" kern="0" dirty="0" err="1">
              <a:solidFill>
                <a:schemeClr val="tx1"/>
              </a:solidFill>
            </a:endParaRPr>
          </a:p>
        </p:txBody>
      </p:sp>
      <p:sp>
        <p:nvSpPr>
          <p:cNvPr id="28" name="Arrow: Right 27">
            <a:extLst>
              <a:ext uri="{FF2B5EF4-FFF2-40B4-BE49-F238E27FC236}">
                <a16:creationId xmlns:a16="http://schemas.microsoft.com/office/drawing/2014/main" id="{E73A5403-A7C0-E351-3CD1-C046F85C6FFD}"/>
              </a:ext>
            </a:extLst>
          </p:cNvPr>
          <p:cNvSpPr/>
          <p:nvPr/>
        </p:nvSpPr>
        <p:spPr bwMode="auto">
          <a:xfrm>
            <a:off x="5476262" y="4834893"/>
            <a:ext cx="2102106" cy="857250"/>
          </a:xfrm>
          <a:prstGeom prst="rightArrow">
            <a:avLst/>
          </a:prstGeom>
          <a:solidFill>
            <a:schemeClr val="bg1">
              <a:lumMod val="7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Phase II</a:t>
            </a:r>
            <a:endParaRPr lang="en-GB" sz="1600" kern="0" dirty="0" err="1">
              <a:solidFill>
                <a:schemeClr val="tx1"/>
              </a:solidFill>
            </a:endParaRPr>
          </a:p>
        </p:txBody>
      </p:sp>
      <p:sp>
        <p:nvSpPr>
          <p:cNvPr id="29" name="Arrow: Right 28">
            <a:extLst>
              <a:ext uri="{FF2B5EF4-FFF2-40B4-BE49-F238E27FC236}">
                <a16:creationId xmlns:a16="http://schemas.microsoft.com/office/drawing/2014/main" id="{A9CE5B73-4E2E-6694-A452-955773E3BDE9}"/>
              </a:ext>
            </a:extLst>
          </p:cNvPr>
          <p:cNvSpPr/>
          <p:nvPr/>
        </p:nvSpPr>
        <p:spPr bwMode="auto">
          <a:xfrm>
            <a:off x="7729502" y="4849474"/>
            <a:ext cx="3101750" cy="896926"/>
          </a:xfrm>
          <a:prstGeom prst="rightArrow">
            <a:avLst/>
          </a:prstGeom>
          <a:solidFill>
            <a:schemeClr val="bg1">
              <a:lumMod val="7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Phase III</a:t>
            </a:r>
            <a:endParaRPr lang="en-GB" sz="1600" kern="0" dirty="0" err="1">
              <a:solidFill>
                <a:schemeClr val="tx1"/>
              </a:solidFill>
            </a:endParaRPr>
          </a:p>
        </p:txBody>
      </p:sp>
      <p:sp>
        <p:nvSpPr>
          <p:cNvPr id="30" name="Arrow: Right 29">
            <a:extLst>
              <a:ext uri="{FF2B5EF4-FFF2-40B4-BE49-F238E27FC236}">
                <a16:creationId xmlns:a16="http://schemas.microsoft.com/office/drawing/2014/main" id="{937C5DBD-0F05-30DA-F5D0-C66F71BFEB21}"/>
              </a:ext>
            </a:extLst>
          </p:cNvPr>
          <p:cNvSpPr/>
          <p:nvPr/>
        </p:nvSpPr>
        <p:spPr bwMode="auto">
          <a:xfrm>
            <a:off x="696739" y="4806885"/>
            <a:ext cx="2851103" cy="885258"/>
          </a:xfrm>
          <a:prstGeom prst="rightArrow">
            <a:avLst/>
          </a:prstGeom>
          <a:solidFill>
            <a:schemeClr val="bg1">
              <a:lumMod val="7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In Vitro/In vivo</a:t>
            </a:r>
            <a:endParaRPr lang="en-GB" sz="1600" kern="0" dirty="0" err="1">
              <a:solidFill>
                <a:schemeClr val="tx1"/>
              </a:solidFill>
            </a:endParaRPr>
          </a:p>
        </p:txBody>
      </p:sp>
      <p:grpSp>
        <p:nvGrpSpPr>
          <p:cNvPr id="1106" name="Group 1105">
            <a:extLst>
              <a:ext uri="{FF2B5EF4-FFF2-40B4-BE49-F238E27FC236}">
                <a16:creationId xmlns:a16="http://schemas.microsoft.com/office/drawing/2014/main" id="{C35ED70D-6B3D-BC53-A258-C8B3CBC1B85E}"/>
              </a:ext>
            </a:extLst>
          </p:cNvPr>
          <p:cNvGrpSpPr/>
          <p:nvPr/>
        </p:nvGrpSpPr>
        <p:grpSpPr>
          <a:xfrm>
            <a:off x="5983938" y="3224115"/>
            <a:ext cx="1264621" cy="1193959"/>
            <a:chOff x="6174035" y="3058330"/>
            <a:chExt cx="1264621" cy="1193959"/>
          </a:xfrm>
        </p:grpSpPr>
        <p:grpSp>
          <p:nvGrpSpPr>
            <p:cNvPr id="14" name="Group 13">
              <a:extLst>
                <a:ext uri="{FF2B5EF4-FFF2-40B4-BE49-F238E27FC236}">
                  <a16:creationId xmlns:a16="http://schemas.microsoft.com/office/drawing/2014/main" id="{E9F115F3-3922-6E27-AEAE-1AF83C36642C}"/>
                </a:ext>
              </a:extLst>
            </p:cNvPr>
            <p:cNvGrpSpPr/>
            <p:nvPr/>
          </p:nvGrpSpPr>
          <p:grpSpPr>
            <a:xfrm>
              <a:off x="6474401" y="3058330"/>
              <a:ext cx="630328" cy="533401"/>
              <a:chOff x="6440164" y="3041384"/>
              <a:chExt cx="630328" cy="533401"/>
            </a:xfrm>
          </p:grpSpPr>
          <p:grpSp>
            <p:nvGrpSpPr>
              <p:cNvPr id="35" name="Group 34">
                <a:extLst>
                  <a:ext uri="{FF2B5EF4-FFF2-40B4-BE49-F238E27FC236}">
                    <a16:creationId xmlns:a16="http://schemas.microsoft.com/office/drawing/2014/main" id="{D7C7CCE7-F70C-2E92-6ED0-EE85A737F012}"/>
                  </a:ext>
                </a:extLst>
              </p:cNvPr>
              <p:cNvGrpSpPr/>
              <p:nvPr/>
            </p:nvGrpSpPr>
            <p:grpSpPr>
              <a:xfrm>
                <a:off x="6440164" y="3041384"/>
                <a:ext cx="297657" cy="533401"/>
                <a:chOff x="6150768" y="2857435"/>
                <a:chExt cx="471488" cy="628599"/>
              </a:xfrm>
            </p:grpSpPr>
            <p:sp>
              <p:nvSpPr>
                <p:cNvPr id="36" name="Isosceles Triangle 35">
                  <a:extLst>
                    <a:ext uri="{FF2B5EF4-FFF2-40B4-BE49-F238E27FC236}">
                      <a16:creationId xmlns:a16="http://schemas.microsoft.com/office/drawing/2014/main" id="{4929EFA0-0049-EE3C-6BD2-51A8EBB8BA60}"/>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37" name="Oval 36">
                  <a:extLst>
                    <a:ext uri="{FF2B5EF4-FFF2-40B4-BE49-F238E27FC236}">
                      <a16:creationId xmlns:a16="http://schemas.microsoft.com/office/drawing/2014/main" id="{76D41B3A-31C0-EBFB-4128-E67143F45071}"/>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38" name="Group 37">
                <a:extLst>
                  <a:ext uri="{FF2B5EF4-FFF2-40B4-BE49-F238E27FC236}">
                    <a16:creationId xmlns:a16="http://schemas.microsoft.com/office/drawing/2014/main" id="{A4A444BB-0DC0-7109-818B-14F88323D338}"/>
                  </a:ext>
                </a:extLst>
              </p:cNvPr>
              <p:cNvGrpSpPr/>
              <p:nvPr/>
            </p:nvGrpSpPr>
            <p:grpSpPr>
              <a:xfrm>
                <a:off x="6772835" y="3041384"/>
                <a:ext cx="297657" cy="533401"/>
                <a:chOff x="6150768" y="2857435"/>
                <a:chExt cx="471488" cy="628599"/>
              </a:xfrm>
            </p:grpSpPr>
            <p:sp>
              <p:nvSpPr>
                <p:cNvPr id="39" name="Isosceles Triangle 38">
                  <a:extLst>
                    <a:ext uri="{FF2B5EF4-FFF2-40B4-BE49-F238E27FC236}">
                      <a16:creationId xmlns:a16="http://schemas.microsoft.com/office/drawing/2014/main" id="{36A7250C-046F-AF4B-786B-6DD89006A0E5}"/>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40" name="Oval 39">
                  <a:extLst>
                    <a:ext uri="{FF2B5EF4-FFF2-40B4-BE49-F238E27FC236}">
                      <a16:creationId xmlns:a16="http://schemas.microsoft.com/office/drawing/2014/main" id="{43E8381D-0402-4340-FE3A-68ABAEE76EC6}"/>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grpSp>
          <p:nvGrpSpPr>
            <p:cNvPr id="1063" name="Group 1062">
              <a:extLst>
                <a:ext uri="{FF2B5EF4-FFF2-40B4-BE49-F238E27FC236}">
                  <a16:creationId xmlns:a16="http://schemas.microsoft.com/office/drawing/2014/main" id="{9B4BC3B5-5DB8-2FFD-F9F8-5E0D8CB8C8F7}"/>
                </a:ext>
              </a:extLst>
            </p:cNvPr>
            <p:cNvGrpSpPr/>
            <p:nvPr/>
          </p:nvGrpSpPr>
          <p:grpSpPr>
            <a:xfrm>
              <a:off x="6174035" y="3710687"/>
              <a:ext cx="1264621" cy="541602"/>
              <a:chOff x="6174035" y="3710687"/>
              <a:chExt cx="1264621" cy="541602"/>
            </a:xfrm>
          </p:grpSpPr>
          <p:grpSp>
            <p:nvGrpSpPr>
              <p:cNvPr id="41" name="Group 40">
                <a:extLst>
                  <a:ext uri="{FF2B5EF4-FFF2-40B4-BE49-F238E27FC236}">
                    <a16:creationId xmlns:a16="http://schemas.microsoft.com/office/drawing/2014/main" id="{D6C29C94-8B55-7576-070F-753DC96EDC2E}"/>
                  </a:ext>
                </a:extLst>
              </p:cNvPr>
              <p:cNvGrpSpPr/>
              <p:nvPr/>
            </p:nvGrpSpPr>
            <p:grpSpPr>
              <a:xfrm>
                <a:off x="6471692" y="3710687"/>
                <a:ext cx="297657" cy="533401"/>
                <a:chOff x="6150768" y="2857435"/>
                <a:chExt cx="471488" cy="628599"/>
              </a:xfrm>
            </p:grpSpPr>
            <p:sp>
              <p:nvSpPr>
                <p:cNvPr id="42" name="Isosceles Triangle 41">
                  <a:extLst>
                    <a:ext uri="{FF2B5EF4-FFF2-40B4-BE49-F238E27FC236}">
                      <a16:creationId xmlns:a16="http://schemas.microsoft.com/office/drawing/2014/main" id="{77DEBA09-F4C7-4FCB-8D66-953AFD10B2D8}"/>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43" name="Oval 42">
                  <a:extLst>
                    <a:ext uri="{FF2B5EF4-FFF2-40B4-BE49-F238E27FC236}">
                      <a16:creationId xmlns:a16="http://schemas.microsoft.com/office/drawing/2014/main" id="{88F95889-E5F3-B19D-F48A-BE91E1640D71}"/>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3" name="Group 12">
                <a:extLst>
                  <a:ext uri="{FF2B5EF4-FFF2-40B4-BE49-F238E27FC236}">
                    <a16:creationId xmlns:a16="http://schemas.microsoft.com/office/drawing/2014/main" id="{CD098019-09EB-1919-F455-CC03B507CC26}"/>
                  </a:ext>
                </a:extLst>
              </p:cNvPr>
              <p:cNvGrpSpPr/>
              <p:nvPr/>
            </p:nvGrpSpPr>
            <p:grpSpPr>
              <a:xfrm>
                <a:off x="6174035" y="3718888"/>
                <a:ext cx="1264621" cy="533401"/>
                <a:chOff x="6174035" y="3718888"/>
                <a:chExt cx="1264621" cy="533401"/>
              </a:xfrm>
            </p:grpSpPr>
            <p:grpSp>
              <p:nvGrpSpPr>
                <p:cNvPr id="32" name="Group 31">
                  <a:extLst>
                    <a:ext uri="{FF2B5EF4-FFF2-40B4-BE49-F238E27FC236}">
                      <a16:creationId xmlns:a16="http://schemas.microsoft.com/office/drawing/2014/main" id="{E7FA5CE2-B12C-42D0-A865-BB25624BE7B5}"/>
                    </a:ext>
                  </a:extLst>
                </p:cNvPr>
                <p:cNvGrpSpPr/>
                <p:nvPr/>
              </p:nvGrpSpPr>
              <p:grpSpPr>
                <a:xfrm>
                  <a:off x="6174035" y="3718888"/>
                  <a:ext cx="297657" cy="533401"/>
                  <a:chOff x="6150768" y="2857435"/>
                  <a:chExt cx="471488" cy="628599"/>
                </a:xfrm>
              </p:grpSpPr>
              <p:sp>
                <p:nvSpPr>
                  <p:cNvPr id="33" name="Isosceles Triangle 32">
                    <a:extLst>
                      <a:ext uri="{FF2B5EF4-FFF2-40B4-BE49-F238E27FC236}">
                        <a16:creationId xmlns:a16="http://schemas.microsoft.com/office/drawing/2014/main" id="{2D4C6C1D-74E1-DA52-996F-7E544077270A}"/>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34" name="Oval 33">
                    <a:extLst>
                      <a:ext uri="{FF2B5EF4-FFF2-40B4-BE49-F238E27FC236}">
                        <a16:creationId xmlns:a16="http://schemas.microsoft.com/office/drawing/2014/main" id="{346AEDA5-9EBB-7CA4-FA98-AE860070014D}"/>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44" name="Group 43">
                  <a:extLst>
                    <a:ext uri="{FF2B5EF4-FFF2-40B4-BE49-F238E27FC236}">
                      <a16:creationId xmlns:a16="http://schemas.microsoft.com/office/drawing/2014/main" id="{B890A33C-1F38-E0F8-AA32-78A2B13D3CDC}"/>
                    </a:ext>
                  </a:extLst>
                </p:cNvPr>
                <p:cNvGrpSpPr/>
                <p:nvPr/>
              </p:nvGrpSpPr>
              <p:grpSpPr>
                <a:xfrm>
                  <a:off x="6787719" y="3718888"/>
                  <a:ext cx="297657" cy="533401"/>
                  <a:chOff x="6150768" y="2857435"/>
                  <a:chExt cx="471488" cy="628599"/>
                </a:xfrm>
              </p:grpSpPr>
              <p:sp>
                <p:nvSpPr>
                  <p:cNvPr id="45" name="Isosceles Triangle 44">
                    <a:extLst>
                      <a:ext uri="{FF2B5EF4-FFF2-40B4-BE49-F238E27FC236}">
                        <a16:creationId xmlns:a16="http://schemas.microsoft.com/office/drawing/2014/main" id="{EECC3E6A-0B01-E3C4-D609-B82A5FC5E475}"/>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46" name="Oval 45">
                    <a:extLst>
                      <a:ext uri="{FF2B5EF4-FFF2-40B4-BE49-F238E27FC236}">
                        <a16:creationId xmlns:a16="http://schemas.microsoft.com/office/drawing/2014/main" id="{12B11DE2-5A76-2E37-2E40-1F3250F4982D}"/>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47" name="Group 46">
                  <a:extLst>
                    <a:ext uri="{FF2B5EF4-FFF2-40B4-BE49-F238E27FC236}">
                      <a16:creationId xmlns:a16="http://schemas.microsoft.com/office/drawing/2014/main" id="{022D259A-4697-8D9D-F5AE-1C5610094487}"/>
                    </a:ext>
                  </a:extLst>
                </p:cNvPr>
                <p:cNvGrpSpPr/>
                <p:nvPr/>
              </p:nvGrpSpPr>
              <p:grpSpPr>
                <a:xfrm>
                  <a:off x="7140999" y="3718888"/>
                  <a:ext cx="297657" cy="533401"/>
                  <a:chOff x="6150768" y="2857435"/>
                  <a:chExt cx="471488" cy="628599"/>
                </a:xfrm>
              </p:grpSpPr>
              <p:sp>
                <p:nvSpPr>
                  <p:cNvPr id="48" name="Isosceles Triangle 47">
                    <a:extLst>
                      <a:ext uri="{FF2B5EF4-FFF2-40B4-BE49-F238E27FC236}">
                        <a16:creationId xmlns:a16="http://schemas.microsoft.com/office/drawing/2014/main" id="{33A6DAD4-ED77-E0F4-0BC9-FFA980A9771B}"/>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49" name="Oval 48">
                    <a:extLst>
                      <a:ext uri="{FF2B5EF4-FFF2-40B4-BE49-F238E27FC236}">
                        <a16:creationId xmlns:a16="http://schemas.microsoft.com/office/drawing/2014/main" id="{1106CA8E-57AD-4D7C-75A4-711B335F879E}"/>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grpSp>
      </p:grpSp>
      <p:sp>
        <p:nvSpPr>
          <p:cNvPr id="4" name="Rectangle 3">
            <a:extLst>
              <a:ext uri="{FF2B5EF4-FFF2-40B4-BE49-F238E27FC236}">
                <a16:creationId xmlns:a16="http://schemas.microsoft.com/office/drawing/2014/main" id="{98E04384-A1A8-3FD1-F04D-E26381C10EDD}"/>
              </a:ext>
            </a:extLst>
          </p:cNvPr>
          <p:cNvSpPr/>
          <p:nvPr/>
        </p:nvSpPr>
        <p:spPr bwMode="auto">
          <a:xfrm>
            <a:off x="3714711" y="2276796"/>
            <a:ext cx="1701314" cy="3577025"/>
          </a:xfrm>
          <a:prstGeom prst="rect">
            <a:avLst/>
          </a:prstGeom>
          <a:noFill/>
          <a:ln w="28575">
            <a:solidFill>
              <a:srgbClr val="522E91"/>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5" name="Title 24">
            <a:extLst>
              <a:ext uri="{FF2B5EF4-FFF2-40B4-BE49-F238E27FC236}">
                <a16:creationId xmlns:a16="http://schemas.microsoft.com/office/drawing/2014/main" id="{CE47FAC1-C1C7-2D05-B213-D30E245879D4}"/>
              </a:ext>
            </a:extLst>
          </p:cNvPr>
          <p:cNvSpPr>
            <a:spLocks noGrp="1"/>
          </p:cNvSpPr>
          <p:nvPr>
            <p:ph type="title"/>
          </p:nvPr>
        </p:nvSpPr>
        <p:spPr/>
        <p:txBody>
          <a:bodyPr/>
          <a:lstStyle/>
          <a:p>
            <a:r>
              <a:rPr lang="en-US" dirty="0"/>
              <a:t>Drug Development</a:t>
            </a:r>
            <a:endParaRPr lang="en-GB" dirty="0"/>
          </a:p>
        </p:txBody>
      </p:sp>
      <p:grpSp>
        <p:nvGrpSpPr>
          <p:cNvPr id="1064" name="Group 1063">
            <a:extLst>
              <a:ext uri="{FF2B5EF4-FFF2-40B4-BE49-F238E27FC236}">
                <a16:creationId xmlns:a16="http://schemas.microsoft.com/office/drawing/2014/main" id="{50C9D0B1-04CB-8FE6-8D98-2763BEBF3F93}"/>
              </a:ext>
            </a:extLst>
          </p:cNvPr>
          <p:cNvGrpSpPr/>
          <p:nvPr/>
        </p:nvGrpSpPr>
        <p:grpSpPr>
          <a:xfrm>
            <a:off x="8197504" y="2862089"/>
            <a:ext cx="1264621" cy="541602"/>
            <a:chOff x="6174035" y="3710687"/>
            <a:chExt cx="1264621" cy="541602"/>
          </a:xfrm>
        </p:grpSpPr>
        <p:grpSp>
          <p:nvGrpSpPr>
            <p:cNvPr id="1065" name="Group 1064">
              <a:extLst>
                <a:ext uri="{FF2B5EF4-FFF2-40B4-BE49-F238E27FC236}">
                  <a16:creationId xmlns:a16="http://schemas.microsoft.com/office/drawing/2014/main" id="{E763394D-5D99-214F-7567-6858D1F16E55}"/>
                </a:ext>
              </a:extLst>
            </p:cNvPr>
            <p:cNvGrpSpPr/>
            <p:nvPr/>
          </p:nvGrpSpPr>
          <p:grpSpPr>
            <a:xfrm>
              <a:off x="6471692" y="3710687"/>
              <a:ext cx="297657" cy="533401"/>
              <a:chOff x="6150768" y="2857435"/>
              <a:chExt cx="471488" cy="628599"/>
            </a:xfrm>
          </p:grpSpPr>
          <p:sp>
            <p:nvSpPr>
              <p:cNvPr id="1076" name="Isosceles Triangle 1075">
                <a:extLst>
                  <a:ext uri="{FF2B5EF4-FFF2-40B4-BE49-F238E27FC236}">
                    <a16:creationId xmlns:a16="http://schemas.microsoft.com/office/drawing/2014/main" id="{2504A9FA-F0A4-FCF7-0A67-238B9018CBEC}"/>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77" name="Oval 1076">
                <a:extLst>
                  <a:ext uri="{FF2B5EF4-FFF2-40B4-BE49-F238E27FC236}">
                    <a16:creationId xmlns:a16="http://schemas.microsoft.com/office/drawing/2014/main" id="{4C6FE3C9-4282-61AD-C5B8-95569F8A254E}"/>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66" name="Group 1065">
              <a:extLst>
                <a:ext uri="{FF2B5EF4-FFF2-40B4-BE49-F238E27FC236}">
                  <a16:creationId xmlns:a16="http://schemas.microsoft.com/office/drawing/2014/main" id="{DB0D4294-BD0C-46B5-A1AA-A26DD62011F6}"/>
                </a:ext>
              </a:extLst>
            </p:cNvPr>
            <p:cNvGrpSpPr/>
            <p:nvPr/>
          </p:nvGrpSpPr>
          <p:grpSpPr>
            <a:xfrm>
              <a:off x="6174035" y="3718888"/>
              <a:ext cx="1264621" cy="533401"/>
              <a:chOff x="6174035" y="3718888"/>
              <a:chExt cx="1264621" cy="533401"/>
            </a:xfrm>
          </p:grpSpPr>
          <p:grpSp>
            <p:nvGrpSpPr>
              <p:cNvPr id="1067" name="Group 1066">
                <a:extLst>
                  <a:ext uri="{FF2B5EF4-FFF2-40B4-BE49-F238E27FC236}">
                    <a16:creationId xmlns:a16="http://schemas.microsoft.com/office/drawing/2014/main" id="{7F3E6FE9-93BF-85DE-7AF1-FA88B837FE13}"/>
                  </a:ext>
                </a:extLst>
              </p:cNvPr>
              <p:cNvGrpSpPr/>
              <p:nvPr/>
            </p:nvGrpSpPr>
            <p:grpSpPr>
              <a:xfrm>
                <a:off x="6174035" y="3718888"/>
                <a:ext cx="297657" cy="533401"/>
                <a:chOff x="6150768" y="2857435"/>
                <a:chExt cx="471488" cy="628599"/>
              </a:xfrm>
            </p:grpSpPr>
            <p:sp>
              <p:nvSpPr>
                <p:cNvPr id="1074" name="Isosceles Triangle 1073">
                  <a:extLst>
                    <a:ext uri="{FF2B5EF4-FFF2-40B4-BE49-F238E27FC236}">
                      <a16:creationId xmlns:a16="http://schemas.microsoft.com/office/drawing/2014/main" id="{C59E09FF-F29C-855B-BF72-1EFD70CBD8E4}"/>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75" name="Oval 1074">
                  <a:extLst>
                    <a:ext uri="{FF2B5EF4-FFF2-40B4-BE49-F238E27FC236}">
                      <a16:creationId xmlns:a16="http://schemas.microsoft.com/office/drawing/2014/main" id="{752FDF7F-0CE6-BDAB-1B30-4B1FB29EDBAD}"/>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68" name="Group 1067">
                <a:extLst>
                  <a:ext uri="{FF2B5EF4-FFF2-40B4-BE49-F238E27FC236}">
                    <a16:creationId xmlns:a16="http://schemas.microsoft.com/office/drawing/2014/main" id="{F85B4518-498F-E11E-9BD2-D4328C80AA04}"/>
                  </a:ext>
                </a:extLst>
              </p:cNvPr>
              <p:cNvGrpSpPr/>
              <p:nvPr/>
            </p:nvGrpSpPr>
            <p:grpSpPr>
              <a:xfrm>
                <a:off x="6787719" y="3718888"/>
                <a:ext cx="297657" cy="533401"/>
                <a:chOff x="6150768" y="2857435"/>
                <a:chExt cx="471488" cy="628599"/>
              </a:xfrm>
            </p:grpSpPr>
            <p:sp>
              <p:nvSpPr>
                <p:cNvPr id="1072" name="Isosceles Triangle 1071">
                  <a:extLst>
                    <a:ext uri="{FF2B5EF4-FFF2-40B4-BE49-F238E27FC236}">
                      <a16:creationId xmlns:a16="http://schemas.microsoft.com/office/drawing/2014/main" id="{83D4B4B1-922F-A613-A3B4-F08833784BB7}"/>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73" name="Oval 1072">
                  <a:extLst>
                    <a:ext uri="{FF2B5EF4-FFF2-40B4-BE49-F238E27FC236}">
                      <a16:creationId xmlns:a16="http://schemas.microsoft.com/office/drawing/2014/main" id="{911ACC9A-7CFC-0D32-893D-D1FB91573399}"/>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69" name="Group 1068">
                <a:extLst>
                  <a:ext uri="{FF2B5EF4-FFF2-40B4-BE49-F238E27FC236}">
                    <a16:creationId xmlns:a16="http://schemas.microsoft.com/office/drawing/2014/main" id="{3CF16F8B-3D53-3EC5-CCAA-06E14533C70E}"/>
                  </a:ext>
                </a:extLst>
              </p:cNvPr>
              <p:cNvGrpSpPr/>
              <p:nvPr/>
            </p:nvGrpSpPr>
            <p:grpSpPr>
              <a:xfrm>
                <a:off x="7140999" y="3718888"/>
                <a:ext cx="297657" cy="533401"/>
                <a:chOff x="6150768" y="2857435"/>
                <a:chExt cx="471488" cy="628599"/>
              </a:xfrm>
            </p:grpSpPr>
            <p:sp>
              <p:nvSpPr>
                <p:cNvPr id="1070" name="Isosceles Triangle 1069">
                  <a:extLst>
                    <a:ext uri="{FF2B5EF4-FFF2-40B4-BE49-F238E27FC236}">
                      <a16:creationId xmlns:a16="http://schemas.microsoft.com/office/drawing/2014/main" id="{8D13D608-0DA0-829C-5CB9-581703A68D31}"/>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71" name="Oval 1070">
                  <a:extLst>
                    <a:ext uri="{FF2B5EF4-FFF2-40B4-BE49-F238E27FC236}">
                      <a16:creationId xmlns:a16="http://schemas.microsoft.com/office/drawing/2014/main" id="{F6993245-D10F-A8DC-A3BE-E04CD76F591D}"/>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grpSp>
      <p:grpSp>
        <p:nvGrpSpPr>
          <p:cNvPr id="1078" name="Group 1077">
            <a:extLst>
              <a:ext uri="{FF2B5EF4-FFF2-40B4-BE49-F238E27FC236}">
                <a16:creationId xmlns:a16="http://schemas.microsoft.com/office/drawing/2014/main" id="{C9A3AF5C-D551-C092-0C35-E1EB697A0253}"/>
              </a:ext>
            </a:extLst>
          </p:cNvPr>
          <p:cNvGrpSpPr/>
          <p:nvPr/>
        </p:nvGrpSpPr>
        <p:grpSpPr>
          <a:xfrm>
            <a:off x="8207416" y="3612280"/>
            <a:ext cx="1264621" cy="541602"/>
            <a:chOff x="6174035" y="3710687"/>
            <a:chExt cx="1264621" cy="541602"/>
          </a:xfrm>
        </p:grpSpPr>
        <p:grpSp>
          <p:nvGrpSpPr>
            <p:cNvPr id="1079" name="Group 1078">
              <a:extLst>
                <a:ext uri="{FF2B5EF4-FFF2-40B4-BE49-F238E27FC236}">
                  <a16:creationId xmlns:a16="http://schemas.microsoft.com/office/drawing/2014/main" id="{601B97EE-8688-9D45-8A2F-152DC93128CC}"/>
                </a:ext>
              </a:extLst>
            </p:cNvPr>
            <p:cNvGrpSpPr/>
            <p:nvPr/>
          </p:nvGrpSpPr>
          <p:grpSpPr>
            <a:xfrm>
              <a:off x="6471692" y="3710687"/>
              <a:ext cx="297657" cy="533401"/>
              <a:chOff x="6150768" y="2857435"/>
              <a:chExt cx="471488" cy="628599"/>
            </a:xfrm>
          </p:grpSpPr>
          <p:sp>
            <p:nvSpPr>
              <p:cNvPr id="1090" name="Isosceles Triangle 1089">
                <a:extLst>
                  <a:ext uri="{FF2B5EF4-FFF2-40B4-BE49-F238E27FC236}">
                    <a16:creationId xmlns:a16="http://schemas.microsoft.com/office/drawing/2014/main" id="{FDEC844D-706C-516B-3C64-CF5C898C6858}"/>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91" name="Oval 1090">
                <a:extLst>
                  <a:ext uri="{FF2B5EF4-FFF2-40B4-BE49-F238E27FC236}">
                    <a16:creationId xmlns:a16="http://schemas.microsoft.com/office/drawing/2014/main" id="{602D7C01-085A-0A21-A166-EC5FD3C0401E}"/>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80" name="Group 1079">
              <a:extLst>
                <a:ext uri="{FF2B5EF4-FFF2-40B4-BE49-F238E27FC236}">
                  <a16:creationId xmlns:a16="http://schemas.microsoft.com/office/drawing/2014/main" id="{A8FE6780-E6CE-7432-946C-3035841E5B8D}"/>
                </a:ext>
              </a:extLst>
            </p:cNvPr>
            <p:cNvGrpSpPr/>
            <p:nvPr/>
          </p:nvGrpSpPr>
          <p:grpSpPr>
            <a:xfrm>
              <a:off x="6174035" y="3718888"/>
              <a:ext cx="1264621" cy="533401"/>
              <a:chOff x="6174035" y="3718888"/>
              <a:chExt cx="1264621" cy="533401"/>
            </a:xfrm>
          </p:grpSpPr>
          <p:grpSp>
            <p:nvGrpSpPr>
              <p:cNvPr id="1081" name="Group 1080">
                <a:extLst>
                  <a:ext uri="{FF2B5EF4-FFF2-40B4-BE49-F238E27FC236}">
                    <a16:creationId xmlns:a16="http://schemas.microsoft.com/office/drawing/2014/main" id="{60432534-7FA8-0639-47DD-630FE8CDBF84}"/>
                  </a:ext>
                </a:extLst>
              </p:cNvPr>
              <p:cNvGrpSpPr/>
              <p:nvPr/>
            </p:nvGrpSpPr>
            <p:grpSpPr>
              <a:xfrm>
                <a:off x="6174035" y="3718888"/>
                <a:ext cx="297657" cy="533401"/>
                <a:chOff x="6150768" y="2857435"/>
                <a:chExt cx="471488" cy="628599"/>
              </a:xfrm>
            </p:grpSpPr>
            <p:sp>
              <p:nvSpPr>
                <p:cNvPr id="1088" name="Isosceles Triangle 1087">
                  <a:extLst>
                    <a:ext uri="{FF2B5EF4-FFF2-40B4-BE49-F238E27FC236}">
                      <a16:creationId xmlns:a16="http://schemas.microsoft.com/office/drawing/2014/main" id="{896F867D-CE7F-8F53-86B1-1028CE3629E4}"/>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89" name="Oval 1088">
                  <a:extLst>
                    <a:ext uri="{FF2B5EF4-FFF2-40B4-BE49-F238E27FC236}">
                      <a16:creationId xmlns:a16="http://schemas.microsoft.com/office/drawing/2014/main" id="{9E667662-5034-A4E1-539B-E5DE7AA3ED99}"/>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82" name="Group 1081">
                <a:extLst>
                  <a:ext uri="{FF2B5EF4-FFF2-40B4-BE49-F238E27FC236}">
                    <a16:creationId xmlns:a16="http://schemas.microsoft.com/office/drawing/2014/main" id="{C10CD96B-FBD1-C2C3-3C44-F8D83C4308A1}"/>
                  </a:ext>
                </a:extLst>
              </p:cNvPr>
              <p:cNvGrpSpPr/>
              <p:nvPr/>
            </p:nvGrpSpPr>
            <p:grpSpPr>
              <a:xfrm>
                <a:off x="6787719" y="3718888"/>
                <a:ext cx="297657" cy="533401"/>
                <a:chOff x="6150768" y="2857435"/>
                <a:chExt cx="471488" cy="628599"/>
              </a:xfrm>
            </p:grpSpPr>
            <p:sp>
              <p:nvSpPr>
                <p:cNvPr id="1086" name="Isosceles Triangle 1085">
                  <a:extLst>
                    <a:ext uri="{FF2B5EF4-FFF2-40B4-BE49-F238E27FC236}">
                      <a16:creationId xmlns:a16="http://schemas.microsoft.com/office/drawing/2014/main" id="{000524F0-245B-F37F-7460-99080516D99F}"/>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87" name="Oval 1086">
                  <a:extLst>
                    <a:ext uri="{FF2B5EF4-FFF2-40B4-BE49-F238E27FC236}">
                      <a16:creationId xmlns:a16="http://schemas.microsoft.com/office/drawing/2014/main" id="{BF773072-AF9F-8059-34F7-4C557A89FC33}"/>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83" name="Group 1082">
                <a:extLst>
                  <a:ext uri="{FF2B5EF4-FFF2-40B4-BE49-F238E27FC236}">
                    <a16:creationId xmlns:a16="http://schemas.microsoft.com/office/drawing/2014/main" id="{BA20C6E3-A7B1-CE7A-2F24-8C2C12198D90}"/>
                  </a:ext>
                </a:extLst>
              </p:cNvPr>
              <p:cNvGrpSpPr/>
              <p:nvPr/>
            </p:nvGrpSpPr>
            <p:grpSpPr>
              <a:xfrm>
                <a:off x="7140999" y="3718888"/>
                <a:ext cx="297657" cy="533401"/>
                <a:chOff x="6150768" y="2857435"/>
                <a:chExt cx="471488" cy="628599"/>
              </a:xfrm>
            </p:grpSpPr>
            <p:sp>
              <p:nvSpPr>
                <p:cNvPr id="1084" name="Isosceles Triangle 1083">
                  <a:extLst>
                    <a:ext uri="{FF2B5EF4-FFF2-40B4-BE49-F238E27FC236}">
                      <a16:creationId xmlns:a16="http://schemas.microsoft.com/office/drawing/2014/main" id="{B982BAAB-ECE5-E7DA-8A85-2FEE2CB276FD}"/>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85" name="Oval 1084">
                  <a:extLst>
                    <a:ext uri="{FF2B5EF4-FFF2-40B4-BE49-F238E27FC236}">
                      <a16:creationId xmlns:a16="http://schemas.microsoft.com/office/drawing/2014/main" id="{478CBE64-3976-6BB5-CFE7-BB54C50466EE}"/>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grpSp>
      <p:grpSp>
        <p:nvGrpSpPr>
          <p:cNvPr id="1092" name="Group 1091">
            <a:extLst>
              <a:ext uri="{FF2B5EF4-FFF2-40B4-BE49-F238E27FC236}">
                <a16:creationId xmlns:a16="http://schemas.microsoft.com/office/drawing/2014/main" id="{503E7BB1-21D0-AAAB-7CDA-3CD8DA996F41}"/>
              </a:ext>
            </a:extLst>
          </p:cNvPr>
          <p:cNvGrpSpPr/>
          <p:nvPr/>
        </p:nvGrpSpPr>
        <p:grpSpPr>
          <a:xfrm>
            <a:off x="8234500" y="4280526"/>
            <a:ext cx="1264621" cy="541602"/>
            <a:chOff x="6174035" y="3710687"/>
            <a:chExt cx="1264621" cy="541602"/>
          </a:xfrm>
        </p:grpSpPr>
        <p:grpSp>
          <p:nvGrpSpPr>
            <p:cNvPr id="1093" name="Group 1092">
              <a:extLst>
                <a:ext uri="{FF2B5EF4-FFF2-40B4-BE49-F238E27FC236}">
                  <a16:creationId xmlns:a16="http://schemas.microsoft.com/office/drawing/2014/main" id="{97ED8DAA-B410-E036-036B-CF51DB06DFC0}"/>
                </a:ext>
              </a:extLst>
            </p:cNvPr>
            <p:cNvGrpSpPr/>
            <p:nvPr/>
          </p:nvGrpSpPr>
          <p:grpSpPr>
            <a:xfrm>
              <a:off x="6471692" y="3710687"/>
              <a:ext cx="297657" cy="533401"/>
              <a:chOff x="6150768" y="2857435"/>
              <a:chExt cx="471488" cy="628599"/>
            </a:xfrm>
          </p:grpSpPr>
          <p:sp>
            <p:nvSpPr>
              <p:cNvPr id="1104" name="Isosceles Triangle 1103">
                <a:extLst>
                  <a:ext uri="{FF2B5EF4-FFF2-40B4-BE49-F238E27FC236}">
                    <a16:creationId xmlns:a16="http://schemas.microsoft.com/office/drawing/2014/main" id="{3193B124-0AC1-8BEF-FA1A-66BDDF7A52AA}"/>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105" name="Oval 1104">
                <a:extLst>
                  <a:ext uri="{FF2B5EF4-FFF2-40B4-BE49-F238E27FC236}">
                    <a16:creationId xmlns:a16="http://schemas.microsoft.com/office/drawing/2014/main" id="{260E458E-2730-6EC4-1658-85BFC9EDFF86}"/>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94" name="Group 1093">
              <a:extLst>
                <a:ext uri="{FF2B5EF4-FFF2-40B4-BE49-F238E27FC236}">
                  <a16:creationId xmlns:a16="http://schemas.microsoft.com/office/drawing/2014/main" id="{A61EC790-DFA3-4EF0-C677-038FD6108AAE}"/>
                </a:ext>
              </a:extLst>
            </p:cNvPr>
            <p:cNvGrpSpPr/>
            <p:nvPr/>
          </p:nvGrpSpPr>
          <p:grpSpPr>
            <a:xfrm>
              <a:off x="6174035" y="3718888"/>
              <a:ext cx="1264621" cy="533401"/>
              <a:chOff x="6174035" y="3718888"/>
              <a:chExt cx="1264621" cy="533401"/>
            </a:xfrm>
          </p:grpSpPr>
          <p:grpSp>
            <p:nvGrpSpPr>
              <p:cNvPr id="1095" name="Group 1094">
                <a:extLst>
                  <a:ext uri="{FF2B5EF4-FFF2-40B4-BE49-F238E27FC236}">
                    <a16:creationId xmlns:a16="http://schemas.microsoft.com/office/drawing/2014/main" id="{7740CB6E-7850-51E6-DFC2-0731F4077932}"/>
                  </a:ext>
                </a:extLst>
              </p:cNvPr>
              <p:cNvGrpSpPr/>
              <p:nvPr/>
            </p:nvGrpSpPr>
            <p:grpSpPr>
              <a:xfrm>
                <a:off x="6174035" y="3718888"/>
                <a:ext cx="297657" cy="533401"/>
                <a:chOff x="6150768" y="2857435"/>
                <a:chExt cx="471488" cy="628599"/>
              </a:xfrm>
            </p:grpSpPr>
            <p:sp>
              <p:nvSpPr>
                <p:cNvPr id="1102" name="Isosceles Triangle 1101">
                  <a:extLst>
                    <a:ext uri="{FF2B5EF4-FFF2-40B4-BE49-F238E27FC236}">
                      <a16:creationId xmlns:a16="http://schemas.microsoft.com/office/drawing/2014/main" id="{0B36D9AF-ADA4-6C29-312E-28DF7639E20C}"/>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103" name="Oval 1102">
                  <a:extLst>
                    <a:ext uri="{FF2B5EF4-FFF2-40B4-BE49-F238E27FC236}">
                      <a16:creationId xmlns:a16="http://schemas.microsoft.com/office/drawing/2014/main" id="{44B7774F-BEEA-FF9C-E1A8-3EB1EC4B7D8F}"/>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96" name="Group 1095">
                <a:extLst>
                  <a:ext uri="{FF2B5EF4-FFF2-40B4-BE49-F238E27FC236}">
                    <a16:creationId xmlns:a16="http://schemas.microsoft.com/office/drawing/2014/main" id="{A6271670-54DF-DD62-C089-706BCB6497E2}"/>
                  </a:ext>
                </a:extLst>
              </p:cNvPr>
              <p:cNvGrpSpPr/>
              <p:nvPr/>
            </p:nvGrpSpPr>
            <p:grpSpPr>
              <a:xfrm>
                <a:off x="6787719" y="3718888"/>
                <a:ext cx="297657" cy="533401"/>
                <a:chOff x="6150768" y="2857435"/>
                <a:chExt cx="471488" cy="628599"/>
              </a:xfrm>
            </p:grpSpPr>
            <p:sp>
              <p:nvSpPr>
                <p:cNvPr id="1100" name="Isosceles Triangle 1099">
                  <a:extLst>
                    <a:ext uri="{FF2B5EF4-FFF2-40B4-BE49-F238E27FC236}">
                      <a16:creationId xmlns:a16="http://schemas.microsoft.com/office/drawing/2014/main" id="{C430B95A-32B6-EC0D-FBEB-3695EFA19A9E}"/>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101" name="Oval 1100">
                  <a:extLst>
                    <a:ext uri="{FF2B5EF4-FFF2-40B4-BE49-F238E27FC236}">
                      <a16:creationId xmlns:a16="http://schemas.microsoft.com/office/drawing/2014/main" id="{D6B1A11E-9CCE-CDD2-D474-FD0AA57A7684}"/>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97" name="Group 1096">
                <a:extLst>
                  <a:ext uri="{FF2B5EF4-FFF2-40B4-BE49-F238E27FC236}">
                    <a16:creationId xmlns:a16="http://schemas.microsoft.com/office/drawing/2014/main" id="{F2E504C2-16C4-902C-1F62-C6BE33EC6535}"/>
                  </a:ext>
                </a:extLst>
              </p:cNvPr>
              <p:cNvGrpSpPr/>
              <p:nvPr/>
            </p:nvGrpSpPr>
            <p:grpSpPr>
              <a:xfrm>
                <a:off x="7140999" y="3718888"/>
                <a:ext cx="297657" cy="533401"/>
                <a:chOff x="6150768" y="2857435"/>
                <a:chExt cx="471488" cy="628599"/>
              </a:xfrm>
            </p:grpSpPr>
            <p:sp>
              <p:nvSpPr>
                <p:cNvPr id="1098" name="Isosceles Triangle 1097">
                  <a:extLst>
                    <a:ext uri="{FF2B5EF4-FFF2-40B4-BE49-F238E27FC236}">
                      <a16:creationId xmlns:a16="http://schemas.microsoft.com/office/drawing/2014/main" id="{0E754442-30E3-40E1-9A60-AAF3ADE79918}"/>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99" name="Oval 1098">
                  <a:extLst>
                    <a:ext uri="{FF2B5EF4-FFF2-40B4-BE49-F238E27FC236}">
                      <a16:creationId xmlns:a16="http://schemas.microsoft.com/office/drawing/2014/main" id="{D32F0EEE-5388-7A05-336E-252B286BB189}"/>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grpSp>
    </p:spTree>
    <p:custDataLst>
      <p:tags r:id="rId1"/>
    </p:custDataLst>
    <p:extLst>
      <p:ext uri="{BB962C8B-B14F-4D97-AF65-F5344CB8AC3E}">
        <p14:creationId xmlns:p14="http://schemas.microsoft.com/office/powerpoint/2010/main" val="1268016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2C013DE-354F-6F38-C4C7-93ABF01F7C68}"/>
              </a:ext>
            </a:extLst>
          </p:cNvPr>
          <p:cNvSpPr txBox="1"/>
          <p:nvPr/>
        </p:nvSpPr>
        <p:spPr>
          <a:xfrm>
            <a:off x="637380" y="1040279"/>
            <a:ext cx="10773569" cy="4471224"/>
          </a:xfrm>
          <a:prstGeom prst="rect">
            <a:avLst/>
          </a:prstGeom>
          <a:noFill/>
        </p:spPr>
        <p:txBody>
          <a:bodyPr wrap="square">
            <a:spAutoFit/>
          </a:bodyPr>
          <a:lstStyle/>
          <a:p>
            <a:pPr marL="342900" indent="-342900" algn="l">
              <a:lnSpc>
                <a:spcPct val="125000"/>
              </a:lnSpc>
              <a:spcBef>
                <a:spcPts val="600"/>
              </a:spcBef>
              <a:spcAft>
                <a:spcPts val="600"/>
              </a:spcAft>
              <a:buFont typeface="Wingdings" panose="05000000000000000000" pitchFamily="2" charset="2"/>
              <a:buChar char="Ø"/>
            </a:pPr>
            <a:r>
              <a:rPr lang="en-US" b="1" i="0" dirty="0">
                <a:solidFill>
                  <a:srgbClr val="262626"/>
                </a:solidFill>
                <a:effectLst/>
                <a:latin typeface="Arial" panose="020B0604020202020204" pitchFamily="34" charset="0"/>
              </a:rPr>
              <a:t>Objective</a:t>
            </a:r>
            <a:r>
              <a:rPr lang="en-US" i="0" dirty="0">
                <a:solidFill>
                  <a:srgbClr val="262626"/>
                </a:solidFill>
                <a:effectLst/>
                <a:latin typeface="Arial" panose="020B0604020202020204" pitchFamily="34" charset="0"/>
              </a:rPr>
              <a:t> </a:t>
            </a:r>
          </a:p>
          <a:p>
            <a:pPr marL="952485" lvl="1" indent="-342900">
              <a:lnSpc>
                <a:spcPct val="125000"/>
              </a:lnSpc>
              <a:spcBef>
                <a:spcPts val="600"/>
              </a:spcBef>
              <a:spcAft>
                <a:spcPts val="600"/>
              </a:spcAft>
              <a:buFont typeface="Wingdings" panose="05000000000000000000" pitchFamily="2" charset="2"/>
              <a:buChar char="Ø"/>
            </a:pPr>
            <a:r>
              <a:rPr lang="en-US" i="0" dirty="0">
                <a:solidFill>
                  <a:srgbClr val="262626"/>
                </a:solidFill>
                <a:effectLst/>
                <a:latin typeface="Arial" panose="020B0604020202020204" pitchFamily="34" charset="0"/>
              </a:rPr>
              <a:t>Introduce Multiple Comparison Procedure – Modelling method </a:t>
            </a:r>
          </a:p>
          <a:p>
            <a:pPr marL="952485" lvl="1" indent="-342900">
              <a:lnSpc>
                <a:spcPct val="125000"/>
              </a:lnSpc>
              <a:spcBef>
                <a:spcPts val="600"/>
              </a:spcBef>
              <a:spcAft>
                <a:spcPts val="600"/>
              </a:spcAft>
              <a:buFont typeface="Wingdings" panose="05000000000000000000" pitchFamily="2" charset="2"/>
              <a:buChar char="Ø"/>
            </a:pPr>
            <a:r>
              <a:rPr lang="en-US" dirty="0">
                <a:solidFill>
                  <a:srgbClr val="262626"/>
                </a:solidFill>
                <a:latin typeface="Arial" panose="020B0604020202020204" pitchFamily="34" charset="0"/>
              </a:rPr>
              <a:t>Dose-response analysis using MCP-Mod</a:t>
            </a:r>
          </a:p>
          <a:p>
            <a:pPr marL="952485" lvl="1" indent="-342900">
              <a:lnSpc>
                <a:spcPct val="125000"/>
              </a:lnSpc>
              <a:spcBef>
                <a:spcPts val="600"/>
              </a:spcBef>
              <a:spcAft>
                <a:spcPts val="600"/>
              </a:spcAft>
              <a:buFont typeface="Wingdings" panose="05000000000000000000" pitchFamily="2" charset="2"/>
              <a:buChar char="Ø"/>
            </a:pPr>
            <a:endParaRPr lang="en-US" sz="600" dirty="0">
              <a:solidFill>
                <a:srgbClr val="262626"/>
              </a:solidFill>
              <a:latin typeface="Arial" panose="020B0604020202020204" pitchFamily="34" charset="0"/>
            </a:endParaRPr>
          </a:p>
          <a:p>
            <a:pPr marL="342900" indent="-342900" algn="l">
              <a:lnSpc>
                <a:spcPct val="125000"/>
              </a:lnSpc>
              <a:spcBef>
                <a:spcPts val="600"/>
              </a:spcBef>
              <a:spcAft>
                <a:spcPts val="600"/>
              </a:spcAft>
              <a:buFont typeface="Wingdings" panose="05000000000000000000" pitchFamily="2" charset="2"/>
              <a:buChar char="Ø"/>
            </a:pPr>
            <a:r>
              <a:rPr lang="en-US" b="1" i="0" dirty="0">
                <a:solidFill>
                  <a:srgbClr val="262626"/>
                </a:solidFill>
                <a:effectLst/>
                <a:latin typeface="Arial" panose="020B0604020202020204" pitchFamily="34" charset="0"/>
              </a:rPr>
              <a:t>Learning Outcomes</a:t>
            </a:r>
            <a:r>
              <a:rPr lang="en-US" b="0" i="0" dirty="0">
                <a:solidFill>
                  <a:srgbClr val="262626"/>
                </a:solidFill>
                <a:effectLst/>
                <a:latin typeface="Arial" panose="020B0604020202020204" pitchFamily="34" charset="0"/>
              </a:rPr>
              <a:t> </a:t>
            </a:r>
            <a:r>
              <a:rPr lang="en-US" dirty="0">
                <a:solidFill>
                  <a:srgbClr val="262626"/>
                </a:solidFill>
                <a:latin typeface="Arial" panose="020B0604020202020204" pitchFamily="34" charset="0"/>
              </a:rPr>
              <a:t> </a:t>
            </a:r>
          </a:p>
          <a:p>
            <a:pPr marL="952485" lvl="1" indent="-342900">
              <a:lnSpc>
                <a:spcPct val="125000"/>
              </a:lnSpc>
              <a:spcBef>
                <a:spcPts val="600"/>
              </a:spcBef>
              <a:spcAft>
                <a:spcPts val="600"/>
              </a:spcAft>
              <a:buFont typeface="Wingdings" panose="05000000000000000000" pitchFamily="2" charset="2"/>
              <a:buChar char="Ø"/>
            </a:pPr>
            <a:r>
              <a:rPr lang="en-US" dirty="0">
                <a:solidFill>
                  <a:srgbClr val="262626"/>
                </a:solidFill>
                <a:latin typeface="Arial" panose="020B0604020202020204" pitchFamily="34" charset="0"/>
              </a:rPr>
              <a:t>Understand the rationale for MCP-Mod</a:t>
            </a:r>
          </a:p>
          <a:p>
            <a:pPr marL="952485" lvl="1" indent="-342900">
              <a:lnSpc>
                <a:spcPct val="125000"/>
              </a:lnSpc>
              <a:spcBef>
                <a:spcPts val="600"/>
              </a:spcBef>
              <a:spcAft>
                <a:spcPts val="600"/>
              </a:spcAft>
              <a:buFont typeface="Wingdings" panose="05000000000000000000" pitchFamily="2" charset="2"/>
              <a:buChar char="Ø"/>
            </a:pPr>
            <a:r>
              <a:rPr lang="en-US" dirty="0">
                <a:solidFill>
                  <a:srgbClr val="262626"/>
                </a:solidFill>
                <a:latin typeface="Arial" panose="020B0604020202020204" pitchFamily="34" charset="0"/>
              </a:rPr>
              <a:t>Able to use </a:t>
            </a:r>
            <a:r>
              <a:rPr lang="en-US" dirty="0" err="1">
                <a:solidFill>
                  <a:srgbClr val="262626"/>
                </a:solidFill>
                <a:latin typeface="Arial" panose="020B0604020202020204" pitchFamily="34" charset="0"/>
              </a:rPr>
              <a:t>DoseFinding</a:t>
            </a:r>
            <a:r>
              <a:rPr lang="en-US" dirty="0">
                <a:solidFill>
                  <a:srgbClr val="262626"/>
                </a:solidFill>
                <a:latin typeface="Arial" panose="020B0604020202020204" pitchFamily="34" charset="0"/>
              </a:rPr>
              <a:t> Package in R</a:t>
            </a:r>
          </a:p>
          <a:p>
            <a:pPr marL="952485" lvl="1" indent="-342900">
              <a:lnSpc>
                <a:spcPct val="125000"/>
              </a:lnSpc>
              <a:spcBef>
                <a:spcPts val="600"/>
              </a:spcBef>
              <a:spcAft>
                <a:spcPts val="600"/>
              </a:spcAft>
              <a:buFont typeface="Wingdings" panose="05000000000000000000" pitchFamily="2" charset="2"/>
              <a:buChar char="Ø"/>
            </a:pPr>
            <a:r>
              <a:rPr lang="en-US" b="0" i="0" dirty="0">
                <a:solidFill>
                  <a:srgbClr val="262626"/>
                </a:solidFill>
                <a:effectLst/>
                <a:latin typeface="Arial" panose="020B0604020202020204" pitchFamily="34" charset="0"/>
              </a:rPr>
              <a:t>Analysis and interpretation of results</a:t>
            </a:r>
          </a:p>
        </p:txBody>
      </p:sp>
      <p:sp>
        <p:nvSpPr>
          <p:cNvPr id="11" name="Title 6">
            <a:extLst>
              <a:ext uri="{FF2B5EF4-FFF2-40B4-BE49-F238E27FC236}">
                <a16:creationId xmlns:a16="http://schemas.microsoft.com/office/drawing/2014/main" id="{591B771F-27DB-3DBC-CE7F-57454525D919}"/>
              </a:ext>
            </a:extLst>
          </p:cNvPr>
          <p:cNvSpPr>
            <a:spLocks noGrp="1"/>
          </p:cNvSpPr>
          <p:nvPr>
            <p:ph type="title"/>
          </p:nvPr>
        </p:nvSpPr>
        <p:spPr>
          <a:xfrm>
            <a:off x="365125" y="242888"/>
            <a:ext cx="11460163" cy="430887"/>
          </a:xfrm>
        </p:spPr>
        <p:txBody>
          <a:bodyPr/>
          <a:lstStyle/>
          <a:p>
            <a:r>
              <a:rPr lang="af-ZA" dirty="0"/>
              <a:t>Objective and Learning Outcomes</a:t>
            </a:r>
            <a:endParaRPr lang="fr-BE" dirty="0"/>
          </a:p>
        </p:txBody>
      </p:sp>
    </p:spTree>
    <p:extLst>
      <p:ext uri="{BB962C8B-B14F-4D97-AF65-F5344CB8AC3E}">
        <p14:creationId xmlns:p14="http://schemas.microsoft.com/office/powerpoint/2010/main" val="2361586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10A2E-92FD-BF27-3555-3C722617E7E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33397D-7D01-4A45-D1CC-82B713BB30F3}"/>
              </a:ext>
            </a:extLst>
          </p:cNvPr>
          <p:cNvSpPr>
            <a:spLocks noGrp="1"/>
          </p:cNvSpPr>
          <p:nvPr>
            <p:ph type="sldNum" sz="quarter" idx="12"/>
          </p:nvPr>
        </p:nvSpPr>
        <p:spPr/>
        <p:txBody>
          <a:bodyPr/>
          <a:lstStyle/>
          <a:p>
            <a:fld id="{9F9F533D-B52E-4A2F-BF72-0ADD2D94BD75}" type="slidenum">
              <a:rPr lang="en-GB" smtClean="0"/>
              <a:pPr/>
              <a:t>51</a:t>
            </a:fld>
            <a:endParaRPr lang="en-GB"/>
          </a:p>
        </p:txBody>
      </p:sp>
      <p:sp>
        <p:nvSpPr>
          <p:cNvPr id="2" name="Date Placeholder 1">
            <a:extLst>
              <a:ext uri="{FF2B5EF4-FFF2-40B4-BE49-F238E27FC236}">
                <a16:creationId xmlns:a16="http://schemas.microsoft.com/office/drawing/2014/main" id="{A42BE55B-66F3-3168-6185-C3A7A5738043}"/>
              </a:ext>
            </a:extLst>
          </p:cNvPr>
          <p:cNvSpPr>
            <a:spLocks noGrp="1"/>
          </p:cNvSpPr>
          <p:nvPr>
            <p:ph type="dt" sz="half" idx="10"/>
          </p:nvPr>
        </p:nvSpPr>
        <p:spPr/>
        <p:txBody>
          <a:bodyPr/>
          <a:lstStyle/>
          <a:p>
            <a:fld id="{02542794-638D-4328-B0BC-C610FB243ADC}" type="datetime4">
              <a:rPr lang="en-GB" smtClean="0"/>
              <a:pPr/>
              <a:t>27 June 2025</a:t>
            </a:fld>
            <a:endParaRPr lang="en-GB"/>
          </a:p>
        </p:txBody>
      </p:sp>
      <p:sp>
        <p:nvSpPr>
          <p:cNvPr id="6" name="Rectangle: Rounded Corners 5">
            <a:extLst>
              <a:ext uri="{FF2B5EF4-FFF2-40B4-BE49-F238E27FC236}">
                <a16:creationId xmlns:a16="http://schemas.microsoft.com/office/drawing/2014/main" id="{0E74732E-9991-2EBC-8E8C-434B0632FFA9}"/>
              </a:ext>
            </a:extLst>
          </p:cNvPr>
          <p:cNvSpPr/>
          <p:nvPr/>
        </p:nvSpPr>
        <p:spPr bwMode="auto">
          <a:xfrm>
            <a:off x="696739" y="1755093"/>
            <a:ext cx="2776537" cy="533400"/>
          </a:xfrm>
          <a:prstGeom prst="roundRect">
            <a:avLst/>
          </a:prstGeom>
          <a:solidFill>
            <a:srgbClr val="83BBF9"/>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b="1" kern="0" dirty="0">
                <a:solidFill>
                  <a:schemeClr val="tx1"/>
                </a:solidFill>
              </a:rPr>
              <a:t>Discovery</a:t>
            </a:r>
            <a:endParaRPr lang="en-GB" sz="1600" b="1" kern="0" dirty="0" err="1">
              <a:solidFill>
                <a:schemeClr val="tx1"/>
              </a:solidFill>
            </a:endParaRPr>
          </a:p>
        </p:txBody>
      </p:sp>
      <p:sp>
        <p:nvSpPr>
          <p:cNvPr id="7" name="Rectangle: Rounded Corners 6">
            <a:extLst>
              <a:ext uri="{FF2B5EF4-FFF2-40B4-BE49-F238E27FC236}">
                <a16:creationId xmlns:a16="http://schemas.microsoft.com/office/drawing/2014/main" id="{937C52DD-6A97-42E9-35B8-4DC1FF2C197D}"/>
              </a:ext>
            </a:extLst>
          </p:cNvPr>
          <p:cNvSpPr/>
          <p:nvPr/>
        </p:nvSpPr>
        <p:spPr bwMode="auto">
          <a:xfrm>
            <a:off x="3543853" y="1762125"/>
            <a:ext cx="7609922" cy="533400"/>
          </a:xfrm>
          <a:prstGeom prst="roundRect">
            <a:avLst/>
          </a:prstGeom>
          <a:solidFill>
            <a:srgbClr val="83BBF9"/>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b="1" kern="0" dirty="0">
                <a:solidFill>
                  <a:schemeClr val="tx1"/>
                </a:solidFill>
              </a:rPr>
              <a:t>Clinical trials</a:t>
            </a:r>
            <a:endParaRPr lang="en-GB" sz="1600" b="1" kern="0" dirty="0" err="1">
              <a:solidFill>
                <a:schemeClr val="tx1"/>
              </a:solidFill>
            </a:endParaRPr>
          </a:p>
        </p:txBody>
      </p:sp>
      <p:pic>
        <p:nvPicPr>
          <p:cNvPr id="9" name="Picture 8">
            <a:extLst>
              <a:ext uri="{FF2B5EF4-FFF2-40B4-BE49-F238E27FC236}">
                <a16:creationId xmlns:a16="http://schemas.microsoft.com/office/drawing/2014/main" id="{E7D37CDA-90B4-8867-72C6-1F94D3E32856}"/>
              </a:ext>
            </a:extLst>
          </p:cNvPr>
          <p:cNvPicPr>
            <a:picLocks noChangeAspect="1"/>
          </p:cNvPicPr>
          <p:nvPr/>
        </p:nvPicPr>
        <p:blipFill>
          <a:blip r:embed="rId4"/>
          <a:stretch>
            <a:fillRect/>
          </a:stretch>
        </p:blipFill>
        <p:spPr>
          <a:xfrm>
            <a:off x="789466" y="3034245"/>
            <a:ext cx="1019317" cy="924054"/>
          </a:xfrm>
          <a:prstGeom prst="rect">
            <a:avLst/>
          </a:prstGeom>
        </p:spPr>
      </p:pic>
      <p:pic>
        <p:nvPicPr>
          <p:cNvPr id="11" name="Picture 10">
            <a:extLst>
              <a:ext uri="{FF2B5EF4-FFF2-40B4-BE49-F238E27FC236}">
                <a16:creationId xmlns:a16="http://schemas.microsoft.com/office/drawing/2014/main" id="{4E4E51B3-A839-2F12-BC5C-09C7660E09D8}"/>
              </a:ext>
            </a:extLst>
          </p:cNvPr>
          <p:cNvPicPr>
            <a:picLocks noChangeAspect="1"/>
          </p:cNvPicPr>
          <p:nvPr/>
        </p:nvPicPr>
        <p:blipFill>
          <a:blip r:embed="rId5"/>
          <a:stretch>
            <a:fillRect/>
          </a:stretch>
        </p:blipFill>
        <p:spPr>
          <a:xfrm>
            <a:off x="2038824" y="3252716"/>
            <a:ext cx="1257475" cy="714475"/>
          </a:xfrm>
          <a:prstGeom prst="rect">
            <a:avLst/>
          </a:prstGeom>
        </p:spPr>
      </p:pic>
      <p:grpSp>
        <p:nvGrpSpPr>
          <p:cNvPr id="12" name="Group 11">
            <a:extLst>
              <a:ext uri="{FF2B5EF4-FFF2-40B4-BE49-F238E27FC236}">
                <a16:creationId xmlns:a16="http://schemas.microsoft.com/office/drawing/2014/main" id="{F067AC23-92D4-9D7F-FD92-CCE2A4C667E1}"/>
              </a:ext>
            </a:extLst>
          </p:cNvPr>
          <p:cNvGrpSpPr/>
          <p:nvPr/>
        </p:nvGrpSpPr>
        <p:grpSpPr>
          <a:xfrm>
            <a:off x="4146320" y="3531908"/>
            <a:ext cx="961298" cy="535523"/>
            <a:chOff x="4211239" y="3244237"/>
            <a:chExt cx="961298" cy="535523"/>
          </a:xfrm>
        </p:grpSpPr>
        <p:grpSp>
          <p:nvGrpSpPr>
            <p:cNvPr id="17" name="Group 16">
              <a:extLst>
                <a:ext uri="{FF2B5EF4-FFF2-40B4-BE49-F238E27FC236}">
                  <a16:creationId xmlns:a16="http://schemas.microsoft.com/office/drawing/2014/main" id="{5DF8E761-69DB-78D2-D5F1-C0893AB796B0}"/>
                </a:ext>
              </a:extLst>
            </p:cNvPr>
            <p:cNvGrpSpPr/>
            <p:nvPr/>
          </p:nvGrpSpPr>
          <p:grpSpPr>
            <a:xfrm>
              <a:off x="4211239" y="3244237"/>
              <a:ext cx="297657" cy="533401"/>
              <a:chOff x="6150768" y="2857435"/>
              <a:chExt cx="471488" cy="628599"/>
            </a:xfrm>
          </p:grpSpPr>
          <p:sp>
            <p:nvSpPr>
              <p:cNvPr id="16" name="Isosceles Triangle 15">
                <a:extLst>
                  <a:ext uri="{FF2B5EF4-FFF2-40B4-BE49-F238E27FC236}">
                    <a16:creationId xmlns:a16="http://schemas.microsoft.com/office/drawing/2014/main" id="{8954E0CB-DB33-8F9D-9798-361E1DF08FE5}"/>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5" name="Oval 14">
                <a:extLst>
                  <a:ext uri="{FF2B5EF4-FFF2-40B4-BE49-F238E27FC236}">
                    <a16:creationId xmlns:a16="http://schemas.microsoft.com/office/drawing/2014/main" id="{576BF1FF-4B90-0422-A887-E574C9A114D0}"/>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8" name="Group 17">
              <a:extLst>
                <a:ext uri="{FF2B5EF4-FFF2-40B4-BE49-F238E27FC236}">
                  <a16:creationId xmlns:a16="http://schemas.microsoft.com/office/drawing/2014/main" id="{695F26DC-779B-5CE1-9184-CCBCE5384080}"/>
                </a:ext>
              </a:extLst>
            </p:cNvPr>
            <p:cNvGrpSpPr/>
            <p:nvPr/>
          </p:nvGrpSpPr>
          <p:grpSpPr>
            <a:xfrm>
              <a:off x="4542209" y="3246359"/>
              <a:ext cx="297657" cy="533401"/>
              <a:chOff x="6150768" y="2857435"/>
              <a:chExt cx="471488" cy="628599"/>
            </a:xfrm>
            <a:solidFill>
              <a:schemeClr val="bg1">
                <a:lumMod val="85000"/>
              </a:schemeClr>
            </a:solidFill>
          </p:grpSpPr>
          <p:sp>
            <p:nvSpPr>
              <p:cNvPr id="19" name="Isosceles Triangle 18">
                <a:extLst>
                  <a:ext uri="{FF2B5EF4-FFF2-40B4-BE49-F238E27FC236}">
                    <a16:creationId xmlns:a16="http://schemas.microsoft.com/office/drawing/2014/main" id="{DEC0C424-7D0D-40E7-30A5-9BCC424FBDF3}"/>
                  </a:ext>
                </a:extLst>
              </p:cNvPr>
              <p:cNvSpPr/>
              <p:nvPr/>
            </p:nvSpPr>
            <p:spPr bwMode="auto">
              <a:xfrm>
                <a:off x="6150768" y="2952634"/>
                <a:ext cx="471488" cy="533400"/>
              </a:xfrm>
              <a:prstGeom prst="triangle">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0" name="Oval 19">
                <a:extLst>
                  <a:ext uri="{FF2B5EF4-FFF2-40B4-BE49-F238E27FC236}">
                    <a16:creationId xmlns:a16="http://schemas.microsoft.com/office/drawing/2014/main" id="{5C4D87D5-A2CC-5E8B-0E9C-F93BE302D023}"/>
                  </a:ext>
                </a:extLst>
              </p:cNvPr>
              <p:cNvSpPr/>
              <p:nvPr/>
            </p:nvSpPr>
            <p:spPr bwMode="auto">
              <a:xfrm>
                <a:off x="6238875" y="2857435"/>
                <a:ext cx="295275" cy="304865"/>
              </a:xfrm>
              <a:prstGeom prst="ellipse">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21" name="Group 20">
              <a:extLst>
                <a:ext uri="{FF2B5EF4-FFF2-40B4-BE49-F238E27FC236}">
                  <a16:creationId xmlns:a16="http://schemas.microsoft.com/office/drawing/2014/main" id="{DF91190B-E95E-9460-18F2-B8DF627A5FA1}"/>
                </a:ext>
              </a:extLst>
            </p:cNvPr>
            <p:cNvGrpSpPr/>
            <p:nvPr/>
          </p:nvGrpSpPr>
          <p:grpSpPr>
            <a:xfrm>
              <a:off x="4874880" y="3244237"/>
              <a:ext cx="297657" cy="533401"/>
              <a:chOff x="6150768" y="2857435"/>
              <a:chExt cx="471488" cy="628599"/>
            </a:xfrm>
            <a:solidFill>
              <a:schemeClr val="bg1">
                <a:lumMod val="65000"/>
              </a:schemeClr>
            </a:solidFill>
          </p:grpSpPr>
          <p:sp>
            <p:nvSpPr>
              <p:cNvPr id="22" name="Isosceles Triangle 21">
                <a:extLst>
                  <a:ext uri="{FF2B5EF4-FFF2-40B4-BE49-F238E27FC236}">
                    <a16:creationId xmlns:a16="http://schemas.microsoft.com/office/drawing/2014/main" id="{68426053-E0F6-D7AD-8360-3052EF52553A}"/>
                  </a:ext>
                </a:extLst>
              </p:cNvPr>
              <p:cNvSpPr/>
              <p:nvPr/>
            </p:nvSpPr>
            <p:spPr bwMode="auto">
              <a:xfrm>
                <a:off x="6150768" y="2952634"/>
                <a:ext cx="471488" cy="533400"/>
              </a:xfrm>
              <a:prstGeom prst="triangle">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3" name="Oval 22">
                <a:extLst>
                  <a:ext uri="{FF2B5EF4-FFF2-40B4-BE49-F238E27FC236}">
                    <a16:creationId xmlns:a16="http://schemas.microsoft.com/office/drawing/2014/main" id="{16E272C9-8864-C30D-7922-D00DD7663572}"/>
                  </a:ext>
                </a:extLst>
              </p:cNvPr>
              <p:cNvSpPr/>
              <p:nvPr/>
            </p:nvSpPr>
            <p:spPr bwMode="auto">
              <a:xfrm>
                <a:off x="6238875" y="2857435"/>
                <a:ext cx="295275" cy="304865"/>
              </a:xfrm>
              <a:prstGeom prst="ellipse">
                <a:avLst/>
              </a:prstGeom>
              <a:grp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sp>
        <p:nvSpPr>
          <p:cNvPr id="27" name="Arrow: Right 26">
            <a:extLst>
              <a:ext uri="{FF2B5EF4-FFF2-40B4-BE49-F238E27FC236}">
                <a16:creationId xmlns:a16="http://schemas.microsoft.com/office/drawing/2014/main" id="{A52CB03E-F4B6-AB6E-7456-8C11327BA012}"/>
              </a:ext>
            </a:extLst>
          </p:cNvPr>
          <p:cNvSpPr/>
          <p:nvPr/>
        </p:nvSpPr>
        <p:spPr bwMode="auto">
          <a:xfrm>
            <a:off x="3799471" y="4822128"/>
            <a:ext cx="1616554" cy="885258"/>
          </a:xfrm>
          <a:prstGeom prst="rightArrow">
            <a:avLst/>
          </a:prstGeom>
          <a:solidFill>
            <a:schemeClr val="bg1">
              <a:lumMod val="7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Phase 1</a:t>
            </a:r>
            <a:endParaRPr lang="en-GB" sz="1600" kern="0" dirty="0" err="1">
              <a:solidFill>
                <a:schemeClr val="tx1"/>
              </a:solidFill>
            </a:endParaRPr>
          </a:p>
        </p:txBody>
      </p:sp>
      <p:sp>
        <p:nvSpPr>
          <p:cNvPr id="28" name="Arrow: Right 27">
            <a:extLst>
              <a:ext uri="{FF2B5EF4-FFF2-40B4-BE49-F238E27FC236}">
                <a16:creationId xmlns:a16="http://schemas.microsoft.com/office/drawing/2014/main" id="{4A44D95C-C2AF-9317-D292-C6BD484BC134}"/>
              </a:ext>
            </a:extLst>
          </p:cNvPr>
          <p:cNvSpPr/>
          <p:nvPr/>
        </p:nvSpPr>
        <p:spPr bwMode="auto">
          <a:xfrm>
            <a:off x="5476262" y="4834893"/>
            <a:ext cx="2102106" cy="857250"/>
          </a:xfrm>
          <a:prstGeom prst="rightArrow">
            <a:avLst/>
          </a:prstGeom>
          <a:solidFill>
            <a:schemeClr val="bg1">
              <a:lumMod val="7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Phase II</a:t>
            </a:r>
            <a:endParaRPr lang="en-GB" sz="1600" kern="0" dirty="0" err="1">
              <a:solidFill>
                <a:schemeClr val="tx1"/>
              </a:solidFill>
            </a:endParaRPr>
          </a:p>
        </p:txBody>
      </p:sp>
      <p:sp>
        <p:nvSpPr>
          <p:cNvPr id="29" name="Arrow: Right 28">
            <a:extLst>
              <a:ext uri="{FF2B5EF4-FFF2-40B4-BE49-F238E27FC236}">
                <a16:creationId xmlns:a16="http://schemas.microsoft.com/office/drawing/2014/main" id="{98ABAF85-502F-243A-56B8-058C2DD60A8A}"/>
              </a:ext>
            </a:extLst>
          </p:cNvPr>
          <p:cNvSpPr/>
          <p:nvPr/>
        </p:nvSpPr>
        <p:spPr bwMode="auto">
          <a:xfrm>
            <a:off x="7729502" y="4849474"/>
            <a:ext cx="3101750" cy="896926"/>
          </a:xfrm>
          <a:prstGeom prst="rightArrow">
            <a:avLst/>
          </a:prstGeom>
          <a:solidFill>
            <a:schemeClr val="bg1">
              <a:lumMod val="7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Phase III</a:t>
            </a:r>
            <a:endParaRPr lang="en-GB" sz="1600" kern="0" dirty="0" err="1">
              <a:solidFill>
                <a:schemeClr val="tx1"/>
              </a:solidFill>
            </a:endParaRPr>
          </a:p>
        </p:txBody>
      </p:sp>
      <p:sp>
        <p:nvSpPr>
          <p:cNvPr id="30" name="Arrow: Right 29">
            <a:extLst>
              <a:ext uri="{FF2B5EF4-FFF2-40B4-BE49-F238E27FC236}">
                <a16:creationId xmlns:a16="http://schemas.microsoft.com/office/drawing/2014/main" id="{3BA9C4D1-5ED0-B4D3-EE82-DB458484DE3F}"/>
              </a:ext>
            </a:extLst>
          </p:cNvPr>
          <p:cNvSpPr/>
          <p:nvPr/>
        </p:nvSpPr>
        <p:spPr bwMode="auto">
          <a:xfrm>
            <a:off x="696739" y="4806885"/>
            <a:ext cx="2851103" cy="885258"/>
          </a:xfrm>
          <a:prstGeom prst="rightArrow">
            <a:avLst/>
          </a:prstGeom>
          <a:solidFill>
            <a:schemeClr val="bg1">
              <a:lumMod val="7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In Vitro/In vivo</a:t>
            </a:r>
            <a:endParaRPr lang="en-GB" sz="1600" kern="0" dirty="0" err="1">
              <a:solidFill>
                <a:schemeClr val="tx1"/>
              </a:solidFill>
            </a:endParaRPr>
          </a:p>
        </p:txBody>
      </p:sp>
      <p:grpSp>
        <p:nvGrpSpPr>
          <p:cNvPr id="1106" name="Group 1105">
            <a:extLst>
              <a:ext uri="{FF2B5EF4-FFF2-40B4-BE49-F238E27FC236}">
                <a16:creationId xmlns:a16="http://schemas.microsoft.com/office/drawing/2014/main" id="{5C16AF66-DEBE-2B46-F32F-48AB3145E0E7}"/>
              </a:ext>
            </a:extLst>
          </p:cNvPr>
          <p:cNvGrpSpPr/>
          <p:nvPr/>
        </p:nvGrpSpPr>
        <p:grpSpPr>
          <a:xfrm>
            <a:off x="5983938" y="3224115"/>
            <a:ext cx="1264621" cy="1193959"/>
            <a:chOff x="6174035" y="3058330"/>
            <a:chExt cx="1264621" cy="1193959"/>
          </a:xfrm>
        </p:grpSpPr>
        <p:grpSp>
          <p:nvGrpSpPr>
            <p:cNvPr id="14" name="Group 13">
              <a:extLst>
                <a:ext uri="{FF2B5EF4-FFF2-40B4-BE49-F238E27FC236}">
                  <a16:creationId xmlns:a16="http://schemas.microsoft.com/office/drawing/2014/main" id="{D887D4F4-FB08-0717-E649-B37A84E2363F}"/>
                </a:ext>
              </a:extLst>
            </p:cNvPr>
            <p:cNvGrpSpPr/>
            <p:nvPr/>
          </p:nvGrpSpPr>
          <p:grpSpPr>
            <a:xfrm>
              <a:off x="6474401" y="3058330"/>
              <a:ext cx="630328" cy="533401"/>
              <a:chOff x="6440164" y="3041384"/>
              <a:chExt cx="630328" cy="533401"/>
            </a:xfrm>
          </p:grpSpPr>
          <p:grpSp>
            <p:nvGrpSpPr>
              <p:cNvPr id="35" name="Group 34">
                <a:extLst>
                  <a:ext uri="{FF2B5EF4-FFF2-40B4-BE49-F238E27FC236}">
                    <a16:creationId xmlns:a16="http://schemas.microsoft.com/office/drawing/2014/main" id="{58F7CC14-4C94-E341-EB56-7F8C0AFFBB66}"/>
                  </a:ext>
                </a:extLst>
              </p:cNvPr>
              <p:cNvGrpSpPr/>
              <p:nvPr/>
            </p:nvGrpSpPr>
            <p:grpSpPr>
              <a:xfrm>
                <a:off x="6440164" y="3041384"/>
                <a:ext cx="297657" cy="533401"/>
                <a:chOff x="6150768" y="2857435"/>
                <a:chExt cx="471488" cy="628599"/>
              </a:xfrm>
            </p:grpSpPr>
            <p:sp>
              <p:nvSpPr>
                <p:cNvPr id="36" name="Isosceles Triangle 35">
                  <a:extLst>
                    <a:ext uri="{FF2B5EF4-FFF2-40B4-BE49-F238E27FC236}">
                      <a16:creationId xmlns:a16="http://schemas.microsoft.com/office/drawing/2014/main" id="{5DE20949-2E99-F9E6-58CC-4EF44699687A}"/>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37" name="Oval 36">
                  <a:extLst>
                    <a:ext uri="{FF2B5EF4-FFF2-40B4-BE49-F238E27FC236}">
                      <a16:creationId xmlns:a16="http://schemas.microsoft.com/office/drawing/2014/main" id="{7EF99637-F017-51B8-278B-ECDFF99102D8}"/>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38" name="Group 37">
                <a:extLst>
                  <a:ext uri="{FF2B5EF4-FFF2-40B4-BE49-F238E27FC236}">
                    <a16:creationId xmlns:a16="http://schemas.microsoft.com/office/drawing/2014/main" id="{8D4668AC-2795-4672-5C57-94E1A11FFC14}"/>
                  </a:ext>
                </a:extLst>
              </p:cNvPr>
              <p:cNvGrpSpPr/>
              <p:nvPr/>
            </p:nvGrpSpPr>
            <p:grpSpPr>
              <a:xfrm>
                <a:off x="6772835" y="3041384"/>
                <a:ext cx="297657" cy="533401"/>
                <a:chOff x="6150768" y="2857435"/>
                <a:chExt cx="471488" cy="628599"/>
              </a:xfrm>
            </p:grpSpPr>
            <p:sp>
              <p:nvSpPr>
                <p:cNvPr id="39" name="Isosceles Triangle 38">
                  <a:extLst>
                    <a:ext uri="{FF2B5EF4-FFF2-40B4-BE49-F238E27FC236}">
                      <a16:creationId xmlns:a16="http://schemas.microsoft.com/office/drawing/2014/main" id="{AFFFD548-5BDB-0FA2-CEB7-1E90F18ABD15}"/>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40" name="Oval 39">
                  <a:extLst>
                    <a:ext uri="{FF2B5EF4-FFF2-40B4-BE49-F238E27FC236}">
                      <a16:creationId xmlns:a16="http://schemas.microsoft.com/office/drawing/2014/main" id="{5D48498B-7B12-CD8E-1CEA-7EEEF15898A2}"/>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grpSp>
          <p:nvGrpSpPr>
            <p:cNvPr id="1063" name="Group 1062">
              <a:extLst>
                <a:ext uri="{FF2B5EF4-FFF2-40B4-BE49-F238E27FC236}">
                  <a16:creationId xmlns:a16="http://schemas.microsoft.com/office/drawing/2014/main" id="{7492AC3A-AD23-F59E-270B-E87BA84F473B}"/>
                </a:ext>
              </a:extLst>
            </p:cNvPr>
            <p:cNvGrpSpPr/>
            <p:nvPr/>
          </p:nvGrpSpPr>
          <p:grpSpPr>
            <a:xfrm>
              <a:off x="6174035" y="3710687"/>
              <a:ext cx="1264621" cy="541602"/>
              <a:chOff x="6174035" y="3710687"/>
              <a:chExt cx="1264621" cy="541602"/>
            </a:xfrm>
          </p:grpSpPr>
          <p:grpSp>
            <p:nvGrpSpPr>
              <p:cNvPr id="41" name="Group 40">
                <a:extLst>
                  <a:ext uri="{FF2B5EF4-FFF2-40B4-BE49-F238E27FC236}">
                    <a16:creationId xmlns:a16="http://schemas.microsoft.com/office/drawing/2014/main" id="{0B5CD854-A983-E2C5-50D9-060DE8669F5D}"/>
                  </a:ext>
                </a:extLst>
              </p:cNvPr>
              <p:cNvGrpSpPr/>
              <p:nvPr/>
            </p:nvGrpSpPr>
            <p:grpSpPr>
              <a:xfrm>
                <a:off x="6471692" y="3710687"/>
                <a:ext cx="297657" cy="533401"/>
                <a:chOff x="6150768" y="2857435"/>
                <a:chExt cx="471488" cy="628599"/>
              </a:xfrm>
            </p:grpSpPr>
            <p:sp>
              <p:nvSpPr>
                <p:cNvPr id="42" name="Isosceles Triangle 41">
                  <a:extLst>
                    <a:ext uri="{FF2B5EF4-FFF2-40B4-BE49-F238E27FC236}">
                      <a16:creationId xmlns:a16="http://schemas.microsoft.com/office/drawing/2014/main" id="{DF99E7A1-73AD-8A37-F8D1-9E9758E975DE}"/>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43" name="Oval 42">
                  <a:extLst>
                    <a:ext uri="{FF2B5EF4-FFF2-40B4-BE49-F238E27FC236}">
                      <a16:creationId xmlns:a16="http://schemas.microsoft.com/office/drawing/2014/main" id="{0D9F24B5-F85F-8118-9A9A-1910BFEFA638}"/>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3" name="Group 12">
                <a:extLst>
                  <a:ext uri="{FF2B5EF4-FFF2-40B4-BE49-F238E27FC236}">
                    <a16:creationId xmlns:a16="http://schemas.microsoft.com/office/drawing/2014/main" id="{7A3361EA-B9B1-7641-96AF-403957F431AB}"/>
                  </a:ext>
                </a:extLst>
              </p:cNvPr>
              <p:cNvGrpSpPr/>
              <p:nvPr/>
            </p:nvGrpSpPr>
            <p:grpSpPr>
              <a:xfrm>
                <a:off x="6174035" y="3718888"/>
                <a:ext cx="1264621" cy="533401"/>
                <a:chOff x="6174035" y="3718888"/>
                <a:chExt cx="1264621" cy="533401"/>
              </a:xfrm>
            </p:grpSpPr>
            <p:grpSp>
              <p:nvGrpSpPr>
                <p:cNvPr id="32" name="Group 31">
                  <a:extLst>
                    <a:ext uri="{FF2B5EF4-FFF2-40B4-BE49-F238E27FC236}">
                      <a16:creationId xmlns:a16="http://schemas.microsoft.com/office/drawing/2014/main" id="{534E091A-CF8E-3902-B562-BEDD7C78D949}"/>
                    </a:ext>
                  </a:extLst>
                </p:cNvPr>
                <p:cNvGrpSpPr/>
                <p:nvPr/>
              </p:nvGrpSpPr>
              <p:grpSpPr>
                <a:xfrm>
                  <a:off x="6174035" y="3718888"/>
                  <a:ext cx="297657" cy="533401"/>
                  <a:chOff x="6150768" y="2857435"/>
                  <a:chExt cx="471488" cy="628599"/>
                </a:xfrm>
              </p:grpSpPr>
              <p:sp>
                <p:nvSpPr>
                  <p:cNvPr id="33" name="Isosceles Triangle 32">
                    <a:extLst>
                      <a:ext uri="{FF2B5EF4-FFF2-40B4-BE49-F238E27FC236}">
                        <a16:creationId xmlns:a16="http://schemas.microsoft.com/office/drawing/2014/main" id="{7B798297-A138-B144-2AB2-A0B4977A878F}"/>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34" name="Oval 33">
                    <a:extLst>
                      <a:ext uri="{FF2B5EF4-FFF2-40B4-BE49-F238E27FC236}">
                        <a16:creationId xmlns:a16="http://schemas.microsoft.com/office/drawing/2014/main" id="{407831AB-4412-1ECE-6DD1-1F5AAE5FCE54}"/>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44" name="Group 43">
                  <a:extLst>
                    <a:ext uri="{FF2B5EF4-FFF2-40B4-BE49-F238E27FC236}">
                      <a16:creationId xmlns:a16="http://schemas.microsoft.com/office/drawing/2014/main" id="{85E8095C-E285-1051-C5C5-42B2B68A4C4C}"/>
                    </a:ext>
                  </a:extLst>
                </p:cNvPr>
                <p:cNvGrpSpPr/>
                <p:nvPr/>
              </p:nvGrpSpPr>
              <p:grpSpPr>
                <a:xfrm>
                  <a:off x="6787719" y="3718888"/>
                  <a:ext cx="297657" cy="533401"/>
                  <a:chOff x="6150768" y="2857435"/>
                  <a:chExt cx="471488" cy="628599"/>
                </a:xfrm>
              </p:grpSpPr>
              <p:sp>
                <p:nvSpPr>
                  <p:cNvPr id="45" name="Isosceles Triangle 44">
                    <a:extLst>
                      <a:ext uri="{FF2B5EF4-FFF2-40B4-BE49-F238E27FC236}">
                        <a16:creationId xmlns:a16="http://schemas.microsoft.com/office/drawing/2014/main" id="{0695B2B5-50DB-FF92-700E-FA3522AEF3DF}"/>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46" name="Oval 45">
                    <a:extLst>
                      <a:ext uri="{FF2B5EF4-FFF2-40B4-BE49-F238E27FC236}">
                        <a16:creationId xmlns:a16="http://schemas.microsoft.com/office/drawing/2014/main" id="{F411302A-02C1-0614-0AEA-9F9F36E6B407}"/>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47" name="Group 46">
                  <a:extLst>
                    <a:ext uri="{FF2B5EF4-FFF2-40B4-BE49-F238E27FC236}">
                      <a16:creationId xmlns:a16="http://schemas.microsoft.com/office/drawing/2014/main" id="{6D8BB399-EB07-03AA-9BB4-EE516651DFB1}"/>
                    </a:ext>
                  </a:extLst>
                </p:cNvPr>
                <p:cNvGrpSpPr/>
                <p:nvPr/>
              </p:nvGrpSpPr>
              <p:grpSpPr>
                <a:xfrm>
                  <a:off x="7140999" y="3718888"/>
                  <a:ext cx="297657" cy="533401"/>
                  <a:chOff x="6150768" y="2857435"/>
                  <a:chExt cx="471488" cy="628599"/>
                </a:xfrm>
              </p:grpSpPr>
              <p:sp>
                <p:nvSpPr>
                  <p:cNvPr id="48" name="Isosceles Triangle 47">
                    <a:extLst>
                      <a:ext uri="{FF2B5EF4-FFF2-40B4-BE49-F238E27FC236}">
                        <a16:creationId xmlns:a16="http://schemas.microsoft.com/office/drawing/2014/main" id="{35D31802-A0CE-8EC2-70FE-C999EC7A566B}"/>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49" name="Oval 48">
                    <a:extLst>
                      <a:ext uri="{FF2B5EF4-FFF2-40B4-BE49-F238E27FC236}">
                        <a16:creationId xmlns:a16="http://schemas.microsoft.com/office/drawing/2014/main" id="{D468F85D-AC7E-CE54-A5C9-C946F147C3D7}"/>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grpSp>
      </p:grpSp>
      <p:sp>
        <p:nvSpPr>
          <p:cNvPr id="4" name="Rectangle 3">
            <a:extLst>
              <a:ext uri="{FF2B5EF4-FFF2-40B4-BE49-F238E27FC236}">
                <a16:creationId xmlns:a16="http://schemas.microsoft.com/office/drawing/2014/main" id="{52F39673-02B8-71ED-6850-C7BF7CA3DB32}"/>
              </a:ext>
            </a:extLst>
          </p:cNvPr>
          <p:cNvSpPr/>
          <p:nvPr/>
        </p:nvSpPr>
        <p:spPr bwMode="auto">
          <a:xfrm>
            <a:off x="5423064" y="2295525"/>
            <a:ext cx="2146340" cy="3577025"/>
          </a:xfrm>
          <a:prstGeom prst="rect">
            <a:avLst/>
          </a:prstGeom>
          <a:noFill/>
          <a:ln w="28575">
            <a:solidFill>
              <a:srgbClr val="C00000"/>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5" name="Title 24">
            <a:extLst>
              <a:ext uri="{FF2B5EF4-FFF2-40B4-BE49-F238E27FC236}">
                <a16:creationId xmlns:a16="http://schemas.microsoft.com/office/drawing/2014/main" id="{FDABB0F4-AACD-12BF-AC77-16F1C99C3F31}"/>
              </a:ext>
            </a:extLst>
          </p:cNvPr>
          <p:cNvSpPr>
            <a:spLocks noGrp="1"/>
          </p:cNvSpPr>
          <p:nvPr>
            <p:ph type="title"/>
          </p:nvPr>
        </p:nvSpPr>
        <p:spPr/>
        <p:txBody>
          <a:bodyPr/>
          <a:lstStyle/>
          <a:p>
            <a:r>
              <a:rPr lang="en-US" dirty="0"/>
              <a:t>Phase 2 trials</a:t>
            </a:r>
            <a:endParaRPr lang="en-GB" dirty="0"/>
          </a:p>
        </p:txBody>
      </p:sp>
      <p:grpSp>
        <p:nvGrpSpPr>
          <p:cNvPr id="1064" name="Group 1063">
            <a:extLst>
              <a:ext uri="{FF2B5EF4-FFF2-40B4-BE49-F238E27FC236}">
                <a16:creationId xmlns:a16="http://schemas.microsoft.com/office/drawing/2014/main" id="{BBC32817-54FA-937F-6404-701779F15627}"/>
              </a:ext>
            </a:extLst>
          </p:cNvPr>
          <p:cNvGrpSpPr/>
          <p:nvPr/>
        </p:nvGrpSpPr>
        <p:grpSpPr>
          <a:xfrm>
            <a:off x="8197504" y="2862089"/>
            <a:ext cx="1264621" cy="541602"/>
            <a:chOff x="6174035" y="3710687"/>
            <a:chExt cx="1264621" cy="541602"/>
          </a:xfrm>
        </p:grpSpPr>
        <p:grpSp>
          <p:nvGrpSpPr>
            <p:cNvPr id="1065" name="Group 1064">
              <a:extLst>
                <a:ext uri="{FF2B5EF4-FFF2-40B4-BE49-F238E27FC236}">
                  <a16:creationId xmlns:a16="http://schemas.microsoft.com/office/drawing/2014/main" id="{7E48C492-6986-FAC1-865D-17E245BF586B}"/>
                </a:ext>
              </a:extLst>
            </p:cNvPr>
            <p:cNvGrpSpPr/>
            <p:nvPr/>
          </p:nvGrpSpPr>
          <p:grpSpPr>
            <a:xfrm>
              <a:off x="6471692" y="3710687"/>
              <a:ext cx="297657" cy="533401"/>
              <a:chOff x="6150768" y="2857435"/>
              <a:chExt cx="471488" cy="628599"/>
            </a:xfrm>
          </p:grpSpPr>
          <p:sp>
            <p:nvSpPr>
              <p:cNvPr id="1076" name="Isosceles Triangle 1075">
                <a:extLst>
                  <a:ext uri="{FF2B5EF4-FFF2-40B4-BE49-F238E27FC236}">
                    <a16:creationId xmlns:a16="http://schemas.microsoft.com/office/drawing/2014/main" id="{4DF44D40-972D-468A-B884-E8BA3A827C42}"/>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77" name="Oval 1076">
                <a:extLst>
                  <a:ext uri="{FF2B5EF4-FFF2-40B4-BE49-F238E27FC236}">
                    <a16:creationId xmlns:a16="http://schemas.microsoft.com/office/drawing/2014/main" id="{509B4499-CFF6-AFEA-1AA3-5583B5EDF42A}"/>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66" name="Group 1065">
              <a:extLst>
                <a:ext uri="{FF2B5EF4-FFF2-40B4-BE49-F238E27FC236}">
                  <a16:creationId xmlns:a16="http://schemas.microsoft.com/office/drawing/2014/main" id="{372E6FBB-0399-B955-E5D1-C70E96456186}"/>
                </a:ext>
              </a:extLst>
            </p:cNvPr>
            <p:cNvGrpSpPr/>
            <p:nvPr/>
          </p:nvGrpSpPr>
          <p:grpSpPr>
            <a:xfrm>
              <a:off x="6174035" y="3718888"/>
              <a:ext cx="1264621" cy="533401"/>
              <a:chOff x="6174035" y="3718888"/>
              <a:chExt cx="1264621" cy="533401"/>
            </a:xfrm>
          </p:grpSpPr>
          <p:grpSp>
            <p:nvGrpSpPr>
              <p:cNvPr id="1067" name="Group 1066">
                <a:extLst>
                  <a:ext uri="{FF2B5EF4-FFF2-40B4-BE49-F238E27FC236}">
                    <a16:creationId xmlns:a16="http://schemas.microsoft.com/office/drawing/2014/main" id="{D499DCF0-7227-5938-60A5-A2309B5B7A61}"/>
                  </a:ext>
                </a:extLst>
              </p:cNvPr>
              <p:cNvGrpSpPr/>
              <p:nvPr/>
            </p:nvGrpSpPr>
            <p:grpSpPr>
              <a:xfrm>
                <a:off x="6174035" y="3718888"/>
                <a:ext cx="297657" cy="533401"/>
                <a:chOff x="6150768" y="2857435"/>
                <a:chExt cx="471488" cy="628599"/>
              </a:xfrm>
            </p:grpSpPr>
            <p:sp>
              <p:nvSpPr>
                <p:cNvPr id="1074" name="Isosceles Triangle 1073">
                  <a:extLst>
                    <a:ext uri="{FF2B5EF4-FFF2-40B4-BE49-F238E27FC236}">
                      <a16:creationId xmlns:a16="http://schemas.microsoft.com/office/drawing/2014/main" id="{3C880149-5D07-C2EF-DC2D-16EE44259BC8}"/>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75" name="Oval 1074">
                  <a:extLst>
                    <a:ext uri="{FF2B5EF4-FFF2-40B4-BE49-F238E27FC236}">
                      <a16:creationId xmlns:a16="http://schemas.microsoft.com/office/drawing/2014/main" id="{A4A134CF-DE71-EEFB-DFCE-8D2314171C93}"/>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68" name="Group 1067">
                <a:extLst>
                  <a:ext uri="{FF2B5EF4-FFF2-40B4-BE49-F238E27FC236}">
                    <a16:creationId xmlns:a16="http://schemas.microsoft.com/office/drawing/2014/main" id="{E535D26E-0D69-4FD2-C94B-845B124093AE}"/>
                  </a:ext>
                </a:extLst>
              </p:cNvPr>
              <p:cNvGrpSpPr/>
              <p:nvPr/>
            </p:nvGrpSpPr>
            <p:grpSpPr>
              <a:xfrm>
                <a:off x="6787719" y="3718888"/>
                <a:ext cx="297657" cy="533401"/>
                <a:chOff x="6150768" y="2857435"/>
                <a:chExt cx="471488" cy="628599"/>
              </a:xfrm>
            </p:grpSpPr>
            <p:sp>
              <p:nvSpPr>
                <p:cNvPr id="1072" name="Isosceles Triangle 1071">
                  <a:extLst>
                    <a:ext uri="{FF2B5EF4-FFF2-40B4-BE49-F238E27FC236}">
                      <a16:creationId xmlns:a16="http://schemas.microsoft.com/office/drawing/2014/main" id="{77D65DC3-71EF-0759-CE63-414628299973}"/>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73" name="Oval 1072">
                  <a:extLst>
                    <a:ext uri="{FF2B5EF4-FFF2-40B4-BE49-F238E27FC236}">
                      <a16:creationId xmlns:a16="http://schemas.microsoft.com/office/drawing/2014/main" id="{1C8F178C-89AE-9E27-BDF1-2198F65F9D8C}"/>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69" name="Group 1068">
                <a:extLst>
                  <a:ext uri="{FF2B5EF4-FFF2-40B4-BE49-F238E27FC236}">
                    <a16:creationId xmlns:a16="http://schemas.microsoft.com/office/drawing/2014/main" id="{1A5FFB7F-88BC-66C9-813A-9E55268913C3}"/>
                  </a:ext>
                </a:extLst>
              </p:cNvPr>
              <p:cNvGrpSpPr/>
              <p:nvPr/>
            </p:nvGrpSpPr>
            <p:grpSpPr>
              <a:xfrm>
                <a:off x="7140999" y="3718888"/>
                <a:ext cx="297657" cy="533401"/>
                <a:chOff x="6150768" y="2857435"/>
                <a:chExt cx="471488" cy="628599"/>
              </a:xfrm>
            </p:grpSpPr>
            <p:sp>
              <p:nvSpPr>
                <p:cNvPr id="1070" name="Isosceles Triangle 1069">
                  <a:extLst>
                    <a:ext uri="{FF2B5EF4-FFF2-40B4-BE49-F238E27FC236}">
                      <a16:creationId xmlns:a16="http://schemas.microsoft.com/office/drawing/2014/main" id="{D3823AE2-6EBB-CB16-93DE-FBDAD99B91F7}"/>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71" name="Oval 1070">
                  <a:extLst>
                    <a:ext uri="{FF2B5EF4-FFF2-40B4-BE49-F238E27FC236}">
                      <a16:creationId xmlns:a16="http://schemas.microsoft.com/office/drawing/2014/main" id="{E985AE07-899A-D118-85C6-A17A625DF383}"/>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grpSp>
      <p:grpSp>
        <p:nvGrpSpPr>
          <p:cNvPr id="1078" name="Group 1077">
            <a:extLst>
              <a:ext uri="{FF2B5EF4-FFF2-40B4-BE49-F238E27FC236}">
                <a16:creationId xmlns:a16="http://schemas.microsoft.com/office/drawing/2014/main" id="{65546554-416E-AFC5-65AB-D6193278F186}"/>
              </a:ext>
            </a:extLst>
          </p:cNvPr>
          <p:cNvGrpSpPr/>
          <p:nvPr/>
        </p:nvGrpSpPr>
        <p:grpSpPr>
          <a:xfrm>
            <a:off x="8207416" y="3612280"/>
            <a:ext cx="1264621" cy="541602"/>
            <a:chOff x="6174035" y="3710687"/>
            <a:chExt cx="1264621" cy="541602"/>
          </a:xfrm>
        </p:grpSpPr>
        <p:grpSp>
          <p:nvGrpSpPr>
            <p:cNvPr id="1079" name="Group 1078">
              <a:extLst>
                <a:ext uri="{FF2B5EF4-FFF2-40B4-BE49-F238E27FC236}">
                  <a16:creationId xmlns:a16="http://schemas.microsoft.com/office/drawing/2014/main" id="{A8C0FD17-EBA2-A011-F885-FD4E6AA597FB}"/>
                </a:ext>
              </a:extLst>
            </p:cNvPr>
            <p:cNvGrpSpPr/>
            <p:nvPr/>
          </p:nvGrpSpPr>
          <p:grpSpPr>
            <a:xfrm>
              <a:off x="6471692" y="3710687"/>
              <a:ext cx="297657" cy="533401"/>
              <a:chOff x="6150768" y="2857435"/>
              <a:chExt cx="471488" cy="628599"/>
            </a:xfrm>
          </p:grpSpPr>
          <p:sp>
            <p:nvSpPr>
              <p:cNvPr id="1090" name="Isosceles Triangle 1089">
                <a:extLst>
                  <a:ext uri="{FF2B5EF4-FFF2-40B4-BE49-F238E27FC236}">
                    <a16:creationId xmlns:a16="http://schemas.microsoft.com/office/drawing/2014/main" id="{BEA0B0CC-A831-2E26-78E3-1E72AE053E6C}"/>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91" name="Oval 1090">
                <a:extLst>
                  <a:ext uri="{FF2B5EF4-FFF2-40B4-BE49-F238E27FC236}">
                    <a16:creationId xmlns:a16="http://schemas.microsoft.com/office/drawing/2014/main" id="{02D6C1A5-F27C-EAE7-1983-D27F64AF7778}"/>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80" name="Group 1079">
              <a:extLst>
                <a:ext uri="{FF2B5EF4-FFF2-40B4-BE49-F238E27FC236}">
                  <a16:creationId xmlns:a16="http://schemas.microsoft.com/office/drawing/2014/main" id="{1ABE6E70-38AB-EA0B-12E4-007270DB69BB}"/>
                </a:ext>
              </a:extLst>
            </p:cNvPr>
            <p:cNvGrpSpPr/>
            <p:nvPr/>
          </p:nvGrpSpPr>
          <p:grpSpPr>
            <a:xfrm>
              <a:off x="6174035" y="3718888"/>
              <a:ext cx="1264621" cy="533401"/>
              <a:chOff x="6174035" y="3718888"/>
              <a:chExt cx="1264621" cy="533401"/>
            </a:xfrm>
          </p:grpSpPr>
          <p:grpSp>
            <p:nvGrpSpPr>
              <p:cNvPr id="1081" name="Group 1080">
                <a:extLst>
                  <a:ext uri="{FF2B5EF4-FFF2-40B4-BE49-F238E27FC236}">
                    <a16:creationId xmlns:a16="http://schemas.microsoft.com/office/drawing/2014/main" id="{0BF2F975-CA0F-FEBE-FB0A-B09A91CEFAA8}"/>
                  </a:ext>
                </a:extLst>
              </p:cNvPr>
              <p:cNvGrpSpPr/>
              <p:nvPr/>
            </p:nvGrpSpPr>
            <p:grpSpPr>
              <a:xfrm>
                <a:off x="6174035" y="3718888"/>
                <a:ext cx="297657" cy="533401"/>
                <a:chOff x="6150768" y="2857435"/>
                <a:chExt cx="471488" cy="628599"/>
              </a:xfrm>
            </p:grpSpPr>
            <p:sp>
              <p:nvSpPr>
                <p:cNvPr id="1088" name="Isosceles Triangle 1087">
                  <a:extLst>
                    <a:ext uri="{FF2B5EF4-FFF2-40B4-BE49-F238E27FC236}">
                      <a16:creationId xmlns:a16="http://schemas.microsoft.com/office/drawing/2014/main" id="{91EE2358-0653-5DD9-2EB8-D682D9C721BC}"/>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89" name="Oval 1088">
                  <a:extLst>
                    <a:ext uri="{FF2B5EF4-FFF2-40B4-BE49-F238E27FC236}">
                      <a16:creationId xmlns:a16="http://schemas.microsoft.com/office/drawing/2014/main" id="{51D90484-8D46-871C-2233-E047135B36E7}"/>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82" name="Group 1081">
                <a:extLst>
                  <a:ext uri="{FF2B5EF4-FFF2-40B4-BE49-F238E27FC236}">
                    <a16:creationId xmlns:a16="http://schemas.microsoft.com/office/drawing/2014/main" id="{2D354D5C-030C-BE33-0A81-33F64A564760}"/>
                  </a:ext>
                </a:extLst>
              </p:cNvPr>
              <p:cNvGrpSpPr/>
              <p:nvPr/>
            </p:nvGrpSpPr>
            <p:grpSpPr>
              <a:xfrm>
                <a:off x="6787719" y="3718888"/>
                <a:ext cx="297657" cy="533401"/>
                <a:chOff x="6150768" y="2857435"/>
                <a:chExt cx="471488" cy="628599"/>
              </a:xfrm>
            </p:grpSpPr>
            <p:sp>
              <p:nvSpPr>
                <p:cNvPr id="1086" name="Isosceles Triangle 1085">
                  <a:extLst>
                    <a:ext uri="{FF2B5EF4-FFF2-40B4-BE49-F238E27FC236}">
                      <a16:creationId xmlns:a16="http://schemas.microsoft.com/office/drawing/2014/main" id="{C8D1828D-51A0-60CA-ABCF-CF8837DD781C}"/>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87" name="Oval 1086">
                  <a:extLst>
                    <a:ext uri="{FF2B5EF4-FFF2-40B4-BE49-F238E27FC236}">
                      <a16:creationId xmlns:a16="http://schemas.microsoft.com/office/drawing/2014/main" id="{4B5423F0-6DD3-50A0-C8FD-4AE6FE07A6E8}"/>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83" name="Group 1082">
                <a:extLst>
                  <a:ext uri="{FF2B5EF4-FFF2-40B4-BE49-F238E27FC236}">
                    <a16:creationId xmlns:a16="http://schemas.microsoft.com/office/drawing/2014/main" id="{2539FE7D-981C-7A8D-802D-B2B4011081FB}"/>
                  </a:ext>
                </a:extLst>
              </p:cNvPr>
              <p:cNvGrpSpPr/>
              <p:nvPr/>
            </p:nvGrpSpPr>
            <p:grpSpPr>
              <a:xfrm>
                <a:off x="7140999" y="3718888"/>
                <a:ext cx="297657" cy="533401"/>
                <a:chOff x="6150768" y="2857435"/>
                <a:chExt cx="471488" cy="628599"/>
              </a:xfrm>
            </p:grpSpPr>
            <p:sp>
              <p:nvSpPr>
                <p:cNvPr id="1084" name="Isosceles Triangle 1083">
                  <a:extLst>
                    <a:ext uri="{FF2B5EF4-FFF2-40B4-BE49-F238E27FC236}">
                      <a16:creationId xmlns:a16="http://schemas.microsoft.com/office/drawing/2014/main" id="{A6119340-2FF0-4212-B7CF-BA54761F5646}"/>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85" name="Oval 1084">
                  <a:extLst>
                    <a:ext uri="{FF2B5EF4-FFF2-40B4-BE49-F238E27FC236}">
                      <a16:creationId xmlns:a16="http://schemas.microsoft.com/office/drawing/2014/main" id="{7CEA5E65-4620-E294-F467-27C5009FC5C6}"/>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grpSp>
      <p:grpSp>
        <p:nvGrpSpPr>
          <p:cNvPr id="1092" name="Group 1091">
            <a:extLst>
              <a:ext uri="{FF2B5EF4-FFF2-40B4-BE49-F238E27FC236}">
                <a16:creationId xmlns:a16="http://schemas.microsoft.com/office/drawing/2014/main" id="{48DE8870-D345-04FF-13DC-2A8948F39330}"/>
              </a:ext>
            </a:extLst>
          </p:cNvPr>
          <p:cNvGrpSpPr/>
          <p:nvPr/>
        </p:nvGrpSpPr>
        <p:grpSpPr>
          <a:xfrm>
            <a:off x="8234500" y="4280526"/>
            <a:ext cx="1264621" cy="541602"/>
            <a:chOff x="6174035" y="3710687"/>
            <a:chExt cx="1264621" cy="541602"/>
          </a:xfrm>
        </p:grpSpPr>
        <p:grpSp>
          <p:nvGrpSpPr>
            <p:cNvPr id="1093" name="Group 1092">
              <a:extLst>
                <a:ext uri="{FF2B5EF4-FFF2-40B4-BE49-F238E27FC236}">
                  <a16:creationId xmlns:a16="http://schemas.microsoft.com/office/drawing/2014/main" id="{85F8F6C1-B053-8E99-7DE4-5247271B4F9A}"/>
                </a:ext>
              </a:extLst>
            </p:cNvPr>
            <p:cNvGrpSpPr/>
            <p:nvPr/>
          </p:nvGrpSpPr>
          <p:grpSpPr>
            <a:xfrm>
              <a:off x="6471692" y="3710687"/>
              <a:ext cx="297657" cy="533401"/>
              <a:chOff x="6150768" y="2857435"/>
              <a:chExt cx="471488" cy="628599"/>
            </a:xfrm>
          </p:grpSpPr>
          <p:sp>
            <p:nvSpPr>
              <p:cNvPr id="1104" name="Isosceles Triangle 1103">
                <a:extLst>
                  <a:ext uri="{FF2B5EF4-FFF2-40B4-BE49-F238E27FC236}">
                    <a16:creationId xmlns:a16="http://schemas.microsoft.com/office/drawing/2014/main" id="{8D4F31E1-A964-4C8B-397C-2B2DCCDB80B0}"/>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105" name="Oval 1104">
                <a:extLst>
                  <a:ext uri="{FF2B5EF4-FFF2-40B4-BE49-F238E27FC236}">
                    <a16:creationId xmlns:a16="http://schemas.microsoft.com/office/drawing/2014/main" id="{864DA6D3-C73D-13EC-64B0-2EC7C20344D5}"/>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94" name="Group 1093">
              <a:extLst>
                <a:ext uri="{FF2B5EF4-FFF2-40B4-BE49-F238E27FC236}">
                  <a16:creationId xmlns:a16="http://schemas.microsoft.com/office/drawing/2014/main" id="{1B24C8CC-49BE-E264-ED02-6AC48C57BB62}"/>
                </a:ext>
              </a:extLst>
            </p:cNvPr>
            <p:cNvGrpSpPr/>
            <p:nvPr/>
          </p:nvGrpSpPr>
          <p:grpSpPr>
            <a:xfrm>
              <a:off x="6174035" y="3718888"/>
              <a:ext cx="1264621" cy="533401"/>
              <a:chOff x="6174035" y="3718888"/>
              <a:chExt cx="1264621" cy="533401"/>
            </a:xfrm>
          </p:grpSpPr>
          <p:grpSp>
            <p:nvGrpSpPr>
              <p:cNvPr id="1095" name="Group 1094">
                <a:extLst>
                  <a:ext uri="{FF2B5EF4-FFF2-40B4-BE49-F238E27FC236}">
                    <a16:creationId xmlns:a16="http://schemas.microsoft.com/office/drawing/2014/main" id="{6A95692C-E551-3C19-CB9F-7D81DE250FE5}"/>
                  </a:ext>
                </a:extLst>
              </p:cNvPr>
              <p:cNvGrpSpPr/>
              <p:nvPr/>
            </p:nvGrpSpPr>
            <p:grpSpPr>
              <a:xfrm>
                <a:off x="6174035" y="3718888"/>
                <a:ext cx="297657" cy="533401"/>
                <a:chOff x="6150768" y="2857435"/>
                <a:chExt cx="471488" cy="628599"/>
              </a:xfrm>
            </p:grpSpPr>
            <p:sp>
              <p:nvSpPr>
                <p:cNvPr id="1102" name="Isosceles Triangle 1101">
                  <a:extLst>
                    <a:ext uri="{FF2B5EF4-FFF2-40B4-BE49-F238E27FC236}">
                      <a16:creationId xmlns:a16="http://schemas.microsoft.com/office/drawing/2014/main" id="{4708E8B5-FE6A-DABD-339A-F9A02AF8A558}"/>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103" name="Oval 1102">
                  <a:extLst>
                    <a:ext uri="{FF2B5EF4-FFF2-40B4-BE49-F238E27FC236}">
                      <a16:creationId xmlns:a16="http://schemas.microsoft.com/office/drawing/2014/main" id="{FE0E907A-86B7-6AF9-9BC2-0A28A7A0BCAB}"/>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96" name="Group 1095">
                <a:extLst>
                  <a:ext uri="{FF2B5EF4-FFF2-40B4-BE49-F238E27FC236}">
                    <a16:creationId xmlns:a16="http://schemas.microsoft.com/office/drawing/2014/main" id="{AFC6BB1D-7A20-0CB7-74BF-A490E7D35106}"/>
                  </a:ext>
                </a:extLst>
              </p:cNvPr>
              <p:cNvGrpSpPr/>
              <p:nvPr/>
            </p:nvGrpSpPr>
            <p:grpSpPr>
              <a:xfrm>
                <a:off x="6787719" y="3718888"/>
                <a:ext cx="297657" cy="533401"/>
                <a:chOff x="6150768" y="2857435"/>
                <a:chExt cx="471488" cy="628599"/>
              </a:xfrm>
            </p:grpSpPr>
            <p:sp>
              <p:nvSpPr>
                <p:cNvPr id="1100" name="Isosceles Triangle 1099">
                  <a:extLst>
                    <a:ext uri="{FF2B5EF4-FFF2-40B4-BE49-F238E27FC236}">
                      <a16:creationId xmlns:a16="http://schemas.microsoft.com/office/drawing/2014/main" id="{F8A936F5-AC77-1514-0516-D03583D835D5}"/>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101" name="Oval 1100">
                  <a:extLst>
                    <a:ext uri="{FF2B5EF4-FFF2-40B4-BE49-F238E27FC236}">
                      <a16:creationId xmlns:a16="http://schemas.microsoft.com/office/drawing/2014/main" id="{1E0FEDC1-EC0D-4DFD-A80E-08801BFF0010}"/>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nvGrpSpPr>
              <p:cNvPr id="1097" name="Group 1096">
                <a:extLst>
                  <a:ext uri="{FF2B5EF4-FFF2-40B4-BE49-F238E27FC236}">
                    <a16:creationId xmlns:a16="http://schemas.microsoft.com/office/drawing/2014/main" id="{D29AFAAC-61DE-F5D9-3AD1-1215C38A6BEB}"/>
                  </a:ext>
                </a:extLst>
              </p:cNvPr>
              <p:cNvGrpSpPr/>
              <p:nvPr/>
            </p:nvGrpSpPr>
            <p:grpSpPr>
              <a:xfrm>
                <a:off x="7140999" y="3718888"/>
                <a:ext cx="297657" cy="533401"/>
                <a:chOff x="6150768" y="2857435"/>
                <a:chExt cx="471488" cy="628599"/>
              </a:xfrm>
            </p:grpSpPr>
            <p:sp>
              <p:nvSpPr>
                <p:cNvPr id="1098" name="Isosceles Triangle 1097">
                  <a:extLst>
                    <a:ext uri="{FF2B5EF4-FFF2-40B4-BE49-F238E27FC236}">
                      <a16:creationId xmlns:a16="http://schemas.microsoft.com/office/drawing/2014/main" id="{CFE3DBB9-84CF-1863-DA6B-F435FB6CC11E}"/>
                    </a:ext>
                  </a:extLst>
                </p:cNvPr>
                <p:cNvSpPr/>
                <p:nvPr/>
              </p:nvSpPr>
              <p:spPr bwMode="auto">
                <a:xfrm>
                  <a:off x="6150768" y="2952634"/>
                  <a:ext cx="471488" cy="533400"/>
                </a:xfrm>
                <a:prstGeom prst="triangl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1099" name="Oval 1098">
                  <a:extLst>
                    <a:ext uri="{FF2B5EF4-FFF2-40B4-BE49-F238E27FC236}">
                      <a16:creationId xmlns:a16="http://schemas.microsoft.com/office/drawing/2014/main" id="{CB3F16AE-9382-FB16-A9F1-FB9254293ABA}"/>
                    </a:ext>
                  </a:extLst>
                </p:cNvPr>
                <p:cNvSpPr/>
                <p:nvPr/>
              </p:nvSpPr>
              <p:spPr bwMode="auto">
                <a:xfrm>
                  <a:off x="6238875" y="2857435"/>
                  <a:ext cx="295275" cy="304865"/>
                </a:xfrm>
                <a:prstGeom prst="ellipse">
                  <a:avLst/>
                </a:prstGeom>
                <a:solidFill>
                  <a:schemeClr val="tx1"/>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grpSp>
      </p:grpSp>
    </p:spTree>
    <p:custDataLst>
      <p:tags r:id="rId1"/>
    </p:custDataLst>
    <p:extLst>
      <p:ext uri="{BB962C8B-B14F-4D97-AF65-F5344CB8AC3E}">
        <p14:creationId xmlns:p14="http://schemas.microsoft.com/office/powerpoint/2010/main" val="1046877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4D8B4-75F2-8576-054A-1BB289D34E0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EDD1E6-BF35-878D-A3F1-C2615CDD4A30}"/>
              </a:ext>
            </a:extLst>
          </p:cNvPr>
          <p:cNvSpPr>
            <a:spLocks noGrp="1"/>
          </p:cNvSpPr>
          <p:nvPr>
            <p:ph type="sldNum" sz="quarter" idx="32"/>
          </p:nvPr>
        </p:nvSpPr>
        <p:spPr>
          <a:xfrm>
            <a:off x="365125" y="6343650"/>
            <a:ext cx="540000" cy="269875"/>
          </a:xfrm>
        </p:spPr>
        <p:txBody>
          <a:bodyPr anchor="b">
            <a:normAutofit/>
          </a:bodyPr>
          <a:lstStyle/>
          <a:p>
            <a:pPr>
              <a:spcAft>
                <a:spcPts val="600"/>
              </a:spcAft>
            </a:pPr>
            <a:fld id="{9F9F533D-B52E-4A2F-BF72-0ADD2D94BD75}" type="slidenum">
              <a:rPr lang="en-GB" smtClean="0"/>
              <a:pPr>
                <a:spcAft>
                  <a:spcPts val="600"/>
                </a:spcAft>
              </a:pPr>
              <a:t>52</a:t>
            </a:fld>
            <a:endParaRPr lang="en-GB"/>
          </a:p>
        </p:txBody>
      </p:sp>
      <p:sp>
        <p:nvSpPr>
          <p:cNvPr id="25" name="Title 24">
            <a:extLst>
              <a:ext uri="{FF2B5EF4-FFF2-40B4-BE49-F238E27FC236}">
                <a16:creationId xmlns:a16="http://schemas.microsoft.com/office/drawing/2014/main" id="{FCB3C71A-5EEB-4012-4C84-DF987C2E7A71}"/>
              </a:ext>
            </a:extLst>
          </p:cNvPr>
          <p:cNvSpPr>
            <a:spLocks noGrp="1"/>
          </p:cNvSpPr>
          <p:nvPr>
            <p:ph type="title"/>
          </p:nvPr>
        </p:nvSpPr>
        <p:spPr>
          <a:xfrm>
            <a:off x="365125" y="242888"/>
            <a:ext cx="11460163" cy="430887"/>
          </a:xfrm>
        </p:spPr>
        <p:txBody>
          <a:bodyPr anchor="b">
            <a:normAutofit/>
          </a:bodyPr>
          <a:lstStyle/>
          <a:p>
            <a:r>
              <a:rPr lang="en-US" dirty="0"/>
              <a:t>Phase 2 trials</a:t>
            </a:r>
            <a:endParaRPr lang="en-GB" dirty="0"/>
          </a:p>
        </p:txBody>
      </p:sp>
      <p:graphicFrame>
        <p:nvGraphicFramePr>
          <p:cNvPr id="10" name="Table 9">
            <a:extLst>
              <a:ext uri="{FF2B5EF4-FFF2-40B4-BE49-F238E27FC236}">
                <a16:creationId xmlns:a16="http://schemas.microsoft.com/office/drawing/2014/main" id="{62C2EACC-FF77-9482-5176-F1420C3415C5}"/>
              </a:ext>
            </a:extLst>
          </p:cNvPr>
          <p:cNvGraphicFramePr>
            <a:graphicFrameLocks noGrp="1"/>
          </p:cNvGraphicFramePr>
          <p:nvPr>
            <p:extLst>
              <p:ext uri="{D42A27DB-BD31-4B8C-83A1-F6EECF244321}">
                <p14:modId xmlns:p14="http://schemas.microsoft.com/office/powerpoint/2010/main" val="1539434146"/>
              </p:ext>
            </p:extLst>
          </p:nvPr>
        </p:nvGraphicFramePr>
        <p:xfrm>
          <a:off x="365663" y="1405199"/>
          <a:ext cx="11459625" cy="4486222"/>
        </p:xfrm>
        <a:graphic>
          <a:graphicData uri="http://schemas.openxmlformats.org/drawingml/2006/table">
            <a:tbl>
              <a:tblPr firstRow="1" firstCol="1" bandRow="1"/>
              <a:tblGrid>
                <a:gridCol w="3569244">
                  <a:extLst>
                    <a:ext uri="{9D8B030D-6E8A-4147-A177-3AD203B41FA5}">
                      <a16:colId xmlns:a16="http://schemas.microsoft.com/office/drawing/2014/main" val="2302680963"/>
                    </a:ext>
                  </a:extLst>
                </a:gridCol>
                <a:gridCol w="7890381">
                  <a:extLst>
                    <a:ext uri="{9D8B030D-6E8A-4147-A177-3AD203B41FA5}">
                      <a16:colId xmlns:a16="http://schemas.microsoft.com/office/drawing/2014/main" val="2210252821"/>
                    </a:ext>
                  </a:extLst>
                </a:gridCol>
              </a:tblGrid>
              <a:tr h="329526">
                <a:tc>
                  <a:txBody>
                    <a:bodyPr/>
                    <a:lstStyle/>
                    <a:p>
                      <a:pPr algn="l" fontAlgn="t">
                        <a:lnSpc>
                          <a:spcPct val="125000"/>
                        </a:lnSpc>
                        <a:spcBef>
                          <a:spcPts val="600"/>
                        </a:spcBef>
                        <a:spcAft>
                          <a:spcPts val="600"/>
                        </a:spcAft>
                        <a:buNone/>
                      </a:pPr>
                      <a:r>
                        <a:rPr lang="en-GB" sz="1800" b="1" i="0" u="none" strike="noStrike" kern="100">
                          <a:effectLst/>
                          <a:latin typeface="+mj-lt"/>
                          <a:ea typeface="Aptos" panose="020B0004020202020204" pitchFamily="34" charset="0"/>
                          <a:cs typeface="Times New Roman" panose="02020603050405020304" pitchFamily="18" charset="0"/>
                        </a:rPr>
                        <a:t>Purpose</a:t>
                      </a:r>
                      <a:endParaRPr lang="en-GB" sz="2700" b="1" i="0" u="none" strike="noStrike">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600"/>
                        </a:spcBef>
                        <a:spcAft>
                          <a:spcPts val="600"/>
                        </a:spcAft>
                        <a:buNone/>
                      </a:pPr>
                      <a:r>
                        <a:rPr lang="en-GB" sz="1800" b="1" i="0" u="none" strike="noStrike" kern="100" dirty="0">
                          <a:effectLst/>
                          <a:latin typeface="+mj-lt"/>
                          <a:ea typeface="Aptos" panose="020B0004020202020204" pitchFamily="34" charset="0"/>
                          <a:cs typeface="Times New Roman" panose="02020603050405020304" pitchFamily="18" charset="0"/>
                        </a:rPr>
                        <a:t>Description</a:t>
                      </a:r>
                      <a:endParaRPr lang="en-GB" sz="2700" b="1" i="0" u="none" strike="noStrike" dirty="0">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9998258"/>
                  </a:ext>
                </a:extLst>
              </a:tr>
              <a:tr h="998500">
                <a:tc>
                  <a:txBody>
                    <a:bodyPr/>
                    <a:lstStyle/>
                    <a:p>
                      <a:pPr algn="l" fontAlgn="t">
                        <a:lnSpc>
                          <a:spcPct val="125000"/>
                        </a:lnSpc>
                        <a:spcBef>
                          <a:spcPts val="600"/>
                        </a:spcBef>
                        <a:spcAft>
                          <a:spcPts val="600"/>
                        </a:spcAft>
                        <a:buNone/>
                      </a:pPr>
                      <a:r>
                        <a:rPr lang="en-US" sz="1800" b="0" i="0" u="none" strike="noStrike" kern="100">
                          <a:effectLst/>
                          <a:latin typeface="+mj-lt"/>
                          <a:ea typeface="Aptos" panose="020B0004020202020204" pitchFamily="34" charset="0"/>
                          <a:cs typeface="Times New Roman" panose="02020603050405020304" pitchFamily="18" charset="0"/>
                        </a:rPr>
                        <a:t>Efficacy Assessment</a:t>
                      </a:r>
                      <a:endParaRPr lang="en-US" sz="2700" b="0" i="0" u="none" strike="noStrike">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600"/>
                        </a:spcBef>
                        <a:spcAft>
                          <a:spcPts val="600"/>
                        </a:spcAft>
                        <a:buNone/>
                      </a:pPr>
                      <a:r>
                        <a:rPr lang="en-US" sz="1800" b="0" i="0" u="none" strike="noStrike" kern="100" dirty="0">
                          <a:effectLst/>
                          <a:latin typeface="+mj-lt"/>
                          <a:ea typeface="Aptos" panose="020B0004020202020204" pitchFamily="34" charset="0"/>
                          <a:cs typeface="Times New Roman" panose="02020603050405020304" pitchFamily="18" charset="0"/>
                        </a:rPr>
                        <a:t>Determine whether the drug exhibits a biological effect in patients. Unlike Phase 1 trials that focus primarily on safety, Phase 2 trials aim to demonstrate the drug's activity against cancer.</a:t>
                      </a:r>
                      <a:endParaRPr lang="en-US" sz="2700" b="0" i="0" u="none" strike="noStrike" dirty="0">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2530069"/>
                  </a:ext>
                </a:extLst>
              </a:tr>
              <a:tr h="688330">
                <a:tc>
                  <a:txBody>
                    <a:bodyPr/>
                    <a:lstStyle/>
                    <a:p>
                      <a:pPr algn="l" fontAlgn="t">
                        <a:lnSpc>
                          <a:spcPct val="125000"/>
                        </a:lnSpc>
                        <a:spcBef>
                          <a:spcPts val="600"/>
                        </a:spcBef>
                        <a:spcAft>
                          <a:spcPts val="600"/>
                        </a:spcAft>
                        <a:buNone/>
                      </a:pPr>
                      <a:r>
                        <a:rPr lang="en-US" sz="1800" b="0" i="0" u="none" strike="noStrike" kern="100">
                          <a:effectLst/>
                          <a:latin typeface="+mj-lt"/>
                          <a:ea typeface="Aptos" panose="020B0004020202020204" pitchFamily="34" charset="0"/>
                          <a:cs typeface="Times New Roman" panose="02020603050405020304" pitchFamily="18" charset="0"/>
                        </a:rPr>
                        <a:t>Dose Optimization</a:t>
                      </a:r>
                      <a:endParaRPr lang="en-US" sz="2700" b="0" i="0" u="none" strike="noStrike">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600"/>
                        </a:spcBef>
                        <a:spcAft>
                          <a:spcPts val="600"/>
                        </a:spcAft>
                        <a:buNone/>
                      </a:pPr>
                      <a:r>
                        <a:rPr lang="en-US" sz="1800" b="0" i="0" u="none" strike="noStrike" kern="100">
                          <a:effectLst/>
                          <a:latin typeface="+mj-lt"/>
                          <a:ea typeface="Aptos" panose="020B0004020202020204" pitchFamily="34" charset="0"/>
                          <a:cs typeface="Times New Roman" panose="02020603050405020304" pitchFamily="18" charset="0"/>
                        </a:rPr>
                        <a:t>Identify the dose that provides the best balance between efficacy and toxicity</a:t>
                      </a:r>
                      <a:endParaRPr lang="en-US" sz="2700" b="0" i="0" u="none" strike="noStrike">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9910807"/>
                  </a:ext>
                </a:extLst>
              </a:tr>
              <a:tr h="998500">
                <a:tc>
                  <a:txBody>
                    <a:bodyPr/>
                    <a:lstStyle/>
                    <a:p>
                      <a:pPr algn="l" fontAlgn="t">
                        <a:lnSpc>
                          <a:spcPct val="125000"/>
                        </a:lnSpc>
                        <a:spcBef>
                          <a:spcPts val="600"/>
                        </a:spcBef>
                        <a:spcAft>
                          <a:spcPts val="600"/>
                        </a:spcAft>
                        <a:buNone/>
                      </a:pPr>
                      <a:r>
                        <a:rPr lang="en-US" sz="1800" b="0" i="0" u="none" strike="noStrike" kern="100">
                          <a:effectLst/>
                          <a:latin typeface="+mj-lt"/>
                          <a:ea typeface="Aptos" panose="020B0004020202020204" pitchFamily="34" charset="0"/>
                          <a:cs typeface="Times New Roman" panose="02020603050405020304" pitchFamily="18" charset="0"/>
                        </a:rPr>
                        <a:t>Safety and Toxicity Profiling</a:t>
                      </a:r>
                      <a:endParaRPr lang="en-US" sz="2700" b="0" i="0" u="none" strike="noStrike">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600"/>
                        </a:spcBef>
                        <a:spcAft>
                          <a:spcPts val="600"/>
                        </a:spcAft>
                        <a:buNone/>
                      </a:pPr>
                      <a:r>
                        <a:rPr lang="en-US" sz="1800" b="0" i="0" u="none" strike="noStrike" kern="100">
                          <a:effectLst/>
                          <a:latin typeface="+mj-lt"/>
                          <a:ea typeface="Aptos" panose="020B0004020202020204" pitchFamily="34" charset="0"/>
                          <a:cs typeface="Times New Roman" panose="02020603050405020304" pitchFamily="18" charset="0"/>
                        </a:rPr>
                        <a:t>Continue to monitor adverse effects, understanding the safety profile more thoroughly in a larger patient population compared to Phase 1</a:t>
                      </a:r>
                      <a:endParaRPr lang="en-US" sz="2700" b="0" i="0" u="none" strike="noStrike">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0982364"/>
                  </a:ext>
                </a:extLst>
              </a:tr>
              <a:tr h="688330">
                <a:tc>
                  <a:txBody>
                    <a:bodyPr/>
                    <a:lstStyle/>
                    <a:p>
                      <a:pPr algn="l" fontAlgn="t">
                        <a:lnSpc>
                          <a:spcPct val="125000"/>
                        </a:lnSpc>
                        <a:spcBef>
                          <a:spcPts val="600"/>
                        </a:spcBef>
                        <a:spcAft>
                          <a:spcPts val="600"/>
                        </a:spcAft>
                        <a:buNone/>
                      </a:pPr>
                      <a:r>
                        <a:rPr lang="en-US" sz="1800" b="0" i="0" u="none" strike="noStrike" kern="100">
                          <a:effectLst/>
                          <a:latin typeface="+mj-lt"/>
                          <a:ea typeface="Aptos" panose="020B0004020202020204" pitchFamily="34" charset="0"/>
                          <a:cs typeface="Times New Roman" panose="02020603050405020304" pitchFamily="18" charset="0"/>
                        </a:rPr>
                        <a:t>Biomarker Identification</a:t>
                      </a:r>
                      <a:endParaRPr lang="en-US" sz="2700" b="0" i="0" u="none" strike="noStrike">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600"/>
                        </a:spcBef>
                        <a:spcAft>
                          <a:spcPts val="600"/>
                        </a:spcAft>
                        <a:buNone/>
                      </a:pPr>
                      <a:r>
                        <a:rPr lang="en-US" sz="1800" b="0" i="0" u="none" strike="noStrike" kern="100">
                          <a:effectLst/>
                          <a:latin typeface="+mj-lt"/>
                          <a:ea typeface="Aptos" panose="020B0004020202020204" pitchFamily="34" charset="0"/>
                          <a:cs typeface="Times New Roman" panose="02020603050405020304" pitchFamily="18" charset="0"/>
                        </a:rPr>
                        <a:t> Identify and validate biomarkers that predict response, resistance, or risk.</a:t>
                      </a:r>
                      <a:endParaRPr lang="en-US" sz="2700" b="0" i="0" u="none" strike="noStrike">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9133644"/>
                  </a:ext>
                </a:extLst>
              </a:tr>
              <a:tr h="688330">
                <a:tc>
                  <a:txBody>
                    <a:bodyPr/>
                    <a:lstStyle/>
                    <a:p>
                      <a:pPr algn="l" fontAlgn="t">
                        <a:lnSpc>
                          <a:spcPct val="125000"/>
                        </a:lnSpc>
                        <a:spcBef>
                          <a:spcPts val="600"/>
                        </a:spcBef>
                        <a:spcAft>
                          <a:spcPts val="600"/>
                        </a:spcAft>
                        <a:buNone/>
                      </a:pPr>
                      <a:r>
                        <a:rPr lang="en-US" sz="1800" b="0" i="0" u="none" strike="noStrike" kern="100" dirty="0">
                          <a:effectLst/>
                          <a:latin typeface="+mj-lt"/>
                          <a:ea typeface="Aptos" panose="020B0004020202020204" pitchFamily="34" charset="0"/>
                          <a:cs typeface="Times New Roman" panose="02020603050405020304" pitchFamily="18" charset="0"/>
                        </a:rPr>
                        <a:t>Proof of Concept</a:t>
                      </a:r>
                      <a:endParaRPr lang="en-US" sz="2700" b="0" i="0" u="none" strike="noStrike" dirty="0">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600"/>
                        </a:spcBef>
                        <a:spcAft>
                          <a:spcPts val="600"/>
                        </a:spcAft>
                        <a:buNone/>
                      </a:pPr>
                      <a:r>
                        <a:rPr lang="en-US" sz="1800" b="0" i="0" u="none" strike="noStrike" kern="100" dirty="0">
                          <a:effectLst/>
                          <a:latin typeface="+mj-lt"/>
                          <a:ea typeface="Aptos" panose="020B0004020202020204" pitchFamily="34" charset="0"/>
                          <a:cs typeface="Times New Roman" panose="02020603050405020304" pitchFamily="18" charset="0"/>
                        </a:rPr>
                        <a:t>Provide initial evidence that the drug is effective for a specific cancer type or subtype.</a:t>
                      </a:r>
                      <a:endParaRPr lang="en-US" sz="2700" b="0" i="0" u="none" strike="noStrike" dirty="0">
                        <a:effectLst/>
                        <a:latin typeface="+mj-lt"/>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5297270"/>
                  </a:ext>
                </a:extLst>
              </a:tr>
            </a:tbl>
          </a:graphicData>
        </a:graphic>
      </p:graphicFrame>
    </p:spTree>
    <p:custDataLst>
      <p:tags r:id="rId1"/>
    </p:custDataLst>
    <p:extLst>
      <p:ext uri="{BB962C8B-B14F-4D97-AF65-F5344CB8AC3E}">
        <p14:creationId xmlns:p14="http://schemas.microsoft.com/office/powerpoint/2010/main" val="1428905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68AC0-294B-10AC-6CD1-A65C0A047A4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DBBCEF-6257-3F85-7D76-CFDF330C6918}"/>
              </a:ext>
            </a:extLst>
          </p:cNvPr>
          <p:cNvSpPr>
            <a:spLocks noGrp="1"/>
          </p:cNvSpPr>
          <p:nvPr>
            <p:ph type="sldNum" sz="quarter" idx="32"/>
          </p:nvPr>
        </p:nvSpPr>
        <p:spPr>
          <a:xfrm>
            <a:off x="365125" y="6343650"/>
            <a:ext cx="540000" cy="269875"/>
          </a:xfrm>
        </p:spPr>
        <p:txBody>
          <a:bodyPr anchor="b">
            <a:normAutofit/>
          </a:bodyPr>
          <a:lstStyle/>
          <a:p>
            <a:pPr>
              <a:spcAft>
                <a:spcPts val="600"/>
              </a:spcAft>
            </a:pPr>
            <a:fld id="{9F9F533D-B52E-4A2F-BF72-0ADD2D94BD75}" type="slidenum">
              <a:rPr lang="en-GB" smtClean="0"/>
              <a:pPr>
                <a:spcAft>
                  <a:spcPts val="600"/>
                </a:spcAft>
              </a:pPr>
              <a:t>53</a:t>
            </a:fld>
            <a:endParaRPr lang="en-GB"/>
          </a:p>
        </p:txBody>
      </p:sp>
      <p:sp>
        <p:nvSpPr>
          <p:cNvPr id="25" name="Title 24">
            <a:extLst>
              <a:ext uri="{FF2B5EF4-FFF2-40B4-BE49-F238E27FC236}">
                <a16:creationId xmlns:a16="http://schemas.microsoft.com/office/drawing/2014/main" id="{78EE74F9-9FF1-5B91-99B3-974ACF952E50}"/>
              </a:ext>
            </a:extLst>
          </p:cNvPr>
          <p:cNvSpPr>
            <a:spLocks noGrp="1"/>
          </p:cNvSpPr>
          <p:nvPr>
            <p:ph type="title"/>
          </p:nvPr>
        </p:nvSpPr>
        <p:spPr>
          <a:xfrm>
            <a:off x="365125" y="242888"/>
            <a:ext cx="11460163" cy="430887"/>
          </a:xfrm>
        </p:spPr>
        <p:txBody>
          <a:bodyPr anchor="b">
            <a:normAutofit/>
          </a:bodyPr>
          <a:lstStyle/>
          <a:p>
            <a:r>
              <a:rPr lang="en-US" dirty="0"/>
              <a:t>Phase 2A vs Phase 2 B</a:t>
            </a:r>
            <a:endParaRPr lang="en-GB" dirty="0"/>
          </a:p>
        </p:txBody>
      </p:sp>
      <p:grpSp>
        <p:nvGrpSpPr>
          <p:cNvPr id="8" name="Group 7">
            <a:extLst>
              <a:ext uri="{FF2B5EF4-FFF2-40B4-BE49-F238E27FC236}">
                <a16:creationId xmlns:a16="http://schemas.microsoft.com/office/drawing/2014/main" id="{59665229-E1CD-50FB-3440-611093103A79}"/>
              </a:ext>
            </a:extLst>
          </p:cNvPr>
          <p:cNvGrpSpPr/>
          <p:nvPr/>
        </p:nvGrpSpPr>
        <p:grpSpPr>
          <a:xfrm>
            <a:off x="-69056" y="1053643"/>
            <a:ext cx="11277600" cy="5129213"/>
            <a:chOff x="711994" y="948868"/>
            <a:chExt cx="11277600" cy="5129213"/>
          </a:xfrm>
        </p:grpSpPr>
        <p:sp>
          <p:nvSpPr>
            <p:cNvPr id="6" name="Block Arc 5">
              <a:extLst>
                <a:ext uri="{FF2B5EF4-FFF2-40B4-BE49-F238E27FC236}">
                  <a16:creationId xmlns:a16="http://schemas.microsoft.com/office/drawing/2014/main" id="{9E700646-DB40-851E-587D-9434B4D63A7F}"/>
                </a:ext>
              </a:extLst>
            </p:cNvPr>
            <p:cNvSpPr/>
            <p:nvPr/>
          </p:nvSpPr>
          <p:spPr bwMode="auto">
            <a:xfrm rot="5400000">
              <a:off x="990600" y="670262"/>
              <a:ext cx="5119688" cy="5676900"/>
            </a:xfrm>
            <a:prstGeom prst="blockArc">
              <a:avLst>
                <a:gd name="adj1" fmla="val 9180726"/>
                <a:gd name="adj2" fmla="val 1470409"/>
                <a:gd name="adj3" fmla="val 10108"/>
              </a:avLst>
            </a:prstGeom>
            <a:solidFill>
              <a:srgbClr val="AB95C7"/>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7" name="Block Arc 6">
              <a:extLst>
                <a:ext uri="{FF2B5EF4-FFF2-40B4-BE49-F238E27FC236}">
                  <a16:creationId xmlns:a16="http://schemas.microsoft.com/office/drawing/2014/main" id="{C1C81AF5-BE50-F5DF-2365-7EBA0C6714DE}"/>
                </a:ext>
              </a:extLst>
            </p:cNvPr>
            <p:cNvSpPr/>
            <p:nvPr/>
          </p:nvSpPr>
          <p:spPr bwMode="auto">
            <a:xfrm rot="16200000">
              <a:off x="6591300" y="679787"/>
              <a:ext cx="5119688" cy="5676900"/>
            </a:xfrm>
            <a:prstGeom prst="blockArc">
              <a:avLst>
                <a:gd name="adj1" fmla="val 9180726"/>
                <a:gd name="adj2" fmla="val 1470409"/>
                <a:gd name="adj3" fmla="val 10108"/>
              </a:avLst>
            </a:prstGeom>
            <a:solidFill>
              <a:schemeClr val="accent6">
                <a:lumMod val="40000"/>
                <a:lumOff val="60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grpSp>
      <p:sp>
        <p:nvSpPr>
          <p:cNvPr id="9" name="TextBox 8">
            <a:extLst>
              <a:ext uri="{FF2B5EF4-FFF2-40B4-BE49-F238E27FC236}">
                <a16:creationId xmlns:a16="http://schemas.microsoft.com/office/drawing/2014/main" id="{D4A89023-DE30-29C3-A5D9-F5A0A459C828}"/>
              </a:ext>
            </a:extLst>
          </p:cNvPr>
          <p:cNvSpPr txBox="1"/>
          <p:nvPr/>
        </p:nvSpPr>
        <p:spPr>
          <a:xfrm>
            <a:off x="2038350" y="3394411"/>
            <a:ext cx="1797843" cy="4572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800" b="1" dirty="0">
                <a:solidFill>
                  <a:srgbClr val="522E91"/>
                </a:solidFill>
              </a:rPr>
              <a:t>Phase 2A</a:t>
            </a:r>
            <a:endParaRPr lang="en-GB" sz="2800" b="1" dirty="0" err="1">
              <a:solidFill>
                <a:srgbClr val="522E91"/>
              </a:solidFill>
            </a:endParaRPr>
          </a:p>
        </p:txBody>
      </p:sp>
      <p:sp>
        <p:nvSpPr>
          <p:cNvPr id="11" name="TextBox 10">
            <a:extLst>
              <a:ext uri="{FF2B5EF4-FFF2-40B4-BE49-F238E27FC236}">
                <a16:creationId xmlns:a16="http://schemas.microsoft.com/office/drawing/2014/main" id="{DF97FC7D-A866-8A2F-B34D-6EEE542459D7}"/>
              </a:ext>
            </a:extLst>
          </p:cNvPr>
          <p:cNvSpPr txBox="1"/>
          <p:nvPr/>
        </p:nvSpPr>
        <p:spPr>
          <a:xfrm>
            <a:off x="6853237" y="3384887"/>
            <a:ext cx="2052637" cy="4572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800" b="1" dirty="0">
                <a:solidFill>
                  <a:srgbClr val="983728"/>
                </a:solidFill>
              </a:rPr>
              <a:t>Phase 2B</a:t>
            </a:r>
            <a:endParaRPr lang="en-GB" sz="2800" b="1" dirty="0" err="1">
              <a:solidFill>
                <a:srgbClr val="983728"/>
              </a:solidFill>
            </a:endParaRPr>
          </a:p>
        </p:txBody>
      </p:sp>
      <p:sp>
        <p:nvSpPr>
          <p:cNvPr id="12" name="TextBox 11">
            <a:extLst>
              <a:ext uri="{FF2B5EF4-FFF2-40B4-BE49-F238E27FC236}">
                <a16:creationId xmlns:a16="http://schemas.microsoft.com/office/drawing/2014/main" id="{99626E18-9F33-77F7-BEDE-E3EB440A0339}"/>
              </a:ext>
            </a:extLst>
          </p:cNvPr>
          <p:cNvSpPr txBox="1"/>
          <p:nvPr/>
        </p:nvSpPr>
        <p:spPr>
          <a:xfrm>
            <a:off x="2193132" y="2400300"/>
            <a:ext cx="1797843" cy="4572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dirty="0"/>
              <a:t>Early efficacy sign</a:t>
            </a:r>
            <a:endParaRPr lang="en-GB" sz="1600" dirty="0" err="1"/>
          </a:p>
        </p:txBody>
      </p:sp>
      <p:sp>
        <p:nvSpPr>
          <p:cNvPr id="14" name="TextBox 13">
            <a:extLst>
              <a:ext uri="{FF2B5EF4-FFF2-40B4-BE49-F238E27FC236}">
                <a16:creationId xmlns:a16="http://schemas.microsoft.com/office/drawing/2014/main" id="{A08D6500-5E5D-A2FD-D624-7A3733CF2024}"/>
              </a:ext>
            </a:extLst>
          </p:cNvPr>
          <p:cNvSpPr txBox="1"/>
          <p:nvPr/>
        </p:nvSpPr>
        <p:spPr>
          <a:xfrm>
            <a:off x="1721643" y="2931704"/>
            <a:ext cx="2409825" cy="338554"/>
          </a:xfrm>
          <a:prstGeom prst="rect">
            <a:avLst/>
          </a:prstGeom>
          <a:noFill/>
        </p:spPr>
        <p:txBody>
          <a:bodyPr wrap="square">
            <a:spAutoFit/>
          </a:bodyPr>
          <a:lstStyle/>
          <a:p>
            <a:r>
              <a:rPr lang="en-GB" sz="1600" i="0" dirty="0">
                <a:solidFill>
                  <a:srgbClr val="262626"/>
                </a:solidFill>
                <a:effectLst/>
              </a:rPr>
              <a:t>Safety and Tolerability</a:t>
            </a:r>
            <a:endParaRPr lang="en-GB" sz="1600" dirty="0"/>
          </a:p>
        </p:txBody>
      </p:sp>
      <p:sp>
        <p:nvSpPr>
          <p:cNvPr id="16" name="TextBox 15">
            <a:extLst>
              <a:ext uri="{FF2B5EF4-FFF2-40B4-BE49-F238E27FC236}">
                <a16:creationId xmlns:a16="http://schemas.microsoft.com/office/drawing/2014/main" id="{E3425267-9524-5BEC-E92B-BD9F401FF85D}"/>
              </a:ext>
            </a:extLst>
          </p:cNvPr>
          <p:cNvSpPr txBox="1"/>
          <p:nvPr/>
        </p:nvSpPr>
        <p:spPr>
          <a:xfrm>
            <a:off x="2257425" y="4099917"/>
            <a:ext cx="3467100" cy="338554"/>
          </a:xfrm>
          <a:prstGeom prst="rect">
            <a:avLst/>
          </a:prstGeom>
          <a:noFill/>
        </p:spPr>
        <p:txBody>
          <a:bodyPr wrap="square">
            <a:spAutoFit/>
          </a:bodyPr>
          <a:lstStyle/>
          <a:p>
            <a:r>
              <a:rPr lang="en-GB" sz="1600" i="0" dirty="0">
                <a:solidFill>
                  <a:srgbClr val="262626"/>
                </a:solidFill>
                <a:effectLst/>
                <a:latin typeface="+mj-lt"/>
              </a:rPr>
              <a:t>Short-term endpoint</a:t>
            </a:r>
            <a:endParaRPr lang="en-GB" sz="1600" dirty="0">
              <a:latin typeface="+mj-lt"/>
            </a:endParaRPr>
          </a:p>
        </p:txBody>
      </p:sp>
      <p:sp>
        <p:nvSpPr>
          <p:cNvPr id="18" name="TextBox 17">
            <a:extLst>
              <a:ext uri="{FF2B5EF4-FFF2-40B4-BE49-F238E27FC236}">
                <a16:creationId xmlns:a16="http://schemas.microsoft.com/office/drawing/2014/main" id="{69EE4F9C-4E97-8BEA-F304-BADA2F5BB454}"/>
              </a:ext>
            </a:extLst>
          </p:cNvPr>
          <p:cNvSpPr txBox="1"/>
          <p:nvPr/>
        </p:nvSpPr>
        <p:spPr>
          <a:xfrm>
            <a:off x="1721643" y="4639687"/>
            <a:ext cx="2695575" cy="4572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dirty="0"/>
              <a:t>Smaller sample size</a:t>
            </a:r>
            <a:endParaRPr lang="en-GB" sz="1600" dirty="0" err="1"/>
          </a:p>
        </p:txBody>
      </p:sp>
      <p:sp>
        <p:nvSpPr>
          <p:cNvPr id="19" name="TextBox 18">
            <a:extLst>
              <a:ext uri="{FF2B5EF4-FFF2-40B4-BE49-F238E27FC236}">
                <a16:creationId xmlns:a16="http://schemas.microsoft.com/office/drawing/2014/main" id="{E8E7BEFC-D939-8BE3-145A-A47CB11E4182}"/>
              </a:ext>
            </a:extLst>
          </p:cNvPr>
          <p:cNvSpPr txBox="1"/>
          <p:nvPr/>
        </p:nvSpPr>
        <p:spPr>
          <a:xfrm>
            <a:off x="1907381" y="1846302"/>
            <a:ext cx="2695575" cy="4572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dirty="0"/>
              <a:t>Exploratory</a:t>
            </a:r>
            <a:endParaRPr lang="en-GB" sz="1600" dirty="0" err="1"/>
          </a:p>
        </p:txBody>
      </p:sp>
      <p:sp>
        <p:nvSpPr>
          <p:cNvPr id="20" name="TextBox 19">
            <a:extLst>
              <a:ext uri="{FF2B5EF4-FFF2-40B4-BE49-F238E27FC236}">
                <a16:creationId xmlns:a16="http://schemas.microsoft.com/office/drawing/2014/main" id="{874765CC-53E3-EEB1-28A8-C4799EDCB848}"/>
              </a:ext>
            </a:extLst>
          </p:cNvPr>
          <p:cNvSpPr txBox="1"/>
          <p:nvPr/>
        </p:nvSpPr>
        <p:spPr>
          <a:xfrm>
            <a:off x="7684295" y="2548443"/>
            <a:ext cx="2953942" cy="4572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dirty="0"/>
              <a:t>Confirmation of  efficacy sign</a:t>
            </a:r>
            <a:endParaRPr lang="en-GB" sz="1600" dirty="0" err="1"/>
          </a:p>
        </p:txBody>
      </p:sp>
      <p:sp>
        <p:nvSpPr>
          <p:cNvPr id="21" name="TextBox 20">
            <a:extLst>
              <a:ext uri="{FF2B5EF4-FFF2-40B4-BE49-F238E27FC236}">
                <a16:creationId xmlns:a16="http://schemas.microsoft.com/office/drawing/2014/main" id="{618937EE-7348-BD4C-D986-DD1F93A71903}"/>
              </a:ext>
            </a:extLst>
          </p:cNvPr>
          <p:cNvSpPr txBox="1"/>
          <p:nvPr/>
        </p:nvSpPr>
        <p:spPr>
          <a:xfrm>
            <a:off x="8051006" y="4174006"/>
            <a:ext cx="2759868" cy="338554"/>
          </a:xfrm>
          <a:prstGeom prst="rect">
            <a:avLst/>
          </a:prstGeom>
          <a:noFill/>
        </p:spPr>
        <p:txBody>
          <a:bodyPr wrap="square">
            <a:spAutoFit/>
          </a:bodyPr>
          <a:lstStyle/>
          <a:p>
            <a:r>
              <a:rPr lang="en-GB" sz="1600" i="0" dirty="0">
                <a:solidFill>
                  <a:srgbClr val="262626"/>
                </a:solidFill>
                <a:effectLst/>
                <a:latin typeface="+mj-lt"/>
              </a:rPr>
              <a:t>Advanced safety profiling</a:t>
            </a:r>
            <a:endParaRPr lang="en-GB" sz="1600" dirty="0">
              <a:latin typeface="+mj-lt"/>
            </a:endParaRPr>
          </a:p>
        </p:txBody>
      </p:sp>
      <p:sp>
        <p:nvSpPr>
          <p:cNvPr id="23" name="TextBox 22">
            <a:extLst>
              <a:ext uri="{FF2B5EF4-FFF2-40B4-BE49-F238E27FC236}">
                <a16:creationId xmlns:a16="http://schemas.microsoft.com/office/drawing/2014/main" id="{8279D6BE-0818-C218-F67A-BCDED587C528}"/>
              </a:ext>
            </a:extLst>
          </p:cNvPr>
          <p:cNvSpPr txBox="1"/>
          <p:nvPr/>
        </p:nvSpPr>
        <p:spPr>
          <a:xfrm>
            <a:off x="7453312" y="4691361"/>
            <a:ext cx="2695575" cy="4572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dirty="0"/>
              <a:t>Bigger sample size</a:t>
            </a:r>
            <a:endParaRPr lang="en-GB" sz="1600" dirty="0" err="1"/>
          </a:p>
        </p:txBody>
      </p:sp>
      <p:sp>
        <p:nvSpPr>
          <p:cNvPr id="24" name="TextBox 23">
            <a:extLst>
              <a:ext uri="{FF2B5EF4-FFF2-40B4-BE49-F238E27FC236}">
                <a16:creationId xmlns:a16="http://schemas.microsoft.com/office/drawing/2014/main" id="{E4EA4B8D-1F1C-865E-9174-6B131D6BA161}"/>
              </a:ext>
            </a:extLst>
          </p:cNvPr>
          <p:cNvSpPr txBox="1"/>
          <p:nvPr/>
        </p:nvSpPr>
        <p:spPr>
          <a:xfrm>
            <a:off x="7303295" y="1873329"/>
            <a:ext cx="3569494" cy="4572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dirty="0"/>
              <a:t>Establish Phase 3 dose &amp; schedule</a:t>
            </a:r>
            <a:endParaRPr lang="en-GB" sz="1600" dirty="0" err="1"/>
          </a:p>
        </p:txBody>
      </p:sp>
      <p:sp>
        <p:nvSpPr>
          <p:cNvPr id="26" name="TextBox 25">
            <a:extLst>
              <a:ext uri="{FF2B5EF4-FFF2-40B4-BE49-F238E27FC236}">
                <a16:creationId xmlns:a16="http://schemas.microsoft.com/office/drawing/2014/main" id="{440D088C-0F6E-7733-9D72-275A4AA1A1EE}"/>
              </a:ext>
            </a:extLst>
          </p:cNvPr>
          <p:cNvSpPr txBox="1"/>
          <p:nvPr/>
        </p:nvSpPr>
        <p:spPr>
          <a:xfrm>
            <a:off x="8112921" y="3015167"/>
            <a:ext cx="2759868" cy="338554"/>
          </a:xfrm>
          <a:prstGeom prst="rect">
            <a:avLst/>
          </a:prstGeom>
          <a:noFill/>
        </p:spPr>
        <p:txBody>
          <a:bodyPr wrap="square">
            <a:spAutoFit/>
          </a:bodyPr>
          <a:lstStyle/>
          <a:p>
            <a:r>
              <a:rPr lang="en-GB" sz="1600" i="0" dirty="0">
                <a:solidFill>
                  <a:srgbClr val="262626"/>
                </a:solidFill>
                <a:effectLst/>
                <a:latin typeface="+mj-lt"/>
              </a:rPr>
              <a:t>Long-term endpoint</a:t>
            </a:r>
            <a:endParaRPr lang="en-GB" sz="1600" dirty="0">
              <a:latin typeface="+mj-lt"/>
            </a:endParaRPr>
          </a:p>
        </p:txBody>
      </p:sp>
    </p:spTree>
    <p:custDataLst>
      <p:tags r:id="rId1"/>
    </p:custDataLst>
    <p:extLst>
      <p:ext uri="{BB962C8B-B14F-4D97-AF65-F5344CB8AC3E}">
        <p14:creationId xmlns:p14="http://schemas.microsoft.com/office/powerpoint/2010/main" val="3921186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4">
            <a:extLst>
              <a:ext uri="{FF2B5EF4-FFF2-40B4-BE49-F238E27FC236}">
                <a16:creationId xmlns:a16="http://schemas.microsoft.com/office/drawing/2014/main" id="{07FF51F3-1B7D-2D81-F2FD-76FAE09D3701}"/>
              </a:ext>
            </a:extLst>
          </p:cNvPr>
          <p:cNvSpPr>
            <a:spLocks noGrp="1"/>
          </p:cNvSpPr>
          <p:nvPr>
            <p:ph type="title"/>
          </p:nvPr>
        </p:nvSpPr>
        <p:spPr>
          <a:xfrm>
            <a:off x="365125" y="242888"/>
            <a:ext cx="11460163" cy="430887"/>
          </a:xfrm>
        </p:spPr>
        <p:txBody>
          <a:bodyPr anchor="b">
            <a:normAutofit/>
          </a:bodyPr>
          <a:lstStyle/>
          <a:p>
            <a:r>
              <a:rPr lang="en-US" dirty="0"/>
              <a:t>Common efficacy endpoints in Phase 2</a:t>
            </a:r>
            <a:endParaRPr lang="en-GB" dirty="0"/>
          </a:p>
        </p:txBody>
      </p:sp>
      <p:sp>
        <p:nvSpPr>
          <p:cNvPr id="11" name="TextBox 10">
            <a:extLst>
              <a:ext uri="{FF2B5EF4-FFF2-40B4-BE49-F238E27FC236}">
                <a16:creationId xmlns:a16="http://schemas.microsoft.com/office/drawing/2014/main" id="{88675F35-9D31-D4C9-9FCE-3B98D8721925}"/>
              </a:ext>
            </a:extLst>
          </p:cNvPr>
          <p:cNvSpPr txBox="1"/>
          <p:nvPr/>
        </p:nvSpPr>
        <p:spPr>
          <a:xfrm>
            <a:off x="609600" y="1476375"/>
            <a:ext cx="11215688" cy="3628961"/>
          </a:xfrm>
          <a:prstGeom prst="rect">
            <a:avLst/>
          </a:prstGeom>
          <a:noFill/>
        </p:spPr>
        <p:txBody>
          <a:bodyPr wrap="square">
            <a:spAutoFit/>
          </a:bodyPr>
          <a:lstStyle/>
          <a:p>
            <a:pPr algn="l">
              <a:lnSpc>
                <a:spcPct val="125000"/>
              </a:lnSpc>
              <a:spcBef>
                <a:spcPts val="600"/>
              </a:spcBef>
              <a:spcAft>
                <a:spcPts val="600"/>
              </a:spcAft>
              <a:buNone/>
            </a:pPr>
            <a:r>
              <a:rPr lang="en-US" b="1" i="0" dirty="0">
                <a:solidFill>
                  <a:schemeClr val="tx2"/>
                </a:solidFill>
                <a:effectLst/>
                <a:latin typeface="+mj-lt"/>
              </a:rPr>
              <a:t>Overall Response Rate (ORR)</a:t>
            </a:r>
            <a:endParaRPr lang="en-US" sz="2000" b="1" i="0" dirty="0">
              <a:solidFill>
                <a:schemeClr val="tx2"/>
              </a:solidFill>
              <a:effectLst/>
              <a:latin typeface="+mj-lt"/>
            </a:endParaRPr>
          </a:p>
          <a:p>
            <a:pPr marL="285750" indent="-285750" algn="l">
              <a:lnSpc>
                <a:spcPct val="125000"/>
              </a:lnSpc>
              <a:spcBef>
                <a:spcPts val="600"/>
              </a:spcBef>
              <a:spcAft>
                <a:spcPts val="600"/>
              </a:spcAft>
              <a:buFont typeface="Wingdings" panose="05000000000000000000" pitchFamily="2" charset="2"/>
              <a:buChar char="Ø"/>
            </a:pPr>
            <a:r>
              <a:rPr lang="en-US" sz="2000" b="0" i="0" dirty="0">
                <a:solidFill>
                  <a:srgbClr val="262626"/>
                </a:solidFill>
                <a:effectLst/>
                <a:latin typeface="+mj-lt"/>
              </a:rPr>
              <a:t>The proportion of patients whose cancer shrinks or disappears after treatment.</a:t>
            </a:r>
          </a:p>
          <a:p>
            <a:pPr algn="l">
              <a:lnSpc>
                <a:spcPct val="125000"/>
              </a:lnSpc>
              <a:spcBef>
                <a:spcPts val="600"/>
              </a:spcBef>
              <a:spcAft>
                <a:spcPts val="600"/>
              </a:spcAft>
              <a:buFont typeface="Arial" panose="020B0604020202020204" pitchFamily="34" charset="0"/>
              <a:buChar char="•"/>
            </a:pPr>
            <a:r>
              <a:rPr lang="en-US" sz="2000" b="1" i="0" dirty="0">
                <a:solidFill>
                  <a:srgbClr val="262626"/>
                </a:solidFill>
                <a:effectLst/>
                <a:latin typeface="+mj-lt"/>
              </a:rPr>
              <a:t>Components:</a:t>
            </a:r>
            <a:endParaRPr lang="en-US" sz="2000" b="0" i="0" dirty="0">
              <a:solidFill>
                <a:srgbClr val="262626"/>
              </a:solidFill>
              <a:effectLst/>
              <a:latin typeface="+mj-lt"/>
            </a:endParaRPr>
          </a:p>
          <a:p>
            <a:pPr marL="742950" lvl="1" indent="-285750" algn="l">
              <a:lnSpc>
                <a:spcPct val="125000"/>
              </a:lnSpc>
              <a:spcBef>
                <a:spcPts val="600"/>
              </a:spcBef>
              <a:spcAft>
                <a:spcPts val="600"/>
              </a:spcAft>
              <a:buFont typeface="Arial" panose="020B0604020202020204" pitchFamily="34" charset="0"/>
              <a:buChar char="•"/>
            </a:pPr>
            <a:r>
              <a:rPr lang="en-US" sz="2000" b="1" i="0" dirty="0">
                <a:solidFill>
                  <a:srgbClr val="262626"/>
                </a:solidFill>
                <a:effectLst/>
                <a:latin typeface="+mj-lt"/>
              </a:rPr>
              <a:t>Complete Response (CR):</a:t>
            </a:r>
            <a:r>
              <a:rPr lang="en-US" sz="2000" b="0" i="0" dirty="0">
                <a:solidFill>
                  <a:srgbClr val="262626"/>
                </a:solidFill>
                <a:effectLst/>
                <a:latin typeface="+mj-lt"/>
              </a:rPr>
              <a:t> Total disappearance of all target lesions.</a:t>
            </a:r>
          </a:p>
          <a:p>
            <a:pPr marL="742950" lvl="1" indent="-285750" algn="l">
              <a:lnSpc>
                <a:spcPct val="125000"/>
              </a:lnSpc>
              <a:spcBef>
                <a:spcPts val="600"/>
              </a:spcBef>
              <a:spcAft>
                <a:spcPts val="600"/>
              </a:spcAft>
              <a:buFont typeface="Arial" panose="020B0604020202020204" pitchFamily="34" charset="0"/>
              <a:buChar char="•"/>
            </a:pPr>
            <a:r>
              <a:rPr lang="en-US" sz="2000" b="1" i="0" dirty="0">
                <a:solidFill>
                  <a:srgbClr val="262626"/>
                </a:solidFill>
                <a:effectLst/>
                <a:latin typeface="+mj-lt"/>
              </a:rPr>
              <a:t>Partial Response (PR):</a:t>
            </a:r>
            <a:r>
              <a:rPr lang="en-US" sz="2000" b="0" i="0" dirty="0">
                <a:solidFill>
                  <a:srgbClr val="262626"/>
                </a:solidFill>
                <a:effectLst/>
                <a:latin typeface="+mj-lt"/>
              </a:rPr>
              <a:t> At least a 30% decrease in the diameter of target lesions.</a:t>
            </a:r>
          </a:p>
          <a:p>
            <a:pPr algn="l">
              <a:lnSpc>
                <a:spcPct val="125000"/>
              </a:lnSpc>
              <a:spcBef>
                <a:spcPts val="600"/>
              </a:spcBef>
              <a:spcAft>
                <a:spcPts val="600"/>
              </a:spcAft>
              <a:buFont typeface="Arial" panose="020B0604020202020204" pitchFamily="34" charset="0"/>
              <a:buChar char="•"/>
            </a:pPr>
            <a:r>
              <a:rPr lang="en-US" sz="2000" b="1" i="0" dirty="0">
                <a:solidFill>
                  <a:srgbClr val="262626"/>
                </a:solidFill>
                <a:effectLst/>
                <a:latin typeface="+mj-lt"/>
              </a:rPr>
              <a:t>Usage:</a:t>
            </a:r>
            <a:r>
              <a:rPr lang="en-US" sz="2000" b="0" i="0" dirty="0">
                <a:solidFill>
                  <a:srgbClr val="262626"/>
                </a:solidFill>
                <a:effectLst/>
                <a:latin typeface="+mj-lt"/>
              </a:rPr>
              <a:t> ORR serves as a direct measure of a drug’s anti-tumor activity and is frequently used as a primary endpoint in Phase 2 trials.</a:t>
            </a:r>
          </a:p>
        </p:txBody>
      </p:sp>
      <p:sp>
        <p:nvSpPr>
          <p:cNvPr id="2" name="TextBox 1">
            <a:extLst>
              <a:ext uri="{FF2B5EF4-FFF2-40B4-BE49-F238E27FC236}">
                <a16:creationId xmlns:a16="http://schemas.microsoft.com/office/drawing/2014/main" id="{2450CA15-9E9C-3C5A-0007-6847D9A3E02B}"/>
              </a:ext>
            </a:extLst>
          </p:cNvPr>
          <p:cNvSpPr txBox="1"/>
          <p:nvPr/>
        </p:nvSpPr>
        <p:spPr>
          <a:xfrm>
            <a:off x="536575" y="5431686"/>
            <a:ext cx="10550525" cy="952500"/>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GB" b="1" dirty="0">
                <a:solidFill>
                  <a:schemeClr val="tx2"/>
                </a:solidFill>
              </a:rPr>
              <a:t>Note: </a:t>
            </a:r>
            <a:r>
              <a:rPr lang="en-GB" sz="2000" dirty="0"/>
              <a:t>ORR is part of RECISTS outcome categories including Stable Disease (SD) and Progressive Disease (PD)</a:t>
            </a:r>
          </a:p>
        </p:txBody>
      </p:sp>
    </p:spTree>
    <p:extLst>
      <p:ext uri="{BB962C8B-B14F-4D97-AF65-F5344CB8AC3E}">
        <p14:creationId xmlns:p14="http://schemas.microsoft.com/office/powerpoint/2010/main" val="328588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CE66B-CE9C-B162-2271-C3DFFBF661EB}"/>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43FABF0C-D345-B2FE-6296-E4CEB767C406}"/>
              </a:ext>
            </a:extLst>
          </p:cNvPr>
          <p:cNvSpPr>
            <a:spLocks noGrp="1"/>
          </p:cNvSpPr>
          <p:nvPr>
            <p:ph type="title"/>
          </p:nvPr>
        </p:nvSpPr>
        <p:spPr>
          <a:xfrm>
            <a:off x="365125" y="242888"/>
            <a:ext cx="11460163" cy="430887"/>
          </a:xfrm>
        </p:spPr>
        <p:txBody>
          <a:bodyPr anchor="b">
            <a:normAutofit/>
          </a:bodyPr>
          <a:lstStyle/>
          <a:p>
            <a:r>
              <a:rPr lang="en-US" dirty="0"/>
              <a:t>Common efficacy endpoints in Phase 2</a:t>
            </a:r>
            <a:endParaRPr lang="en-GB" dirty="0"/>
          </a:p>
        </p:txBody>
      </p:sp>
      <p:sp>
        <p:nvSpPr>
          <p:cNvPr id="11" name="TextBox 10">
            <a:extLst>
              <a:ext uri="{FF2B5EF4-FFF2-40B4-BE49-F238E27FC236}">
                <a16:creationId xmlns:a16="http://schemas.microsoft.com/office/drawing/2014/main" id="{C9AFD256-BDEC-BC4C-7535-6C8D32AE35C4}"/>
              </a:ext>
            </a:extLst>
          </p:cNvPr>
          <p:cNvSpPr txBox="1"/>
          <p:nvPr/>
        </p:nvSpPr>
        <p:spPr>
          <a:xfrm>
            <a:off x="771525" y="1485778"/>
            <a:ext cx="9963150" cy="4117217"/>
          </a:xfrm>
          <a:prstGeom prst="rect">
            <a:avLst/>
          </a:prstGeom>
          <a:noFill/>
        </p:spPr>
        <p:txBody>
          <a:bodyPr wrap="square">
            <a:spAutoFit/>
          </a:bodyPr>
          <a:lstStyle/>
          <a:p>
            <a:r>
              <a:rPr lang="en-GB" b="1" dirty="0">
                <a:latin typeface="+mj-lt"/>
              </a:rPr>
              <a:t>Progression-Free Survival (PFS)</a:t>
            </a:r>
          </a:p>
          <a:p>
            <a:pPr algn="l">
              <a:lnSpc>
                <a:spcPct val="125000"/>
              </a:lnSpc>
              <a:buNone/>
            </a:pPr>
            <a:endParaRPr lang="en-US" sz="2000" b="1" i="0" dirty="0">
              <a:solidFill>
                <a:srgbClr val="262626"/>
              </a:solidFill>
              <a:effectLst/>
              <a:latin typeface="+mj-lt"/>
            </a:endParaRPr>
          </a:p>
          <a:p>
            <a:pPr marL="285750" indent="-285750">
              <a:lnSpc>
                <a:spcPct val="125000"/>
              </a:lnSpc>
              <a:buFont typeface="Wingdings" panose="05000000000000000000" pitchFamily="2" charset="2"/>
              <a:buChar char="Ø"/>
            </a:pPr>
            <a:r>
              <a:rPr lang="en-US" sz="2000" dirty="0">
                <a:latin typeface="+mj-lt"/>
              </a:rPr>
              <a:t>The duration during which a patient's cancer does not worsen after treatment. It is a time-to-event endpoint</a:t>
            </a:r>
          </a:p>
          <a:p>
            <a:pPr>
              <a:lnSpc>
                <a:spcPct val="125000"/>
              </a:lnSpc>
            </a:pPr>
            <a:endParaRPr lang="en-US" sz="2000" b="0" i="0" dirty="0">
              <a:solidFill>
                <a:srgbClr val="262626"/>
              </a:solidFill>
              <a:effectLst/>
              <a:latin typeface="+mj-lt"/>
            </a:endParaRPr>
          </a:p>
          <a:p>
            <a:pPr algn="l">
              <a:lnSpc>
                <a:spcPct val="125000"/>
              </a:lnSpc>
              <a:buFont typeface="Arial" panose="020B0604020202020204" pitchFamily="34" charset="0"/>
              <a:buChar char="•"/>
            </a:pPr>
            <a:r>
              <a:rPr lang="en-US" sz="2000" b="1" i="0" dirty="0">
                <a:solidFill>
                  <a:srgbClr val="262626"/>
                </a:solidFill>
                <a:effectLst/>
                <a:latin typeface="+mj-lt"/>
              </a:rPr>
              <a:t>Measurement:</a:t>
            </a:r>
            <a:endParaRPr lang="en-US" sz="2000" b="0" i="0" dirty="0">
              <a:solidFill>
                <a:srgbClr val="262626"/>
              </a:solidFill>
              <a:effectLst/>
              <a:latin typeface="+mj-lt"/>
            </a:endParaRPr>
          </a:p>
          <a:p>
            <a:pPr marL="742950" lvl="1" indent="-285750">
              <a:lnSpc>
                <a:spcPct val="125000"/>
              </a:lnSpc>
              <a:buFont typeface="Arial" panose="020B0604020202020204" pitchFamily="34" charset="0"/>
              <a:buChar char="•"/>
            </a:pPr>
            <a:r>
              <a:rPr lang="en-US" sz="2000" dirty="0">
                <a:latin typeface="+mj-lt"/>
              </a:rPr>
              <a:t>Time from the start of treatment until disease progression or death</a:t>
            </a:r>
            <a:r>
              <a:rPr lang="en-US" dirty="0">
                <a:latin typeface="+mj-lt"/>
              </a:rPr>
              <a:t>.</a:t>
            </a:r>
          </a:p>
          <a:p>
            <a:pPr marL="742950" lvl="1" indent="-285750">
              <a:lnSpc>
                <a:spcPct val="125000"/>
              </a:lnSpc>
              <a:buFont typeface="Arial" panose="020B0604020202020204" pitchFamily="34" charset="0"/>
              <a:buChar char="•"/>
            </a:pPr>
            <a:endParaRPr lang="en-US" sz="2000" b="0" i="0" dirty="0">
              <a:solidFill>
                <a:srgbClr val="262626"/>
              </a:solidFill>
              <a:effectLst/>
              <a:latin typeface="+mj-lt"/>
            </a:endParaRPr>
          </a:p>
          <a:p>
            <a:pPr algn="l">
              <a:lnSpc>
                <a:spcPct val="125000"/>
              </a:lnSpc>
              <a:buFont typeface="Arial" panose="020B0604020202020204" pitchFamily="34" charset="0"/>
              <a:buChar char="•"/>
            </a:pPr>
            <a:r>
              <a:rPr lang="en-US" sz="2000" b="1" i="0" dirty="0">
                <a:solidFill>
                  <a:srgbClr val="262626"/>
                </a:solidFill>
                <a:effectLst/>
                <a:latin typeface="+mj-lt"/>
              </a:rPr>
              <a:t>Usage:</a:t>
            </a:r>
            <a:r>
              <a:rPr lang="en-US" sz="2000" b="0" i="0" dirty="0">
                <a:solidFill>
                  <a:srgbClr val="262626"/>
                </a:solidFill>
                <a:effectLst/>
                <a:latin typeface="+mj-lt"/>
              </a:rPr>
              <a:t> </a:t>
            </a:r>
            <a:r>
              <a:rPr lang="en-US" sz="2000" dirty="0">
                <a:solidFill>
                  <a:srgbClr val="262626"/>
                </a:solidFill>
                <a:latin typeface="+mj-lt"/>
              </a:rPr>
              <a:t>It is a more informative endpoint than ORR and it is acceptable as a regulatory endpoint in some cancer types like ovarian cancer</a:t>
            </a:r>
            <a:r>
              <a:rPr lang="en-US" sz="2000" dirty="0">
                <a:solidFill>
                  <a:srgbClr val="262626"/>
                </a:solidFill>
                <a:latin typeface="Arial" panose="020B0604020202020204" pitchFamily="34" charset="0"/>
              </a:rPr>
              <a:t>.</a:t>
            </a:r>
            <a:endParaRPr lang="en-US" sz="2000" b="0" i="0" dirty="0">
              <a:solidFill>
                <a:srgbClr val="262626"/>
              </a:solidFill>
              <a:effectLst/>
              <a:latin typeface="Arial" panose="020B0604020202020204" pitchFamily="34" charset="0"/>
            </a:endParaRPr>
          </a:p>
        </p:txBody>
      </p:sp>
    </p:spTree>
    <p:extLst>
      <p:ext uri="{BB962C8B-B14F-4D97-AF65-F5344CB8AC3E}">
        <p14:creationId xmlns:p14="http://schemas.microsoft.com/office/powerpoint/2010/main" val="1476203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5813A-58E7-51E1-3D71-FAEBBA413B92}"/>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33BA157A-8104-DCB8-1CD0-488180F40060}"/>
              </a:ext>
            </a:extLst>
          </p:cNvPr>
          <p:cNvSpPr>
            <a:spLocks noGrp="1"/>
          </p:cNvSpPr>
          <p:nvPr>
            <p:ph type="title"/>
          </p:nvPr>
        </p:nvSpPr>
        <p:spPr>
          <a:xfrm>
            <a:off x="365125" y="242888"/>
            <a:ext cx="11460163" cy="430887"/>
          </a:xfrm>
        </p:spPr>
        <p:txBody>
          <a:bodyPr anchor="b">
            <a:normAutofit/>
          </a:bodyPr>
          <a:lstStyle/>
          <a:p>
            <a:r>
              <a:rPr lang="en-US" dirty="0"/>
              <a:t>Other endpoints</a:t>
            </a:r>
            <a:endParaRPr lang="en-GB" dirty="0"/>
          </a:p>
        </p:txBody>
      </p:sp>
      <p:sp>
        <p:nvSpPr>
          <p:cNvPr id="11" name="TextBox 10">
            <a:extLst>
              <a:ext uri="{FF2B5EF4-FFF2-40B4-BE49-F238E27FC236}">
                <a16:creationId xmlns:a16="http://schemas.microsoft.com/office/drawing/2014/main" id="{235BC9A5-84B1-6AA0-FC77-7FE320AE57E1}"/>
              </a:ext>
            </a:extLst>
          </p:cNvPr>
          <p:cNvSpPr txBox="1"/>
          <p:nvPr/>
        </p:nvSpPr>
        <p:spPr>
          <a:xfrm>
            <a:off x="523875" y="1488029"/>
            <a:ext cx="10325100" cy="4129592"/>
          </a:xfrm>
          <a:prstGeom prst="rect">
            <a:avLst/>
          </a:prstGeom>
          <a:noFill/>
        </p:spPr>
        <p:txBody>
          <a:bodyPr wrap="square">
            <a:spAutoFit/>
          </a:bodyPr>
          <a:lstStyle/>
          <a:p>
            <a:pPr marL="342900" indent="-342900">
              <a:lnSpc>
                <a:spcPct val="125000"/>
              </a:lnSpc>
              <a:spcBef>
                <a:spcPts val="600"/>
              </a:spcBef>
              <a:spcAft>
                <a:spcPts val="600"/>
              </a:spcAft>
              <a:buFont typeface="Wingdings" panose="05000000000000000000" pitchFamily="2" charset="2"/>
              <a:buChar char="Ø"/>
            </a:pPr>
            <a:r>
              <a:rPr lang="en-GB" sz="2000" b="1" dirty="0"/>
              <a:t>Overall Survival (OS): </a:t>
            </a:r>
            <a:r>
              <a:rPr lang="en-US" sz="2000" dirty="0"/>
              <a:t>Time from the start of treatment until death from any cause.</a:t>
            </a:r>
            <a:endParaRPr lang="en-GB" sz="2000" b="1" dirty="0"/>
          </a:p>
          <a:p>
            <a:pPr marL="342900" indent="-342900">
              <a:lnSpc>
                <a:spcPct val="125000"/>
              </a:lnSpc>
              <a:spcBef>
                <a:spcPts val="600"/>
              </a:spcBef>
              <a:spcAft>
                <a:spcPts val="600"/>
              </a:spcAft>
              <a:buFont typeface="Wingdings" panose="05000000000000000000" pitchFamily="2" charset="2"/>
              <a:buChar char="Ø"/>
            </a:pPr>
            <a:r>
              <a:rPr lang="en-GB" sz="2000" b="1" dirty="0"/>
              <a:t>Time to Progression (TTP): </a:t>
            </a:r>
            <a:r>
              <a:rPr lang="en-GB" sz="2000" dirty="0"/>
              <a:t>T</a:t>
            </a:r>
            <a:r>
              <a:rPr lang="en-US" sz="2000" dirty="0" err="1"/>
              <a:t>ime</a:t>
            </a:r>
            <a:r>
              <a:rPr lang="en-US" sz="2000" dirty="0"/>
              <a:t> from the start of treatment to the point where cancer growth is first observed.</a:t>
            </a:r>
          </a:p>
          <a:p>
            <a:pPr marL="342900" indent="-342900">
              <a:lnSpc>
                <a:spcPct val="125000"/>
              </a:lnSpc>
              <a:spcBef>
                <a:spcPts val="600"/>
              </a:spcBef>
              <a:spcAft>
                <a:spcPts val="600"/>
              </a:spcAft>
              <a:buFont typeface="Wingdings" panose="05000000000000000000" pitchFamily="2" charset="2"/>
              <a:buChar char="Ø"/>
            </a:pPr>
            <a:r>
              <a:rPr lang="en-GB" sz="2000" b="1" dirty="0"/>
              <a:t>Disease Control Rate (DCR): </a:t>
            </a:r>
            <a:r>
              <a:rPr lang="en-US" sz="2000" dirty="0"/>
              <a:t>The total percentage of patients who achieve a complete response, partial response, or stable disease.</a:t>
            </a:r>
          </a:p>
          <a:p>
            <a:pPr marL="342900" indent="-342900">
              <a:lnSpc>
                <a:spcPct val="125000"/>
              </a:lnSpc>
              <a:spcBef>
                <a:spcPts val="600"/>
              </a:spcBef>
              <a:spcAft>
                <a:spcPts val="600"/>
              </a:spcAft>
              <a:buFont typeface="Wingdings" panose="05000000000000000000" pitchFamily="2" charset="2"/>
              <a:buChar char="Ø"/>
            </a:pPr>
            <a:r>
              <a:rPr lang="en-GB" sz="2000" b="1" dirty="0"/>
              <a:t>Biomarker-focused Endpoints: </a:t>
            </a:r>
            <a:r>
              <a:rPr lang="en-US" sz="2000" dirty="0"/>
              <a:t> Evaluating biomarker changes as indicators of cancer drug effects</a:t>
            </a:r>
          </a:p>
          <a:p>
            <a:pPr marL="342900" indent="-342900">
              <a:lnSpc>
                <a:spcPct val="125000"/>
              </a:lnSpc>
              <a:spcBef>
                <a:spcPts val="600"/>
              </a:spcBef>
              <a:spcAft>
                <a:spcPts val="600"/>
              </a:spcAft>
              <a:buFont typeface="Wingdings" panose="05000000000000000000" pitchFamily="2" charset="2"/>
              <a:buChar char="Ø"/>
            </a:pPr>
            <a:r>
              <a:rPr lang="en-GB" sz="2000" b="1" dirty="0"/>
              <a:t> Quality of Life (QoL): </a:t>
            </a:r>
            <a:r>
              <a:rPr lang="en-US" sz="2000" dirty="0"/>
              <a:t>Evaluating changes in patients' overall well-being, using standardized questionnaires.</a:t>
            </a:r>
            <a:endParaRPr lang="en-GB" sz="2000" b="1" dirty="0"/>
          </a:p>
        </p:txBody>
      </p:sp>
    </p:spTree>
    <p:extLst>
      <p:ext uri="{BB962C8B-B14F-4D97-AF65-F5344CB8AC3E}">
        <p14:creationId xmlns:p14="http://schemas.microsoft.com/office/powerpoint/2010/main" val="3997052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4">
            <a:extLst>
              <a:ext uri="{FF2B5EF4-FFF2-40B4-BE49-F238E27FC236}">
                <a16:creationId xmlns:a16="http://schemas.microsoft.com/office/drawing/2014/main" id="{76E9835A-3A13-51B2-79B8-16DA49652ABF}"/>
              </a:ext>
            </a:extLst>
          </p:cNvPr>
          <p:cNvSpPr>
            <a:spLocks noGrp="1"/>
          </p:cNvSpPr>
          <p:nvPr>
            <p:ph type="title"/>
          </p:nvPr>
        </p:nvSpPr>
        <p:spPr>
          <a:xfrm>
            <a:off x="365125" y="242888"/>
            <a:ext cx="11460163" cy="430887"/>
          </a:xfrm>
        </p:spPr>
        <p:txBody>
          <a:bodyPr anchor="b">
            <a:normAutofit/>
          </a:bodyPr>
          <a:lstStyle/>
          <a:p>
            <a:r>
              <a:rPr lang="en-GB" dirty="0"/>
              <a:t>PICOS Framework</a:t>
            </a:r>
          </a:p>
        </p:txBody>
      </p:sp>
      <p:sp>
        <p:nvSpPr>
          <p:cNvPr id="21" name="TextBox 20">
            <a:extLst>
              <a:ext uri="{FF2B5EF4-FFF2-40B4-BE49-F238E27FC236}">
                <a16:creationId xmlns:a16="http://schemas.microsoft.com/office/drawing/2014/main" id="{72C6430D-A90C-18C1-797D-AB58ECA75EC1}"/>
              </a:ext>
            </a:extLst>
          </p:cNvPr>
          <p:cNvSpPr txBox="1"/>
          <p:nvPr/>
        </p:nvSpPr>
        <p:spPr>
          <a:xfrm>
            <a:off x="365125" y="1144608"/>
            <a:ext cx="10639425" cy="886346"/>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A good way to gain insights into published clinical trials is using PICOS framework that focuses on the following key features;</a:t>
            </a:r>
            <a:endParaRPr lang="en-GB" sz="2000" dirty="0" err="1"/>
          </a:p>
        </p:txBody>
      </p:sp>
      <p:grpSp>
        <p:nvGrpSpPr>
          <p:cNvPr id="42" name="Group 41">
            <a:extLst>
              <a:ext uri="{FF2B5EF4-FFF2-40B4-BE49-F238E27FC236}">
                <a16:creationId xmlns:a16="http://schemas.microsoft.com/office/drawing/2014/main" id="{832CAB94-EFD6-C683-C3A7-E38759A7D1EE}"/>
              </a:ext>
            </a:extLst>
          </p:cNvPr>
          <p:cNvGrpSpPr/>
          <p:nvPr/>
        </p:nvGrpSpPr>
        <p:grpSpPr>
          <a:xfrm>
            <a:off x="365125" y="2586839"/>
            <a:ext cx="11160392" cy="3494071"/>
            <a:chOff x="447675" y="2752725"/>
            <a:chExt cx="12563475" cy="3543300"/>
          </a:xfrm>
        </p:grpSpPr>
        <p:grpSp>
          <p:nvGrpSpPr>
            <p:cNvPr id="24" name="Group 23">
              <a:extLst>
                <a:ext uri="{FF2B5EF4-FFF2-40B4-BE49-F238E27FC236}">
                  <a16:creationId xmlns:a16="http://schemas.microsoft.com/office/drawing/2014/main" id="{E17146BF-38DA-63C5-2028-4353871A809C}"/>
                </a:ext>
              </a:extLst>
            </p:cNvPr>
            <p:cNvGrpSpPr/>
            <p:nvPr/>
          </p:nvGrpSpPr>
          <p:grpSpPr>
            <a:xfrm>
              <a:off x="447675" y="2752725"/>
              <a:ext cx="2314575" cy="3524250"/>
              <a:chOff x="447675" y="2752725"/>
              <a:chExt cx="2314575" cy="3524250"/>
            </a:xfrm>
          </p:grpSpPr>
          <p:sp>
            <p:nvSpPr>
              <p:cNvPr id="22" name="Rectangle 21">
                <a:extLst>
                  <a:ext uri="{FF2B5EF4-FFF2-40B4-BE49-F238E27FC236}">
                    <a16:creationId xmlns:a16="http://schemas.microsoft.com/office/drawing/2014/main" id="{D5F36EF2-D45C-4F0D-DB94-ABB89CD01549}"/>
                  </a:ext>
                </a:extLst>
              </p:cNvPr>
              <p:cNvSpPr/>
              <p:nvPr/>
            </p:nvSpPr>
            <p:spPr bwMode="auto">
              <a:xfrm>
                <a:off x="447675" y="2752725"/>
                <a:ext cx="2314575" cy="352425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3" name="TextBox 22">
                <a:extLst>
                  <a:ext uri="{FF2B5EF4-FFF2-40B4-BE49-F238E27FC236}">
                    <a16:creationId xmlns:a16="http://schemas.microsoft.com/office/drawing/2014/main" id="{60731CFC-DCBD-DFB1-BFB4-B98EF94E57D5}"/>
                  </a:ext>
                </a:extLst>
              </p:cNvPr>
              <p:cNvSpPr txBox="1"/>
              <p:nvPr/>
            </p:nvSpPr>
            <p:spPr>
              <a:xfrm>
                <a:off x="628650" y="2752725"/>
                <a:ext cx="1895475" cy="40957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t>P - Population</a:t>
                </a:r>
                <a:endParaRPr lang="en-GB" sz="2000" b="1" dirty="0" err="1"/>
              </a:p>
            </p:txBody>
          </p:sp>
        </p:grpSp>
        <p:sp>
          <p:nvSpPr>
            <p:cNvPr id="25" name="TextBox 24">
              <a:extLst>
                <a:ext uri="{FF2B5EF4-FFF2-40B4-BE49-F238E27FC236}">
                  <a16:creationId xmlns:a16="http://schemas.microsoft.com/office/drawing/2014/main" id="{5DEA02C5-0E53-E4DD-C6DA-10B635467A86}"/>
                </a:ext>
              </a:extLst>
            </p:cNvPr>
            <p:cNvSpPr txBox="1"/>
            <p:nvPr/>
          </p:nvSpPr>
          <p:spPr>
            <a:xfrm>
              <a:off x="628650" y="3429001"/>
              <a:ext cx="1981200" cy="2343150"/>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What is the population of patients included in the clinical trial?</a:t>
              </a:r>
              <a:endParaRPr lang="en-GB" sz="2000" dirty="0" err="1"/>
            </a:p>
          </p:txBody>
        </p:sp>
        <p:grpSp>
          <p:nvGrpSpPr>
            <p:cNvPr id="26" name="Group 25">
              <a:extLst>
                <a:ext uri="{FF2B5EF4-FFF2-40B4-BE49-F238E27FC236}">
                  <a16:creationId xmlns:a16="http://schemas.microsoft.com/office/drawing/2014/main" id="{6B3D46A9-7FF1-99FF-4A8A-99F9C7FF9FF8}"/>
                </a:ext>
              </a:extLst>
            </p:cNvPr>
            <p:cNvGrpSpPr/>
            <p:nvPr/>
          </p:nvGrpSpPr>
          <p:grpSpPr>
            <a:xfrm>
              <a:off x="2971800" y="2771775"/>
              <a:ext cx="2314575" cy="3524250"/>
              <a:chOff x="447675" y="2752725"/>
              <a:chExt cx="2314575" cy="3524250"/>
            </a:xfrm>
          </p:grpSpPr>
          <p:sp>
            <p:nvSpPr>
              <p:cNvPr id="27" name="Rectangle 26">
                <a:extLst>
                  <a:ext uri="{FF2B5EF4-FFF2-40B4-BE49-F238E27FC236}">
                    <a16:creationId xmlns:a16="http://schemas.microsoft.com/office/drawing/2014/main" id="{C9C196DE-B601-D1F2-25E7-752801929D79}"/>
                  </a:ext>
                </a:extLst>
              </p:cNvPr>
              <p:cNvSpPr/>
              <p:nvPr/>
            </p:nvSpPr>
            <p:spPr bwMode="auto">
              <a:xfrm>
                <a:off x="447675" y="2752725"/>
                <a:ext cx="2314575" cy="352425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28" name="TextBox 27">
                <a:extLst>
                  <a:ext uri="{FF2B5EF4-FFF2-40B4-BE49-F238E27FC236}">
                    <a16:creationId xmlns:a16="http://schemas.microsoft.com/office/drawing/2014/main" id="{BD23FCAC-EA23-8676-61E8-A90533CABFE9}"/>
                  </a:ext>
                </a:extLst>
              </p:cNvPr>
              <p:cNvSpPr txBox="1"/>
              <p:nvPr/>
            </p:nvSpPr>
            <p:spPr>
              <a:xfrm>
                <a:off x="628650" y="2752725"/>
                <a:ext cx="1895475" cy="40957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t>I - Intervention</a:t>
                </a:r>
                <a:endParaRPr lang="en-GB" sz="2000" b="1" dirty="0" err="1"/>
              </a:p>
            </p:txBody>
          </p:sp>
        </p:grpSp>
        <p:sp>
          <p:nvSpPr>
            <p:cNvPr id="29" name="TextBox 28">
              <a:extLst>
                <a:ext uri="{FF2B5EF4-FFF2-40B4-BE49-F238E27FC236}">
                  <a16:creationId xmlns:a16="http://schemas.microsoft.com/office/drawing/2014/main" id="{5031A917-7422-CCBF-A9DE-DFB37473AE3D}"/>
                </a:ext>
              </a:extLst>
            </p:cNvPr>
            <p:cNvSpPr txBox="1"/>
            <p:nvPr/>
          </p:nvSpPr>
          <p:spPr>
            <a:xfrm>
              <a:off x="3152775" y="3448051"/>
              <a:ext cx="1981200" cy="2343150"/>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What is the investigational medicinal product evaluated in the trial?</a:t>
              </a:r>
              <a:endParaRPr lang="en-GB" sz="2000" dirty="0" err="1"/>
            </a:p>
          </p:txBody>
        </p:sp>
        <p:grpSp>
          <p:nvGrpSpPr>
            <p:cNvPr id="30" name="Group 29">
              <a:extLst>
                <a:ext uri="{FF2B5EF4-FFF2-40B4-BE49-F238E27FC236}">
                  <a16:creationId xmlns:a16="http://schemas.microsoft.com/office/drawing/2014/main" id="{D9F6055F-A377-1467-2736-3A525B850D54}"/>
                </a:ext>
              </a:extLst>
            </p:cNvPr>
            <p:cNvGrpSpPr/>
            <p:nvPr/>
          </p:nvGrpSpPr>
          <p:grpSpPr>
            <a:xfrm>
              <a:off x="5495925" y="2771775"/>
              <a:ext cx="2314575" cy="3524250"/>
              <a:chOff x="447675" y="2752725"/>
              <a:chExt cx="2314575" cy="3524250"/>
            </a:xfrm>
          </p:grpSpPr>
          <p:sp>
            <p:nvSpPr>
              <p:cNvPr id="31" name="Rectangle 30">
                <a:extLst>
                  <a:ext uri="{FF2B5EF4-FFF2-40B4-BE49-F238E27FC236}">
                    <a16:creationId xmlns:a16="http://schemas.microsoft.com/office/drawing/2014/main" id="{3AA7D3EF-2CCA-B073-E7B6-25952CB9701E}"/>
                  </a:ext>
                </a:extLst>
              </p:cNvPr>
              <p:cNvSpPr/>
              <p:nvPr/>
            </p:nvSpPr>
            <p:spPr bwMode="auto">
              <a:xfrm>
                <a:off x="447675" y="2752725"/>
                <a:ext cx="2314575" cy="352425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32" name="TextBox 31">
                <a:extLst>
                  <a:ext uri="{FF2B5EF4-FFF2-40B4-BE49-F238E27FC236}">
                    <a16:creationId xmlns:a16="http://schemas.microsoft.com/office/drawing/2014/main" id="{9651BE16-8A59-A413-D8BC-3A5EF871EAF0}"/>
                  </a:ext>
                </a:extLst>
              </p:cNvPr>
              <p:cNvSpPr txBox="1"/>
              <p:nvPr/>
            </p:nvSpPr>
            <p:spPr>
              <a:xfrm>
                <a:off x="628650" y="2752725"/>
                <a:ext cx="2133600" cy="40957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t>C - Comparison</a:t>
                </a:r>
                <a:endParaRPr lang="en-GB" sz="2000" b="1" dirty="0" err="1"/>
              </a:p>
            </p:txBody>
          </p:sp>
        </p:grpSp>
        <p:sp>
          <p:nvSpPr>
            <p:cNvPr id="33" name="TextBox 32">
              <a:extLst>
                <a:ext uri="{FF2B5EF4-FFF2-40B4-BE49-F238E27FC236}">
                  <a16:creationId xmlns:a16="http://schemas.microsoft.com/office/drawing/2014/main" id="{7289728F-6D38-C79F-DC44-ABC05610DC73}"/>
                </a:ext>
              </a:extLst>
            </p:cNvPr>
            <p:cNvSpPr txBox="1"/>
            <p:nvPr/>
          </p:nvSpPr>
          <p:spPr>
            <a:xfrm>
              <a:off x="5676900" y="3448051"/>
              <a:ext cx="1981201" cy="2728048"/>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What comparator or standard of care used to evaluate clinical benefit?</a:t>
              </a:r>
              <a:endParaRPr lang="en-GB" sz="2000" dirty="0" err="1"/>
            </a:p>
          </p:txBody>
        </p:sp>
        <p:grpSp>
          <p:nvGrpSpPr>
            <p:cNvPr id="34" name="Group 33">
              <a:extLst>
                <a:ext uri="{FF2B5EF4-FFF2-40B4-BE49-F238E27FC236}">
                  <a16:creationId xmlns:a16="http://schemas.microsoft.com/office/drawing/2014/main" id="{6C35EFB5-C25F-EB61-0897-9E0007D2F627}"/>
                </a:ext>
              </a:extLst>
            </p:cNvPr>
            <p:cNvGrpSpPr/>
            <p:nvPr/>
          </p:nvGrpSpPr>
          <p:grpSpPr>
            <a:xfrm>
              <a:off x="8201025" y="2752725"/>
              <a:ext cx="2314575" cy="3524250"/>
              <a:chOff x="447675" y="2752725"/>
              <a:chExt cx="2314575" cy="3524250"/>
            </a:xfrm>
          </p:grpSpPr>
          <p:sp>
            <p:nvSpPr>
              <p:cNvPr id="35" name="Rectangle 34">
                <a:extLst>
                  <a:ext uri="{FF2B5EF4-FFF2-40B4-BE49-F238E27FC236}">
                    <a16:creationId xmlns:a16="http://schemas.microsoft.com/office/drawing/2014/main" id="{88213659-F3C8-6291-C355-87A4CF796E2E}"/>
                  </a:ext>
                </a:extLst>
              </p:cNvPr>
              <p:cNvSpPr/>
              <p:nvPr/>
            </p:nvSpPr>
            <p:spPr bwMode="auto">
              <a:xfrm>
                <a:off x="447675" y="2752725"/>
                <a:ext cx="2314575" cy="352425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36" name="TextBox 35">
                <a:extLst>
                  <a:ext uri="{FF2B5EF4-FFF2-40B4-BE49-F238E27FC236}">
                    <a16:creationId xmlns:a16="http://schemas.microsoft.com/office/drawing/2014/main" id="{19299711-0C8D-C611-EE01-65F2635D4571}"/>
                  </a:ext>
                </a:extLst>
              </p:cNvPr>
              <p:cNvSpPr txBox="1"/>
              <p:nvPr/>
            </p:nvSpPr>
            <p:spPr>
              <a:xfrm>
                <a:off x="628650" y="2752725"/>
                <a:ext cx="1895475" cy="40957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t>O - Outcome</a:t>
                </a:r>
                <a:endParaRPr lang="en-GB" sz="2000" b="1" dirty="0" err="1"/>
              </a:p>
            </p:txBody>
          </p:sp>
        </p:grpSp>
        <p:sp>
          <p:nvSpPr>
            <p:cNvPr id="37" name="TextBox 36">
              <a:extLst>
                <a:ext uri="{FF2B5EF4-FFF2-40B4-BE49-F238E27FC236}">
                  <a16:creationId xmlns:a16="http://schemas.microsoft.com/office/drawing/2014/main" id="{A42B7719-7C04-06DA-14B6-BF9F06C96CA1}"/>
                </a:ext>
              </a:extLst>
            </p:cNvPr>
            <p:cNvSpPr txBox="1"/>
            <p:nvPr/>
          </p:nvSpPr>
          <p:spPr>
            <a:xfrm>
              <a:off x="8367712" y="3606751"/>
              <a:ext cx="2069742" cy="2343150"/>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What are the endpoints used in the trial and their results?</a:t>
              </a:r>
              <a:endParaRPr lang="en-GB" sz="2000" dirty="0" err="1"/>
            </a:p>
          </p:txBody>
        </p:sp>
        <p:grpSp>
          <p:nvGrpSpPr>
            <p:cNvPr id="38" name="Group 37">
              <a:extLst>
                <a:ext uri="{FF2B5EF4-FFF2-40B4-BE49-F238E27FC236}">
                  <a16:creationId xmlns:a16="http://schemas.microsoft.com/office/drawing/2014/main" id="{FCB3C9FA-03E7-FDBB-37D9-8D1C7E3FB7E9}"/>
                </a:ext>
              </a:extLst>
            </p:cNvPr>
            <p:cNvGrpSpPr/>
            <p:nvPr/>
          </p:nvGrpSpPr>
          <p:grpSpPr>
            <a:xfrm>
              <a:off x="10696575" y="2771775"/>
              <a:ext cx="2314575" cy="3524250"/>
              <a:chOff x="447675" y="2752725"/>
              <a:chExt cx="2314575" cy="3524250"/>
            </a:xfrm>
          </p:grpSpPr>
          <p:sp>
            <p:nvSpPr>
              <p:cNvPr id="39" name="Rectangle 38">
                <a:extLst>
                  <a:ext uri="{FF2B5EF4-FFF2-40B4-BE49-F238E27FC236}">
                    <a16:creationId xmlns:a16="http://schemas.microsoft.com/office/drawing/2014/main" id="{E6DF7262-576D-FFDB-B032-76EB236FEF14}"/>
                  </a:ext>
                </a:extLst>
              </p:cNvPr>
              <p:cNvSpPr/>
              <p:nvPr/>
            </p:nvSpPr>
            <p:spPr bwMode="auto">
              <a:xfrm>
                <a:off x="447675" y="2752725"/>
                <a:ext cx="2314575" cy="3524250"/>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40" name="TextBox 39">
                <a:extLst>
                  <a:ext uri="{FF2B5EF4-FFF2-40B4-BE49-F238E27FC236}">
                    <a16:creationId xmlns:a16="http://schemas.microsoft.com/office/drawing/2014/main" id="{A56E7CB2-EEA4-1C89-29B0-E1B5229EEC1B}"/>
                  </a:ext>
                </a:extLst>
              </p:cNvPr>
              <p:cNvSpPr txBox="1"/>
              <p:nvPr/>
            </p:nvSpPr>
            <p:spPr>
              <a:xfrm>
                <a:off x="628650" y="2752725"/>
                <a:ext cx="1981200" cy="40957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t>S – Study design</a:t>
                </a:r>
                <a:endParaRPr lang="en-GB" sz="2000" b="1" dirty="0" err="1"/>
              </a:p>
            </p:txBody>
          </p:sp>
        </p:grpSp>
        <p:sp>
          <p:nvSpPr>
            <p:cNvPr id="41" name="TextBox 40">
              <a:extLst>
                <a:ext uri="{FF2B5EF4-FFF2-40B4-BE49-F238E27FC236}">
                  <a16:creationId xmlns:a16="http://schemas.microsoft.com/office/drawing/2014/main" id="{75139872-B918-40AC-98FF-CCAF94D64BA8}"/>
                </a:ext>
              </a:extLst>
            </p:cNvPr>
            <p:cNvSpPr txBox="1"/>
            <p:nvPr/>
          </p:nvSpPr>
          <p:spPr>
            <a:xfrm>
              <a:off x="10877550" y="3448051"/>
              <a:ext cx="1981200" cy="2343150"/>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What is the study design including allocation method and sample size?</a:t>
              </a:r>
              <a:endParaRPr lang="en-GB" sz="2000" dirty="0" err="1"/>
            </a:p>
          </p:txBody>
        </p:sp>
      </p:grpSp>
    </p:spTree>
    <p:extLst>
      <p:ext uri="{BB962C8B-B14F-4D97-AF65-F5344CB8AC3E}">
        <p14:creationId xmlns:p14="http://schemas.microsoft.com/office/powerpoint/2010/main" val="2186760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8D90C-BD2D-7C9E-3321-A72BFED4A954}"/>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FA10C2DF-62EB-31DC-3537-CB4CAB614F76}"/>
              </a:ext>
            </a:extLst>
          </p:cNvPr>
          <p:cNvSpPr>
            <a:spLocks noGrp="1"/>
          </p:cNvSpPr>
          <p:nvPr>
            <p:ph type="title"/>
          </p:nvPr>
        </p:nvSpPr>
        <p:spPr>
          <a:xfrm>
            <a:off x="365125" y="242888"/>
            <a:ext cx="11460163" cy="430887"/>
          </a:xfrm>
        </p:spPr>
        <p:txBody>
          <a:bodyPr anchor="b">
            <a:normAutofit/>
          </a:bodyPr>
          <a:lstStyle/>
          <a:p>
            <a:r>
              <a:rPr lang="en-GB" dirty="0"/>
              <a:t>Exercise 4</a:t>
            </a:r>
          </a:p>
        </p:txBody>
      </p:sp>
      <p:sp>
        <p:nvSpPr>
          <p:cNvPr id="21" name="TextBox 20">
            <a:extLst>
              <a:ext uri="{FF2B5EF4-FFF2-40B4-BE49-F238E27FC236}">
                <a16:creationId xmlns:a16="http://schemas.microsoft.com/office/drawing/2014/main" id="{70155BA8-D46B-57C0-9CBD-71C28E078EEB}"/>
              </a:ext>
            </a:extLst>
          </p:cNvPr>
          <p:cNvSpPr txBox="1"/>
          <p:nvPr/>
        </p:nvSpPr>
        <p:spPr>
          <a:xfrm>
            <a:off x="365125" y="1843087"/>
            <a:ext cx="11049000" cy="1362075"/>
          </a:xfrm>
          <a:prstGeom prst="rect">
            <a:avLst/>
          </a:prstGeom>
          <a:noFill/>
        </p:spPr>
        <p:txBody>
          <a:bodyPr wrap="square" lIns="36000" tIns="36000" rIns="36000" bIns="36000" rtlCol="0">
            <a:noAutofit/>
          </a:bodyPr>
          <a:lstStyle/>
          <a:p>
            <a:pPr>
              <a:lnSpc>
                <a:spcPct val="125000"/>
              </a:lnSpc>
              <a:spcBef>
                <a:spcPts val="300"/>
              </a:spcBef>
              <a:spcAft>
                <a:spcPts val="300"/>
              </a:spcAft>
              <a:buClr>
                <a:schemeClr val="tx2"/>
              </a:buClr>
              <a:buSzPct val="110000"/>
            </a:pPr>
            <a:r>
              <a:rPr lang="en-US" sz="2000" dirty="0"/>
              <a:t>What are the key design features of the Phase II clinical trial of pembrolizumab efficacy and safety in advanced adrenocortical carcinoma – Habra et al. (2019). The paper is available in the course folder</a:t>
            </a:r>
            <a:endParaRPr lang="en-GB" sz="2000" dirty="0" err="1"/>
          </a:p>
        </p:txBody>
      </p:sp>
      <p:sp>
        <p:nvSpPr>
          <p:cNvPr id="3" name="TextBox 2">
            <a:extLst>
              <a:ext uri="{FF2B5EF4-FFF2-40B4-BE49-F238E27FC236}">
                <a16:creationId xmlns:a16="http://schemas.microsoft.com/office/drawing/2014/main" id="{E0D05DCB-ABBA-551E-931C-EF8CB46D1451}"/>
              </a:ext>
            </a:extLst>
          </p:cNvPr>
          <p:cNvSpPr txBox="1"/>
          <p:nvPr/>
        </p:nvSpPr>
        <p:spPr>
          <a:xfrm>
            <a:off x="2470943" y="3941086"/>
            <a:ext cx="7248525" cy="86677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dirty="0"/>
              <a:t>What are the limitation and the strength of the study design?</a:t>
            </a:r>
            <a:endParaRPr lang="en-GB" sz="2000" dirty="0" err="1"/>
          </a:p>
        </p:txBody>
      </p:sp>
    </p:spTree>
    <p:extLst>
      <p:ext uri="{BB962C8B-B14F-4D97-AF65-F5344CB8AC3E}">
        <p14:creationId xmlns:p14="http://schemas.microsoft.com/office/powerpoint/2010/main" val="3368596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4EE1-9EB6-6047-DACC-CF18EBB22246}"/>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2B0364A2-E88C-F0CC-A723-C8D76A25E86A}"/>
              </a:ext>
            </a:extLst>
          </p:cNvPr>
          <p:cNvSpPr>
            <a:spLocks noGrp="1"/>
          </p:cNvSpPr>
          <p:nvPr>
            <p:ph type="title"/>
          </p:nvPr>
        </p:nvSpPr>
        <p:spPr>
          <a:xfrm>
            <a:off x="365125" y="242888"/>
            <a:ext cx="11460163" cy="430887"/>
          </a:xfrm>
        </p:spPr>
        <p:txBody>
          <a:bodyPr anchor="b">
            <a:normAutofit/>
          </a:bodyPr>
          <a:lstStyle/>
          <a:p>
            <a:r>
              <a:rPr lang="en-GB" dirty="0"/>
              <a:t>Exercise 5</a:t>
            </a:r>
          </a:p>
        </p:txBody>
      </p:sp>
      <p:sp>
        <p:nvSpPr>
          <p:cNvPr id="21" name="TextBox 20">
            <a:extLst>
              <a:ext uri="{FF2B5EF4-FFF2-40B4-BE49-F238E27FC236}">
                <a16:creationId xmlns:a16="http://schemas.microsoft.com/office/drawing/2014/main" id="{1D715F84-8BE4-1551-DEEE-FD67AE78B42A}"/>
              </a:ext>
            </a:extLst>
          </p:cNvPr>
          <p:cNvSpPr txBox="1"/>
          <p:nvPr/>
        </p:nvSpPr>
        <p:spPr>
          <a:xfrm>
            <a:off x="495300" y="2000250"/>
            <a:ext cx="11049000" cy="1362075"/>
          </a:xfrm>
          <a:prstGeom prst="rect">
            <a:avLst/>
          </a:prstGeom>
          <a:noFill/>
        </p:spPr>
        <p:txBody>
          <a:bodyPr wrap="square" lIns="36000" tIns="36000" rIns="36000" bIns="36000" rtlCol="0">
            <a:noAutofit/>
          </a:bodyPr>
          <a:lstStyle/>
          <a:p>
            <a:pPr>
              <a:lnSpc>
                <a:spcPct val="125000"/>
              </a:lnSpc>
              <a:spcBef>
                <a:spcPts val="300"/>
              </a:spcBef>
              <a:spcAft>
                <a:spcPts val="300"/>
              </a:spcAft>
              <a:buClr>
                <a:schemeClr val="tx2"/>
              </a:buClr>
              <a:buSzPct val="110000"/>
            </a:pPr>
            <a:r>
              <a:rPr lang="en-US" sz="2000" dirty="0"/>
              <a:t>What are the key design features of the clinical trial of Dostarlimab or pembrolizumab plus chemotherapy in previously untreated metastatic non-squamous non-small cell lung cancer: the randomized PERLA phase II trial – Lim et al. (2023). The paper is available in the course folder</a:t>
            </a:r>
            <a:endParaRPr lang="en-GB" sz="2000" dirty="0" err="1"/>
          </a:p>
        </p:txBody>
      </p:sp>
      <p:sp>
        <p:nvSpPr>
          <p:cNvPr id="3" name="TextBox 2">
            <a:extLst>
              <a:ext uri="{FF2B5EF4-FFF2-40B4-BE49-F238E27FC236}">
                <a16:creationId xmlns:a16="http://schemas.microsoft.com/office/drawing/2014/main" id="{7BB647AD-F4AF-EB26-0151-418BC199FEA1}"/>
              </a:ext>
            </a:extLst>
          </p:cNvPr>
          <p:cNvSpPr txBox="1"/>
          <p:nvPr/>
        </p:nvSpPr>
        <p:spPr>
          <a:xfrm>
            <a:off x="2295525" y="4352925"/>
            <a:ext cx="7248525" cy="86677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dirty="0"/>
              <a:t>What are the limitation and the strength of the study design?</a:t>
            </a:r>
            <a:endParaRPr lang="en-GB" sz="2000" dirty="0" err="1"/>
          </a:p>
        </p:txBody>
      </p:sp>
    </p:spTree>
    <p:extLst>
      <p:ext uri="{BB962C8B-B14F-4D97-AF65-F5344CB8AC3E}">
        <p14:creationId xmlns:p14="http://schemas.microsoft.com/office/powerpoint/2010/main" val="296164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3842C-7026-4855-6731-692A37B58F8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9D6299-70EB-DDB8-C3E3-0E1AA261191B}"/>
              </a:ext>
            </a:extLst>
          </p:cNvPr>
          <p:cNvSpPr>
            <a:spLocks noGrp="1"/>
          </p:cNvSpPr>
          <p:nvPr>
            <p:ph type="sldNum" sz="quarter" idx="32"/>
          </p:nvPr>
        </p:nvSpPr>
        <p:spPr>
          <a:xfrm>
            <a:off x="365125" y="6343650"/>
            <a:ext cx="540000" cy="269875"/>
          </a:xfrm>
        </p:spPr>
        <p:txBody>
          <a:bodyPr anchor="b">
            <a:normAutofit/>
          </a:bodyPr>
          <a:lstStyle/>
          <a:p>
            <a:pPr>
              <a:spcAft>
                <a:spcPts val="600"/>
              </a:spcAft>
            </a:pPr>
            <a:fld id="{9F9F533D-B52E-4A2F-BF72-0ADD2D94BD75}" type="slidenum">
              <a:rPr lang="en-GB" smtClean="0"/>
              <a:pPr>
                <a:spcAft>
                  <a:spcPts val="600"/>
                </a:spcAft>
              </a:pPr>
              <a:t>6</a:t>
            </a:fld>
            <a:endParaRPr lang="en-GB"/>
          </a:p>
        </p:txBody>
      </p:sp>
      <p:sp>
        <p:nvSpPr>
          <p:cNvPr id="25" name="Title 24">
            <a:extLst>
              <a:ext uri="{FF2B5EF4-FFF2-40B4-BE49-F238E27FC236}">
                <a16:creationId xmlns:a16="http://schemas.microsoft.com/office/drawing/2014/main" id="{87580BF4-42C4-9892-6F2E-2FBBF3475647}"/>
              </a:ext>
            </a:extLst>
          </p:cNvPr>
          <p:cNvSpPr>
            <a:spLocks noGrp="1"/>
          </p:cNvSpPr>
          <p:nvPr>
            <p:ph type="title"/>
          </p:nvPr>
        </p:nvSpPr>
        <p:spPr>
          <a:xfrm>
            <a:off x="365125" y="242888"/>
            <a:ext cx="11460163" cy="430887"/>
          </a:xfrm>
        </p:spPr>
        <p:txBody>
          <a:bodyPr anchor="b">
            <a:normAutofit/>
          </a:bodyPr>
          <a:lstStyle/>
          <a:p>
            <a:r>
              <a:rPr lang="en-US" dirty="0"/>
              <a:t>Phase 1 trial</a:t>
            </a:r>
            <a:endParaRPr lang="en-GB" dirty="0"/>
          </a:p>
        </p:txBody>
      </p:sp>
      <p:graphicFrame>
        <p:nvGraphicFramePr>
          <p:cNvPr id="10" name="Table 9">
            <a:extLst>
              <a:ext uri="{FF2B5EF4-FFF2-40B4-BE49-F238E27FC236}">
                <a16:creationId xmlns:a16="http://schemas.microsoft.com/office/drawing/2014/main" id="{5B246BB4-CB9D-AB76-BAD0-D560BF90DC17}"/>
              </a:ext>
            </a:extLst>
          </p:cNvPr>
          <p:cNvGraphicFramePr>
            <a:graphicFrameLocks noGrp="1"/>
          </p:cNvGraphicFramePr>
          <p:nvPr>
            <p:extLst>
              <p:ext uri="{D42A27DB-BD31-4B8C-83A1-F6EECF244321}">
                <p14:modId xmlns:p14="http://schemas.microsoft.com/office/powerpoint/2010/main" val="612463214"/>
              </p:ext>
            </p:extLst>
          </p:nvPr>
        </p:nvGraphicFramePr>
        <p:xfrm>
          <a:off x="365125" y="1052774"/>
          <a:ext cx="11459625" cy="5290876"/>
        </p:xfrm>
        <a:graphic>
          <a:graphicData uri="http://schemas.openxmlformats.org/drawingml/2006/table">
            <a:tbl>
              <a:tblPr firstRow="1" firstCol="1" bandRow="1"/>
              <a:tblGrid>
                <a:gridCol w="4818228">
                  <a:extLst>
                    <a:ext uri="{9D8B030D-6E8A-4147-A177-3AD203B41FA5}">
                      <a16:colId xmlns:a16="http://schemas.microsoft.com/office/drawing/2014/main" val="2302680963"/>
                    </a:ext>
                  </a:extLst>
                </a:gridCol>
                <a:gridCol w="6641397">
                  <a:extLst>
                    <a:ext uri="{9D8B030D-6E8A-4147-A177-3AD203B41FA5}">
                      <a16:colId xmlns:a16="http://schemas.microsoft.com/office/drawing/2014/main" val="2210252821"/>
                    </a:ext>
                  </a:extLst>
                </a:gridCol>
              </a:tblGrid>
              <a:tr h="338540">
                <a:tc>
                  <a:txBody>
                    <a:bodyPr/>
                    <a:lstStyle/>
                    <a:p>
                      <a:pPr algn="l" fontAlgn="t">
                        <a:lnSpc>
                          <a:spcPct val="115000"/>
                        </a:lnSpc>
                        <a:spcAft>
                          <a:spcPts val="800"/>
                        </a:spcAft>
                        <a:buNone/>
                      </a:pPr>
                      <a:r>
                        <a:rPr lang="en-GB" sz="1800" b="1" i="0" u="none" strike="noStrike" kern="100">
                          <a:effectLst/>
                          <a:latin typeface="Aptos" panose="020B0004020202020204" pitchFamily="34" charset="0"/>
                          <a:ea typeface="Aptos" panose="020B0004020202020204" pitchFamily="34" charset="0"/>
                          <a:cs typeface="Times New Roman" panose="02020603050405020304" pitchFamily="18" charset="0"/>
                        </a:rPr>
                        <a:t>Purpose</a:t>
                      </a:r>
                      <a:endParaRPr lang="en-GB" sz="2700" b="1" i="0" u="none" strike="noStrike">
                        <a:effectLst/>
                        <a:latin typeface="Arial" panose="020B0604020202020204" pitchFamily="34" charset="0"/>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15000"/>
                        </a:lnSpc>
                        <a:spcAft>
                          <a:spcPts val="800"/>
                        </a:spcAft>
                        <a:buNone/>
                      </a:pPr>
                      <a:r>
                        <a:rPr lang="en-GB" sz="1800" b="1" i="0" u="none" strike="noStrike" kern="100" dirty="0">
                          <a:effectLst/>
                          <a:latin typeface="Aptos" panose="020B0004020202020204" pitchFamily="34" charset="0"/>
                          <a:ea typeface="Aptos" panose="020B0004020202020204" pitchFamily="34" charset="0"/>
                          <a:cs typeface="Times New Roman" panose="02020603050405020304" pitchFamily="18" charset="0"/>
                        </a:rPr>
                        <a:t>Description</a:t>
                      </a:r>
                      <a:endParaRPr lang="en-GB" sz="2700" b="1" i="0" u="none" strike="noStrike" dirty="0">
                        <a:effectLst/>
                        <a:latin typeface="Arial" panose="020B0604020202020204" pitchFamily="34" charset="0"/>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9998258"/>
                  </a:ext>
                </a:extLst>
              </a:tr>
              <a:tr h="1423553">
                <a:tc>
                  <a:txBody>
                    <a:bodyPr/>
                    <a:lstStyle/>
                    <a:p>
                      <a:pPr marL="0" algn="l" defTabSz="1219170" rtl="0" eaLnBrk="1" fontAlgn="t" latinLnBrk="0" hangingPunct="1">
                        <a:lnSpc>
                          <a:spcPct val="125000"/>
                        </a:lnSpc>
                        <a:spcAft>
                          <a:spcPts val="800"/>
                        </a:spcAft>
                        <a:buNone/>
                      </a:pPr>
                      <a:r>
                        <a:rPr lang="en-GB" sz="1800" b="0" i="0" u="none" strike="noStrike" kern="100" dirty="0">
                          <a:solidFill>
                            <a:schemeClr val="tx1"/>
                          </a:solidFill>
                          <a:effectLst/>
                          <a:latin typeface="+mj-lt"/>
                          <a:ea typeface="+mn-ea"/>
                          <a:cs typeface="Times New Roman" panose="02020603050405020304" pitchFamily="18" charset="0"/>
                        </a:rPr>
                        <a:t>Safety evaluation</a:t>
                      </a:r>
                      <a:endParaRPr lang="en-US" sz="1800" b="0" i="0" u="none" strike="noStrike" kern="100" dirty="0">
                        <a:solidFill>
                          <a:schemeClr val="tx1"/>
                        </a:solidFill>
                        <a:effectLst/>
                        <a:latin typeface="+mj-lt"/>
                        <a:ea typeface="+mn-ea"/>
                        <a:cs typeface="Times New Roman" panose="02020603050405020304" pitchFamily="18" charset="0"/>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algn="l" defTabSz="1219170" rtl="0" eaLnBrk="1" fontAlgn="t" latinLnBrk="0" hangingPunct="1">
                        <a:lnSpc>
                          <a:spcPct val="125000"/>
                        </a:lnSpc>
                        <a:spcAft>
                          <a:spcPts val="800"/>
                        </a:spcAft>
                        <a:buNone/>
                      </a:pPr>
                      <a:r>
                        <a:rPr lang="en-US" sz="1800" b="0" i="0" u="none" strike="noStrike" kern="100" dirty="0">
                          <a:solidFill>
                            <a:schemeClr val="tx1"/>
                          </a:solidFill>
                          <a:effectLst/>
                          <a:latin typeface="+mj-lt"/>
                          <a:ea typeface="+mn-ea"/>
                          <a:cs typeface="Times New Roman" panose="02020603050405020304" pitchFamily="18" charset="0"/>
                        </a:rPr>
                        <a:t>Determine the appropriate dosing levels by identifying the maximum tolerated dose (MTD). This involves administering the drug at gradually increasing doses while closely monitoring patients for adverse effects.</a:t>
                      </a: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2530069"/>
                  </a:ext>
                </a:extLst>
              </a:tr>
              <a:tr h="1386237">
                <a:tc>
                  <a:txBody>
                    <a:bodyPr/>
                    <a:lstStyle/>
                    <a:p>
                      <a:pPr algn="l" fontAlgn="t">
                        <a:lnSpc>
                          <a:spcPct val="125000"/>
                        </a:lnSpc>
                        <a:spcAft>
                          <a:spcPts val="800"/>
                        </a:spcAft>
                        <a:buNone/>
                      </a:pPr>
                      <a:r>
                        <a:rPr lang="en-GB" sz="1800" b="0" i="0" u="none" strike="noStrike" kern="100" dirty="0">
                          <a:solidFill>
                            <a:schemeClr val="tx1"/>
                          </a:solidFill>
                          <a:effectLst/>
                          <a:latin typeface="+mj-lt"/>
                          <a:ea typeface="+mn-ea"/>
                          <a:cs typeface="Times New Roman" panose="02020603050405020304" pitchFamily="18" charset="0"/>
                        </a:rPr>
                        <a:t>Pharmacokinetics</a:t>
                      </a:r>
                      <a:endParaRPr lang="en-US" sz="1800" b="0" i="0" u="none" strike="noStrike" kern="100" dirty="0">
                        <a:solidFill>
                          <a:schemeClr val="tx1"/>
                        </a:solidFill>
                        <a:effectLst/>
                        <a:latin typeface="+mj-lt"/>
                        <a:ea typeface="+mn-ea"/>
                        <a:cs typeface="Times New Roman" panose="02020603050405020304" pitchFamily="18" charset="0"/>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25000"/>
                        </a:lnSpc>
                      </a:pPr>
                      <a:r>
                        <a:rPr lang="en-US" sz="1800" b="0" i="0" u="none" strike="noStrike" kern="100" dirty="0">
                          <a:solidFill>
                            <a:schemeClr val="tx1"/>
                          </a:solidFill>
                          <a:effectLst/>
                          <a:latin typeface="+mj-lt"/>
                          <a:ea typeface="+mn-ea"/>
                          <a:cs typeface="Times New Roman" panose="02020603050405020304" pitchFamily="18" charset="0"/>
                        </a:rPr>
                        <a:t>Absorption, Distribution, Metabolism, and Excretion (ADME): Phase I studies investigate how the body absorbs, distributes, metabolizes, and excretes the drug. This informs optimal dosing schedules.</a:t>
                      </a: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9910807"/>
                  </a:ext>
                </a:extLst>
              </a:tr>
              <a:tr h="1071273">
                <a:tc>
                  <a:txBody>
                    <a:bodyPr/>
                    <a:lstStyle/>
                    <a:p>
                      <a:pPr algn="l" fontAlgn="t">
                        <a:lnSpc>
                          <a:spcPct val="125000"/>
                        </a:lnSpc>
                        <a:spcAft>
                          <a:spcPts val="800"/>
                        </a:spcAft>
                        <a:buNone/>
                      </a:pPr>
                      <a:r>
                        <a:rPr lang="en-GB" sz="1800" b="0" i="0" u="none" strike="noStrike" kern="100" dirty="0">
                          <a:solidFill>
                            <a:schemeClr val="tx1"/>
                          </a:solidFill>
                          <a:effectLst/>
                          <a:latin typeface="+mj-lt"/>
                          <a:ea typeface="+mn-ea"/>
                          <a:cs typeface="Times New Roman" panose="02020603050405020304" pitchFamily="18" charset="0"/>
                        </a:rPr>
                        <a:t>Pharmacodynamics</a:t>
                      </a:r>
                      <a:endParaRPr lang="en-US" sz="1800" b="0" i="0" u="none" strike="noStrike" kern="100" dirty="0">
                        <a:solidFill>
                          <a:schemeClr val="tx1"/>
                        </a:solidFill>
                        <a:effectLst/>
                        <a:latin typeface="+mj-lt"/>
                        <a:ea typeface="+mn-ea"/>
                        <a:cs typeface="Times New Roman" panose="02020603050405020304" pitchFamily="18" charset="0"/>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Aft>
                          <a:spcPts val="800"/>
                        </a:spcAft>
                        <a:buNone/>
                      </a:pPr>
                      <a:r>
                        <a:rPr lang="en-US" sz="1800" b="0" i="0" u="none" strike="noStrike" kern="100" dirty="0">
                          <a:solidFill>
                            <a:schemeClr val="tx1"/>
                          </a:solidFill>
                          <a:effectLst/>
                          <a:latin typeface="+mj-lt"/>
                          <a:ea typeface="+mn-ea"/>
                          <a:cs typeface="Times New Roman" panose="02020603050405020304" pitchFamily="18" charset="0"/>
                        </a:rPr>
                        <a:t>Understanding how the drug interacts at the cellular and molecular levels within the human body, including its effects on tumors.</a:t>
                      </a: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0982364"/>
                  </a:ext>
                </a:extLst>
              </a:tr>
              <a:tr h="1071273">
                <a:tc>
                  <a:txBody>
                    <a:bodyPr/>
                    <a:lstStyle/>
                    <a:p>
                      <a:pPr algn="l" fontAlgn="t">
                        <a:lnSpc>
                          <a:spcPct val="125000"/>
                        </a:lnSpc>
                        <a:spcAft>
                          <a:spcPts val="800"/>
                        </a:spcAft>
                        <a:buNone/>
                      </a:pPr>
                      <a:r>
                        <a:rPr lang="en-GB" sz="1800" b="0" i="0" u="none" strike="noStrike" kern="100" dirty="0">
                          <a:solidFill>
                            <a:schemeClr val="tx1"/>
                          </a:solidFill>
                          <a:effectLst/>
                          <a:latin typeface="+mj-lt"/>
                          <a:ea typeface="+mn-ea"/>
                          <a:cs typeface="Times New Roman" panose="02020603050405020304" pitchFamily="18" charset="0"/>
                        </a:rPr>
                        <a:t>Initial efficacy signals</a:t>
                      </a:r>
                      <a:endParaRPr lang="en-US" sz="1800" b="0" i="0" u="none" strike="noStrike" kern="100" dirty="0">
                        <a:solidFill>
                          <a:schemeClr val="tx1"/>
                        </a:solidFill>
                        <a:effectLst/>
                        <a:latin typeface="+mj-lt"/>
                        <a:ea typeface="+mn-ea"/>
                        <a:cs typeface="Times New Roman" panose="02020603050405020304" pitchFamily="18" charset="0"/>
                      </a:endParaRP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1219170" rtl="0" eaLnBrk="1" fontAlgn="t" latinLnBrk="0" hangingPunct="1">
                        <a:lnSpc>
                          <a:spcPct val="125000"/>
                        </a:lnSpc>
                        <a:spcBef>
                          <a:spcPts val="0"/>
                        </a:spcBef>
                        <a:spcAft>
                          <a:spcPts val="800"/>
                        </a:spcAft>
                        <a:buClrTx/>
                        <a:buSzTx/>
                        <a:buFontTx/>
                        <a:buNone/>
                        <a:tabLst/>
                        <a:defRPr/>
                      </a:pPr>
                      <a:r>
                        <a:rPr lang="en-US" sz="1800" b="0" i="0" u="none" strike="noStrike" kern="100" dirty="0">
                          <a:solidFill>
                            <a:schemeClr val="tx1"/>
                          </a:solidFill>
                          <a:effectLst/>
                          <a:latin typeface="+mj-lt"/>
                          <a:ea typeface="+mn-ea"/>
                          <a:cs typeface="Times New Roman" panose="02020603050405020304" pitchFamily="18" charset="0"/>
                        </a:rPr>
                        <a:t> Although Phase I trials focus primarily on safety, they may provide preliminary data regarding potential therapeutic benefits, such as tumor shrinkage or biomarker changes.</a:t>
                      </a:r>
                    </a:p>
                  </a:txBody>
                  <a:tcPr marL="101142" marR="101142" marT="140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9133644"/>
                  </a:ext>
                </a:extLst>
              </a:tr>
            </a:tbl>
          </a:graphicData>
        </a:graphic>
      </p:graphicFrame>
    </p:spTree>
    <p:custDataLst>
      <p:tags r:id="rId1"/>
    </p:custDataLst>
    <p:extLst>
      <p:ext uri="{BB962C8B-B14F-4D97-AF65-F5344CB8AC3E}">
        <p14:creationId xmlns:p14="http://schemas.microsoft.com/office/powerpoint/2010/main" val="1549466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BE224-ED15-E42C-3BDF-767F0540B2CF}"/>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BF7AB73C-3BFD-4958-ED00-1E2A20F5E050}"/>
              </a:ext>
            </a:extLst>
          </p:cNvPr>
          <p:cNvSpPr>
            <a:spLocks noGrp="1"/>
          </p:cNvSpPr>
          <p:nvPr>
            <p:ph type="title"/>
          </p:nvPr>
        </p:nvSpPr>
        <p:spPr>
          <a:xfrm>
            <a:off x="498764" y="294809"/>
            <a:ext cx="10090920" cy="338555"/>
          </a:xfrm>
        </p:spPr>
        <p:txBody>
          <a:bodyPr anchor="b">
            <a:normAutofit/>
          </a:bodyPr>
          <a:lstStyle/>
          <a:p>
            <a:pPr>
              <a:lnSpc>
                <a:spcPct val="90000"/>
              </a:lnSpc>
            </a:pPr>
            <a:r>
              <a:rPr lang="en-US" sz="2400"/>
              <a:t>Phase II Study Design Methods</a:t>
            </a:r>
            <a:endParaRPr lang="en-GB" sz="2400"/>
          </a:p>
        </p:txBody>
      </p:sp>
      <p:sp>
        <p:nvSpPr>
          <p:cNvPr id="20" name="Slide Number Placeholder 6">
            <a:extLst>
              <a:ext uri="{FF2B5EF4-FFF2-40B4-BE49-F238E27FC236}">
                <a16:creationId xmlns:a16="http://schemas.microsoft.com/office/drawing/2014/main" id="{CBA7DF06-81AC-9356-A6A4-4420380DF322}"/>
              </a:ext>
            </a:extLst>
          </p:cNvPr>
          <p:cNvSpPr>
            <a:spLocks noGrp="1"/>
          </p:cNvSpPr>
          <p:nvPr>
            <p:ph type="sldNum" sz="quarter" idx="21"/>
          </p:nvPr>
        </p:nvSpPr>
        <p:spPr>
          <a:xfrm>
            <a:off x="365125" y="6343650"/>
            <a:ext cx="540000" cy="269875"/>
          </a:xfrm>
        </p:spPr>
        <p:txBody>
          <a:bodyPr/>
          <a:lstStyle/>
          <a:p>
            <a:pPr>
              <a:spcAft>
                <a:spcPts val="600"/>
              </a:spcAft>
            </a:pPr>
            <a:fld id="{9F9F533D-B52E-4A2F-BF72-0ADD2D94BD75}" type="slidenum">
              <a:rPr lang="en-GB" smtClean="0"/>
              <a:pPr>
                <a:spcAft>
                  <a:spcPts val="600"/>
                </a:spcAft>
              </a:pPr>
              <a:t>60</a:t>
            </a:fld>
            <a:endParaRPr lang="en-GB"/>
          </a:p>
        </p:txBody>
      </p:sp>
      <p:graphicFrame>
        <p:nvGraphicFramePr>
          <p:cNvPr id="2" name="Table 1">
            <a:extLst>
              <a:ext uri="{FF2B5EF4-FFF2-40B4-BE49-F238E27FC236}">
                <a16:creationId xmlns:a16="http://schemas.microsoft.com/office/drawing/2014/main" id="{C7C21628-58BD-0285-C6A1-5EA3F3BF9B74}"/>
              </a:ext>
            </a:extLst>
          </p:cNvPr>
          <p:cNvGraphicFramePr>
            <a:graphicFrameLocks noGrp="1"/>
          </p:cNvGraphicFramePr>
          <p:nvPr>
            <p:extLst>
              <p:ext uri="{D42A27DB-BD31-4B8C-83A1-F6EECF244321}">
                <p14:modId xmlns:p14="http://schemas.microsoft.com/office/powerpoint/2010/main" val="2810839624"/>
              </p:ext>
            </p:extLst>
          </p:nvPr>
        </p:nvGraphicFramePr>
        <p:xfrm>
          <a:off x="365125" y="1095162"/>
          <a:ext cx="11172997" cy="4786689"/>
        </p:xfrm>
        <a:graphic>
          <a:graphicData uri="http://schemas.openxmlformats.org/drawingml/2006/table">
            <a:tbl>
              <a:tblPr firstRow="1" firstCol="1" bandRow="1"/>
              <a:tblGrid>
                <a:gridCol w="3520786">
                  <a:extLst>
                    <a:ext uri="{9D8B030D-6E8A-4147-A177-3AD203B41FA5}">
                      <a16:colId xmlns:a16="http://schemas.microsoft.com/office/drawing/2014/main" val="2415076968"/>
                    </a:ext>
                  </a:extLst>
                </a:gridCol>
                <a:gridCol w="7652211">
                  <a:extLst>
                    <a:ext uri="{9D8B030D-6E8A-4147-A177-3AD203B41FA5}">
                      <a16:colId xmlns:a16="http://schemas.microsoft.com/office/drawing/2014/main" val="1033458988"/>
                    </a:ext>
                  </a:extLst>
                </a:gridCol>
              </a:tblGrid>
              <a:tr h="323919">
                <a:tc>
                  <a:txBody>
                    <a:bodyPr/>
                    <a:lstStyle/>
                    <a:p>
                      <a:pPr algn="l" fontAlgn="t">
                        <a:lnSpc>
                          <a:spcPct val="125000"/>
                        </a:lnSpc>
                        <a:spcBef>
                          <a:spcPts val="300"/>
                        </a:spcBef>
                        <a:spcAft>
                          <a:spcPts val="300"/>
                        </a:spcAft>
                        <a:buNone/>
                      </a:pPr>
                      <a:r>
                        <a:rPr lang="en-GB" sz="1600" b="0" i="0" u="none" strike="noStrike" kern="100">
                          <a:effectLst/>
                          <a:latin typeface="+mj-lt"/>
                          <a:ea typeface="Aptos" panose="020B0004020202020204" pitchFamily="34" charset="0"/>
                          <a:cs typeface="Times New Roman" panose="02020603050405020304" pitchFamily="18" charset="0"/>
                        </a:rPr>
                        <a:t>Design</a:t>
                      </a:r>
                      <a:endParaRPr lang="en-GB" sz="1600" b="0" i="0" u="none" strike="noStrike">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300"/>
                        </a:spcBef>
                        <a:spcAft>
                          <a:spcPts val="300"/>
                        </a:spcAft>
                        <a:buNone/>
                      </a:pPr>
                      <a:r>
                        <a:rPr lang="en-GB" sz="1600" b="0" i="0" u="none" strike="noStrike" kern="100">
                          <a:effectLst/>
                          <a:latin typeface="+mj-lt"/>
                          <a:ea typeface="Aptos" panose="020B0004020202020204" pitchFamily="34" charset="0"/>
                          <a:cs typeface="Times New Roman" panose="02020603050405020304" pitchFamily="18" charset="0"/>
                        </a:rPr>
                        <a:t>Description</a:t>
                      </a:r>
                      <a:endParaRPr lang="en-GB" sz="1600" b="0" i="0" u="none" strike="noStrike">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3311532"/>
                  </a:ext>
                </a:extLst>
              </a:tr>
              <a:tr h="1120959">
                <a:tc>
                  <a:txBody>
                    <a:bodyPr/>
                    <a:lstStyle/>
                    <a:p>
                      <a:pPr algn="l" fontAlgn="t">
                        <a:lnSpc>
                          <a:spcPct val="125000"/>
                        </a:lnSpc>
                        <a:spcBef>
                          <a:spcPts val="300"/>
                        </a:spcBef>
                        <a:spcAft>
                          <a:spcPts val="300"/>
                        </a:spcAft>
                        <a:buNone/>
                      </a:pPr>
                      <a:r>
                        <a:rPr lang="en-GB" sz="1600" b="0" i="0" u="none" strike="noStrike" kern="100">
                          <a:effectLst/>
                          <a:latin typeface="+mj-lt"/>
                          <a:ea typeface="Aptos" panose="020B0004020202020204" pitchFamily="34" charset="0"/>
                          <a:cs typeface="Times New Roman" panose="02020603050405020304" pitchFamily="18" charset="0"/>
                        </a:rPr>
                        <a:t>Single-Arm Trials </a:t>
                      </a:r>
                      <a:endParaRPr lang="en-GB" sz="1600" b="0" i="0" u="none" strike="noStrike">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300"/>
                        </a:spcBef>
                        <a:spcAft>
                          <a:spcPts val="300"/>
                        </a:spcAft>
                        <a:buNone/>
                      </a:pPr>
                      <a:r>
                        <a:rPr lang="en-GB" sz="1600" b="0" i="0" u="none" strike="noStrike" kern="100">
                          <a:effectLst/>
                          <a:latin typeface="+mj-lt"/>
                          <a:ea typeface="Aptos" panose="020B0004020202020204" pitchFamily="34" charset="0"/>
                          <a:cs typeface="Times New Roman" panose="02020603050405020304" pitchFamily="18" charset="0"/>
                        </a:rPr>
                        <a:t>Participants receive the experimental treatment without a control group. This design is often used when the historical outcomes can serve as a comparison, or in cases where ethical considerations prevent withholding treatment. </a:t>
                      </a:r>
                      <a:endParaRPr lang="en-GB" sz="1600" b="0" i="0" u="none" strike="noStrike">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9902496"/>
                  </a:ext>
                </a:extLst>
              </a:tr>
              <a:tr h="855279">
                <a:tc>
                  <a:txBody>
                    <a:bodyPr/>
                    <a:lstStyle/>
                    <a:p>
                      <a:pPr algn="l" fontAlgn="t">
                        <a:lnSpc>
                          <a:spcPct val="125000"/>
                        </a:lnSpc>
                        <a:spcBef>
                          <a:spcPts val="300"/>
                        </a:spcBef>
                        <a:spcAft>
                          <a:spcPts val="300"/>
                        </a:spcAft>
                        <a:buNone/>
                      </a:pPr>
                      <a:r>
                        <a:rPr lang="en-GB" sz="1600" b="0" i="0" u="none" strike="noStrike" kern="100">
                          <a:effectLst/>
                          <a:latin typeface="+mj-lt"/>
                          <a:ea typeface="Aptos" panose="020B0004020202020204" pitchFamily="34" charset="0"/>
                          <a:cs typeface="Times New Roman" panose="02020603050405020304" pitchFamily="18" charset="0"/>
                        </a:rPr>
                        <a:t>Randomized Controlled Trials (RCTs):</a:t>
                      </a:r>
                      <a:endParaRPr lang="en-GB" sz="1600" b="0" i="0" u="none" strike="noStrike">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300"/>
                        </a:spcBef>
                        <a:spcAft>
                          <a:spcPts val="300"/>
                        </a:spcAft>
                        <a:buNone/>
                      </a:pPr>
                      <a:r>
                        <a:rPr lang="en-GB" sz="1600" b="0" i="0" u="none" strike="noStrike" kern="100">
                          <a:effectLst/>
                          <a:latin typeface="+mj-lt"/>
                          <a:ea typeface="Aptos" panose="020B0004020202020204" pitchFamily="34" charset="0"/>
                          <a:cs typeface="Times New Roman" panose="02020603050405020304" pitchFamily="18" charset="0"/>
                        </a:rPr>
                        <a:t>Participants are randomly assigned to either the experimental or control group, allowing more reliable efficacy and safety comparisons with or without blinding</a:t>
                      </a:r>
                      <a:endParaRPr lang="en-GB" sz="1600" b="0" i="0" u="none" strike="noStrike">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6210466"/>
                  </a:ext>
                </a:extLst>
              </a:tr>
              <a:tr h="589599">
                <a:tc>
                  <a:txBody>
                    <a:bodyPr/>
                    <a:lstStyle/>
                    <a:p>
                      <a:pPr algn="l" fontAlgn="t">
                        <a:lnSpc>
                          <a:spcPct val="125000"/>
                        </a:lnSpc>
                        <a:spcBef>
                          <a:spcPts val="300"/>
                        </a:spcBef>
                        <a:spcAft>
                          <a:spcPts val="300"/>
                        </a:spcAft>
                        <a:buNone/>
                      </a:pPr>
                      <a:r>
                        <a:rPr lang="en-GB" sz="1600" b="0" i="0" u="none" strike="noStrike" kern="100">
                          <a:effectLst/>
                          <a:latin typeface="+mj-lt"/>
                          <a:ea typeface="Aptos" panose="020B0004020202020204" pitchFamily="34" charset="0"/>
                          <a:cs typeface="Times New Roman" panose="02020603050405020304" pitchFamily="18" charset="0"/>
                        </a:rPr>
                        <a:t>Adaptive Designs</a:t>
                      </a:r>
                      <a:endParaRPr lang="en-GB" sz="1600" b="0" i="0" u="none" strike="noStrike">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300"/>
                        </a:spcBef>
                        <a:spcAft>
                          <a:spcPts val="300"/>
                        </a:spcAft>
                        <a:buNone/>
                      </a:pPr>
                      <a:r>
                        <a:rPr lang="en-GB" sz="1600" b="0" i="0" u="none" strike="noStrike" kern="100" dirty="0">
                          <a:effectLst/>
                          <a:latin typeface="+mj-lt"/>
                          <a:ea typeface="Aptos" panose="020B0004020202020204" pitchFamily="34" charset="0"/>
                          <a:cs typeface="Times New Roman" panose="02020603050405020304" pitchFamily="18" charset="0"/>
                        </a:rPr>
                        <a:t>Allows adaptations like sample size adjustment, dose escalation/de-escalation, and treatment arm additions/removals</a:t>
                      </a:r>
                      <a:endParaRPr lang="en-GB" sz="1600" b="0" i="0" u="none" strike="noStrike" dirty="0">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1320314"/>
                  </a:ext>
                </a:extLst>
              </a:tr>
              <a:tr h="589599">
                <a:tc>
                  <a:txBody>
                    <a:bodyPr/>
                    <a:lstStyle/>
                    <a:p>
                      <a:pPr algn="l" fontAlgn="t">
                        <a:lnSpc>
                          <a:spcPct val="125000"/>
                        </a:lnSpc>
                        <a:spcBef>
                          <a:spcPts val="300"/>
                        </a:spcBef>
                        <a:spcAft>
                          <a:spcPts val="300"/>
                        </a:spcAft>
                        <a:buNone/>
                      </a:pPr>
                      <a:r>
                        <a:rPr lang="en-GB" sz="1600" b="0" i="0" u="none" strike="noStrike" kern="100">
                          <a:effectLst/>
                          <a:latin typeface="+mj-lt"/>
                          <a:ea typeface="Aptos" panose="020B0004020202020204" pitchFamily="34" charset="0"/>
                          <a:cs typeface="Times New Roman" panose="02020603050405020304" pitchFamily="18" charset="0"/>
                        </a:rPr>
                        <a:t>Basket Trials</a:t>
                      </a:r>
                      <a:endParaRPr lang="en-GB" sz="1600" b="0" i="0" u="none" strike="noStrike">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300"/>
                        </a:spcBef>
                        <a:spcAft>
                          <a:spcPts val="300"/>
                        </a:spcAft>
                        <a:buNone/>
                      </a:pPr>
                      <a:r>
                        <a:rPr lang="en-US" sz="1600" b="0" i="0" u="none" strike="noStrike" kern="100">
                          <a:effectLst/>
                          <a:latin typeface="+mj-lt"/>
                          <a:ea typeface="Aptos" panose="020B0004020202020204" pitchFamily="34" charset="0"/>
                          <a:cs typeface="Times New Roman" panose="02020603050405020304" pitchFamily="18" charset="0"/>
                        </a:rPr>
                        <a:t> Focuses on patient cohorts across various cancer types sharing a common trait, expanding the scope of investigation</a:t>
                      </a:r>
                      <a:endParaRPr lang="en-US" sz="1600" b="0" i="0" u="none" strike="noStrike">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6810300"/>
                  </a:ext>
                </a:extLst>
              </a:tr>
              <a:tr h="589599">
                <a:tc>
                  <a:txBody>
                    <a:bodyPr/>
                    <a:lstStyle/>
                    <a:p>
                      <a:pPr algn="l" fontAlgn="t">
                        <a:lnSpc>
                          <a:spcPct val="125000"/>
                        </a:lnSpc>
                        <a:spcBef>
                          <a:spcPts val="300"/>
                        </a:spcBef>
                        <a:spcAft>
                          <a:spcPts val="300"/>
                        </a:spcAft>
                        <a:buNone/>
                      </a:pPr>
                      <a:r>
                        <a:rPr lang="en-GB" sz="1600" b="0" i="0" u="none" strike="noStrike" kern="100">
                          <a:effectLst/>
                          <a:latin typeface="+mj-lt"/>
                          <a:ea typeface="Aptos" panose="020B0004020202020204" pitchFamily="34" charset="0"/>
                          <a:cs typeface="Times New Roman" panose="02020603050405020304" pitchFamily="18" charset="0"/>
                        </a:rPr>
                        <a:t>Umbrella Trials</a:t>
                      </a:r>
                      <a:endParaRPr lang="en-GB" sz="1600" b="0" i="0" u="none" strike="noStrike">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300"/>
                        </a:spcBef>
                        <a:spcAft>
                          <a:spcPts val="300"/>
                        </a:spcAft>
                        <a:buNone/>
                      </a:pPr>
                      <a:r>
                        <a:rPr lang="en-GB" sz="1600" b="0" i="0" u="none" strike="noStrike" kern="100" dirty="0">
                          <a:effectLst/>
                          <a:latin typeface="+mj-lt"/>
                          <a:ea typeface="Aptos" panose="020B0004020202020204" pitchFamily="34" charset="0"/>
                          <a:cs typeface="Times New Roman" panose="02020603050405020304" pitchFamily="18" charset="0"/>
                        </a:rPr>
                        <a:t>Patients within a single type of cancer are divided into groups, each testing different therapies or combinations.</a:t>
                      </a:r>
                      <a:endParaRPr lang="en-GB" sz="1600" b="0" i="0" u="none" strike="noStrike" dirty="0">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1995258"/>
                  </a:ext>
                </a:extLst>
              </a:tr>
              <a:tr h="589599">
                <a:tc>
                  <a:txBody>
                    <a:bodyPr/>
                    <a:lstStyle/>
                    <a:p>
                      <a:pPr algn="l" fontAlgn="t">
                        <a:lnSpc>
                          <a:spcPct val="125000"/>
                        </a:lnSpc>
                        <a:spcBef>
                          <a:spcPts val="300"/>
                        </a:spcBef>
                        <a:spcAft>
                          <a:spcPts val="300"/>
                        </a:spcAft>
                        <a:buNone/>
                      </a:pPr>
                      <a:r>
                        <a:rPr lang="en-GB" sz="1600" b="0" i="0" u="none" strike="noStrike" kern="100">
                          <a:effectLst/>
                          <a:latin typeface="+mj-lt"/>
                          <a:ea typeface="Aptos" panose="020B0004020202020204" pitchFamily="34" charset="0"/>
                          <a:cs typeface="Times New Roman" panose="02020603050405020304" pitchFamily="18" charset="0"/>
                        </a:rPr>
                        <a:t>Platform Trials</a:t>
                      </a:r>
                      <a:endParaRPr lang="en-GB" sz="1600" b="0" i="0" u="none" strike="noStrike">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25000"/>
                        </a:lnSpc>
                        <a:spcBef>
                          <a:spcPts val="300"/>
                        </a:spcBef>
                        <a:spcAft>
                          <a:spcPts val="300"/>
                        </a:spcAft>
                        <a:buNone/>
                      </a:pPr>
                      <a:r>
                        <a:rPr lang="en-GB" sz="1600" b="0" i="0" u="none" strike="noStrike" kern="100" dirty="0">
                          <a:effectLst/>
                          <a:latin typeface="+mj-lt"/>
                          <a:ea typeface="Aptos" panose="020B0004020202020204" pitchFamily="34" charset="0"/>
                          <a:cs typeface="Times New Roman" panose="02020603050405020304" pitchFamily="18" charset="0"/>
                        </a:rPr>
                        <a:t>Utilizes a master protocol and allows testing of different interventions over time against a common control.</a:t>
                      </a:r>
                      <a:endParaRPr lang="en-GB" sz="1600" b="0" i="0" u="none" strike="noStrike" dirty="0">
                        <a:effectLst/>
                        <a:latin typeface="+mj-lt"/>
                      </a:endParaRPr>
                    </a:p>
                  </a:txBody>
                  <a:tcPr marL="86635" marR="86635" marT="120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6624723"/>
                  </a:ext>
                </a:extLst>
              </a:tr>
            </a:tbl>
          </a:graphicData>
        </a:graphic>
      </p:graphicFrame>
    </p:spTree>
    <p:extLst>
      <p:ext uri="{BB962C8B-B14F-4D97-AF65-F5344CB8AC3E}">
        <p14:creationId xmlns:p14="http://schemas.microsoft.com/office/powerpoint/2010/main" val="4040084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12C4C-1092-B85D-1BBD-ADEBB45CD3E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F178F2-7881-233D-EA16-6DC236DE11B8}"/>
              </a:ext>
            </a:extLst>
          </p:cNvPr>
          <p:cNvSpPr>
            <a:spLocks noGrp="1"/>
          </p:cNvSpPr>
          <p:nvPr>
            <p:ph type="sldNum" sz="quarter" idx="13"/>
          </p:nvPr>
        </p:nvSpPr>
        <p:spPr/>
        <p:txBody>
          <a:bodyPr/>
          <a:lstStyle/>
          <a:p>
            <a:fld id="{9F9F533D-B52E-4A2F-BF72-0ADD2D94BD75}" type="slidenum">
              <a:rPr lang="en-GB" smtClean="0"/>
              <a:pPr/>
              <a:t>61</a:t>
            </a:fld>
            <a:endParaRPr lang="en-GB"/>
          </a:p>
        </p:txBody>
      </p:sp>
      <p:sp>
        <p:nvSpPr>
          <p:cNvPr id="7" name="Title 14">
            <a:extLst>
              <a:ext uri="{FF2B5EF4-FFF2-40B4-BE49-F238E27FC236}">
                <a16:creationId xmlns:a16="http://schemas.microsoft.com/office/drawing/2014/main" id="{1ADF3D32-5E5E-E17F-1617-01A415AA7EFD}"/>
              </a:ext>
            </a:extLst>
          </p:cNvPr>
          <p:cNvSpPr txBox="1">
            <a:spLocks/>
          </p:cNvSpPr>
          <p:nvPr/>
        </p:nvSpPr>
        <p:spPr>
          <a:xfrm>
            <a:off x="520700" y="3105150"/>
            <a:ext cx="11150600" cy="1173525"/>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bg1"/>
                </a:solidFill>
                <a:latin typeface="+mj-lt"/>
                <a:ea typeface="+mj-ea"/>
                <a:cs typeface="+mj-cs"/>
              </a:defRPr>
            </a:lvl1pPr>
          </a:lstStyle>
          <a:p>
            <a:pPr algn="ctr"/>
            <a:r>
              <a:rPr lang="en-US" sz="3200" b="0" dirty="0"/>
              <a:t>MCP-Mod</a:t>
            </a:r>
            <a:endParaRPr lang="en-GB" sz="3200" dirty="0"/>
          </a:p>
        </p:txBody>
      </p:sp>
    </p:spTree>
    <p:extLst>
      <p:ext uri="{BB962C8B-B14F-4D97-AF65-F5344CB8AC3E}">
        <p14:creationId xmlns:p14="http://schemas.microsoft.com/office/powerpoint/2010/main" val="922366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0991C-0B96-4597-C8C4-A6FCDA2201AF}"/>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BBC3BFCE-8D2F-82B5-313F-477FDD3DB3CD}"/>
              </a:ext>
            </a:extLst>
          </p:cNvPr>
          <p:cNvSpPr>
            <a:spLocks noGrp="1"/>
          </p:cNvSpPr>
          <p:nvPr>
            <p:ph type="title"/>
          </p:nvPr>
        </p:nvSpPr>
        <p:spPr>
          <a:xfrm>
            <a:off x="365125" y="242888"/>
            <a:ext cx="11460163" cy="430887"/>
          </a:xfrm>
        </p:spPr>
        <p:txBody>
          <a:bodyPr anchor="b">
            <a:normAutofit/>
          </a:bodyPr>
          <a:lstStyle/>
          <a:p>
            <a:r>
              <a:rPr lang="en-US" dirty="0"/>
              <a:t>Introduction</a:t>
            </a:r>
            <a:r>
              <a:rPr lang="en-GB" dirty="0"/>
              <a:t> of MCP-Mod</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C5925A7-7C46-F142-EE33-E54F061DBE98}"/>
                  </a:ext>
                </a:extLst>
              </p:cNvPr>
              <p:cNvGraphicFramePr>
                <a:graphicFrameLocks noGrp="1"/>
              </p:cNvGraphicFramePr>
              <p:nvPr>
                <p:extLst>
                  <p:ext uri="{D42A27DB-BD31-4B8C-83A1-F6EECF244321}">
                    <p14:modId xmlns:p14="http://schemas.microsoft.com/office/powerpoint/2010/main" val="1540635120"/>
                  </p:ext>
                </p:extLst>
              </p:nvPr>
            </p:nvGraphicFramePr>
            <p:xfrm>
              <a:off x="800097" y="1074409"/>
              <a:ext cx="9420227" cy="4148840"/>
            </p:xfrm>
            <a:graphic>
              <a:graphicData uri="http://schemas.openxmlformats.org/drawingml/2006/table">
                <a:tbl>
                  <a:tblPr firstRow="1" firstCol="1" bandRow="1">
                    <a:tableStyleId>{9D7B26C5-4107-4FEC-AEDC-1716B250A1EF}</a:tableStyleId>
                  </a:tblPr>
                  <a:tblGrid>
                    <a:gridCol w="1863864">
                      <a:extLst>
                        <a:ext uri="{9D8B030D-6E8A-4147-A177-3AD203B41FA5}">
                          <a16:colId xmlns:a16="http://schemas.microsoft.com/office/drawing/2014/main" val="2253394567"/>
                        </a:ext>
                      </a:extLst>
                    </a:gridCol>
                    <a:gridCol w="2519431">
                      <a:extLst>
                        <a:ext uri="{9D8B030D-6E8A-4147-A177-3AD203B41FA5}">
                          <a16:colId xmlns:a16="http://schemas.microsoft.com/office/drawing/2014/main" val="4079351593"/>
                        </a:ext>
                      </a:extLst>
                    </a:gridCol>
                    <a:gridCol w="2681876">
                      <a:extLst>
                        <a:ext uri="{9D8B030D-6E8A-4147-A177-3AD203B41FA5}">
                          <a16:colId xmlns:a16="http://schemas.microsoft.com/office/drawing/2014/main" val="2740524753"/>
                        </a:ext>
                      </a:extLst>
                    </a:gridCol>
                    <a:gridCol w="2355056">
                      <a:extLst>
                        <a:ext uri="{9D8B030D-6E8A-4147-A177-3AD203B41FA5}">
                          <a16:colId xmlns:a16="http://schemas.microsoft.com/office/drawing/2014/main" val="322667050"/>
                        </a:ext>
                      </a:extLst>
                    </a:gridCol>
                  </a:tblGrid>
                  <a:tr h="269120">
                    <a:tc rowSpan="2" gridSpan="2">
                      <a:txBody>
                        <a:bodyPr/>
                        <a:lstStyle/>
                        <a:p>
                          <a:pPr algn="ctr">
                            <a:lnSpc>
                              <a:spcPct val="115000"/>
                            </a:lnSpc>
                            <a:spcAft>
                              <a:spcPts val="800"/>
                            </a:spcAft>
                            <a:buNone/>
                          </a:pPr>
                          <a:r>
                            <a:rPr lang="en-GB" sz="2000" kern="100" dirty="0">
                              <a:effectLst/>
                            </a:rPr>
                            <a:t> </a:t>
                          </a:r>
                        </a:p>
                        <a:p>
                          <a:pPr algn="ctr">
                            <a:lnSpc>
                              <a:spcPct val="115000"/>
                            </a:lnSpc>
                            <a:spcAft>
                              <a:spcPts val="800"/>
                            </a:spcAft>
                            <a:buNone/>
                          </a:pPr>
                          <a:r>
                            <a:rPr lang="en-GB" sz="2000" kern="100" dirty="0">
                              <a:effectLst/>
                            </a:rPr>
                            <a:t> </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hMerge="1">
                      <a:txBody>
                        <a:bodyPr/>
                        <a:lstStyle/>
                        <a:p>
                          <a:endParaRPr lang="en-GB"/>
                        </a:p>
                      </a:txBody>
                      <a:tcPr/>
                    </a:tc>
                    <a:tc gridSpan="2">
                      <a:txBody>
                        <a:bodyPr/>
                        <a:lstStyle/>
                        <a:p>
                          <a:pPr algn="ctr">
                            <a:lnSpc>
                              <a:spcPct val="115000"/>
                            </a:lnSpc>
                            <a:spcAft>
                              <a:spcPts val="800"/>
                            </a:spcAft>
                            <a:buNone/>
                          </a:pPr>
                          <a:r>
                            <a:rPr lang="en-GB" sz="2000" b="0" kern="100" dirty="0">
                              <a:effectLst/>
                            </a:rPr>
                            <a:t>Null Hypothesis (</a:t>
                          </a:r>
                          <a14:m>
                            <m:oMath xmlns:m="http://schemas.openxmlformats.org/officeDocument/2006/math">
                              <m:sSub>
                                <m:sSubPr>
                                  <m:ctrlPr>
                                    <a:rPr lang="en-GB" sz="2000" b="0" i="1" kern="100">
                                      <a:effectLst/>
                                      <a:latin typeface="Cambria Math" panose="02040503050406030204" pitchFamily="18" charset="0"/>
                                    </a:rPr>
                                  </m:ctrlPr>
                                </m:sSubPr>
                                <m:e>
                                  <m:r>
                                    <m:rPr>
                                      <m:sty m:val="p"/>
                                    </m:rPr>
                                    <a:rPr lang="en-GB" sz="2000" b="0" i="1" kern="100">
                                      <a:effectLst/>
                                      <a:latin typeface="Cambria Math" panose="02040503050406030204" pitchFamily="18" charset="0"/>
                                    </a:rPr>
                                    <m:t>H</m:t>
                                  </m:r>
                                </m:e>
                                <m:sub>
                                  <m:r>
                                    <a:rPr lang="en-GB" sz="2000" b="0" kern="100">
                                      <a:effectLst/>
                                      <a:latin typeface="Cambria Math" panose="02040503050406030204" pitchFamily="18" charset="0"/>
                                    </a:rPr>
                                    <m:t>0</m:t>
                                  </m:r>
                                </m:sub>
                              </m:sSub>
                            </m:oMath>
                          </a14:m>
                          <a:r>
                            <a:rPr lang="en-GB" sz="2000" b="0" kern="100" dirty="0">
                              <a:effectLst/>
                            </a:rPr>
                            <a:t>)</a:t>
                          </a:r>
                          <a:endParaRPr lang="en-GB" sz="20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014210664"/>
                      </a:ext>
                    </a:extLst>
                  </a:tr>
                  <a:tr h="500775">
                    <a:tc gridSpan="2" vMerge="1">
                      <a:txBody>
                        <a:bodyPr/>
                        <a:lstStyle/>
                        <a:p>
                          <a:endParaRPr lang="en-GB"/>
                        </a:p>
                      </a:txBody>
                      <a:tcPr/>
                    </a:tc>
                    <a:tc hMerge="1" vMerge="1">
                      <a:txBody>
                        <a:bodyPr/>
                        <a:lstStyle/>
                        <a:p>
                          <a:endParaRPr lang="en-GB"/>
                        </a:p>
                      </a:txBody>
                      <a:tcPr/>
                    </a:tc>
                    <a:tc>
                      <a:txBody>
                        <a:bodyPr/>
                        <a:lstStyle/>
                        <a:p>
                          <a:pPr algn="ctr">
                            <a:lnSpc>
                              <a:spcPct val="115000"/>
                            </a:lnSpc>
                            <a:spcAft>
                              <a:spcPts val="800"/>
                            </a:spcAft>
                            <a:buNone/>
                          </a:pPr>
                          <a:r>
                            <a:rPr lang="en-GB" sz="2000" kern="100" dirty="0">
                              <a:effectLst/>
                            </a:rPr>
                            <a:t>True</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2000" kern="100">
                              <a:effectLst/>
                            </a:rPr>
                            <a:t>FALSE</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1530808"/>
                      </a:ext>
                    </a:extLst>
                  </a:tr>
                  <a:tr h="1659123">
                    <a:tc rowSpan="2">
                      <a:txBody>
                        <a:bodyPr/>
                        <a:lstStyle/>
                        <a:p>
                          <a:pPr algn="ctr">
                            <a:lnSpc>
                              <a:spcPct val="115000"/>
                            </a:lnSpc>
                            <a:spcAft>
                              <a:spcPts val="800"/>
                            </a:spcAft>
                            <a:buNone/>
                          </a:pPr>
                          <a:endParaRPr lang="en-GB" sz="2000" kern="100" dirty="0">
                            <a:effectLst/>
                          </a:endParaRPr>
                        </a:p>
                        <a:p>
                          <a:pPr algn="ctr">
                            <a:lnSpc>
                              <a:spcPct val="115000"/>
                            </a:lnSpc>
                            <a:spcAft>
                              <a:spcPts val="800"/>
                            </a:spcAft>
                            <a:buNone/>
                          </a:pPr>
                          <a:endParaRPr lang="en-GB" sz="2000" kern="100" dirty="0">
                            <a:effectLst/>
                          </a:endParaRPr>
                        </a:p>
                        <a:p>
                          <a:pPr algn="ctr">
                            <a:lnSpc>
                              <a:spcPct val="115000"/>
                            </a:lnSpc>
                            <a:spcAft>
                              <a:spcPts val="800"/>
                            </a:spcAft>
                            <a:buNone/>
                          </a:pPr>
                          <a:r>
                            <a:rPr lang="en-GB" sz="2000" b="0" kern="100" dirty="0">
                              <a:effectLst/>
                            </a:rPr>
                            <a:t>Decision about null hypothesis (</a:t>
                          </a:r>
                          <a14:m>
                            <m:oMath xmlns:m="http://schemas.openxmlformats.org/officeDocument/2006/math">
                              <m:sSub>
                                <m:sSubPr>
                                  <m:ctrlPr>
                                    <a:rPr lang="en-GB" sz="2000" b="0" i="1" kern="100">
                                      <a:effectLst/>
                                      <a:latin typeface="Cambria Math" panose="02040503050406030204" pitchFamily="18" charset="0"/>
                                    </a:rPr>
                                  </m:ctrlPr>
                                </m:sSubPr>
                                <m:e>
                                  <m:r>
                                    <m:rPr>
                                      <m:sty m:val="p"/>
                                    </m:rPr>
                                    <a:rPr lang="en-GB" sz="2000" b="0" i="1" kern="100">
                                      <a:effectLst/>
                                      <a:latin typeface="Cambria Math" panose="02040503050406030204" pitchFamily="18" charset="0"/>
                                    </a:rPr>
                                    <m:t>H</m:t>
                                  </m:r>
                                </m:e>
                                <m:sub>
                                  <m:r>
                                    <a:rPr lang="en-GB" sz="2000" b="0" kern="100">
                                      <a:effectLst/>
                                      <a:latin typeface="Cambria Math" panose="02040503050406030204" pitchFamily="18" charset="0"/>
                                    </a:rPr>
                                    <m:t>0</m:t>
                                  </m:r>
                                </m:sub>
                              </m:sSub>
                            </m:oMath>
                          </a14:m>
                          <a:r>
                            <a:rPr lang="en-GB" sz="2000" b="0" kern="100" dirty="0">
                              <a:effectLst/>
                            </a:rPr>
                            <a:t>)</a:t>
                          </a:r>
                          <a:endParaRPr lang="en-GB" sz="20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2000" kern="100">
                              <a:effectLst/>
                            </a:rPr>
                            <a:t> </a:t>
                          </a:r>
                        </a:p>
                        <a:p>
                          <a:pPr algn="ctr">
                            <a:lnSpc>
                              <a:spcPct val="115000"/>
                            </a:lnSpc>
                            <a:spcAft>
                              <a:spcPts val="800"/>
                            </a:spcAft>
                            <a:buNone/>
                          </a:pPr>
                          <a:r>
                            <a:rPr lang="en-GB" sz="2000" kern="100">
                              <a:effectLst/>
                            </a:rPr>
                            <a:t>Don’t reject</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1600" kern="100">
                              <a:effectLst/>
                            </a:rPr>
                            <a:t>Correct inference</a:t>
                          </a:r>
                        </a:p>
                        <a:p>
                          <a:pPr algn="ctr">
                            <a:lnSpc>
                              <a:spcPct val="115000"/>
                            </a:lnSpc>
                            <a:spcAft>
                              <a:spcPts val="800"/>
                            </a:spcAft>
                            <a:buNone/>
                          </a:pPr>
                          <a:r>
                            <a:rPr lang="en-GB" sz="1600" kern="100">
                              <a:effectLst/>
                            </a:rPr>
                            <a:t>(true negative)</a:t>
                          </a:r>
                        </a:p>
                        <a:p>
                          <a:pPr algn="ctr">
                            <a:lnSpc>
                              <a:spcPct val="115000"/>
                            </a:lnSpc>
                            <a:spcAft>
                              <a:spcPts val="800"/>
                            </a:spcAft>
                            <a:buNone/>
                          </a:pPr>
                          <a:r>
                            <a:rPr lang="en-GB" sz="1600" kern="100">
                              <a:effectLst/>
                            </a:rPr>
                            <a:t>(Probability </a:t>
                          </a:r>
                          <a14:m>
                            <m:oMath xmlns:m="http://schemas.openxmlformats.org/officeDocument/2006/math">
                              <m:r>
                                <a:rPr lang="en-GB" sz="1600" kern="100">
                                  <a:effectLst/>
                                  <a:latin typeface="Cambria Math" panose="02040503050406030204" pitchFamily="18" charset="0"/>
                                </a:rPr>
                                <m:t>= 1− </m:t>
                              </m:r>
                              <m:r>
                                <a:rPr lang="en-GB" sz="1600" kern="100">
                                  <a:effectLst/>
                                  <a:latin typeface="Cambria Math" panose="02040503050406030204" pitchFamily="18" charset="0"/>
                                </a:rPr>
                                <m:t>𝛼</m:t>
                              </m:r>
                            </m:oMath>
                          </a14:m>
                          <a:r>
                            <a:rPr lang="en-GB" sz="1600" kern="100">
                              <a:effectLst/>
                            </a:rPr>
                            <a:t>)</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1600" kern="100" dirty="0">
                              <a:effectLst/>
                            </a:rPr>
                            <a:t>Type II Error</a:t>
                          </a:r>
                        </a:p>
                        <a:p>
                          <a:pPr algn="ctr">
                            <a:lnSpc>
                              <a:spcPct val="115000"/>
                            </a:lnSpc>
                            <a:spcAft>
                              <a:spcPts val="800"/>
                            </a:spcAft>
                            <a:buNone/>
                          </a:pPr>
                          <a:r>
                            <a:rPr lang="en-GB" sz="1600" kern="100" dirty="0">
                              <a:effectLst/>
                            </a:rPr>
                            <a:t>(false negative)</a:t>
                          </a:r>
                        </a:p>
                        <a:p>
                          <a:pPr algn="ctr">
                            <a:lnSpc>
                              <a:spcPct val="115000"/>
                            </a:lnSpc>
                            <a:spcAft>
                              <a:spcPts val="800"/>
                            </a:spcAft>
                            <a:buNone/>
                          </a:pPr>
                          <a:r>
                            <a:rPr lang="en-GB" sz="1600" kern="100" dirty="0">
                              <a:effectLst/>
                            </a:rPr>
                            <a:t>(Probability </a:t>
                          </a:r>
                          <a14:m>
                            <m:oMath xmlns:m="http://schemas.openxmlformats.org/officeDocument/2006/math">
                              <m:r>
                                <a:rPr lang="en-GB" sz="1600" kern="100">
                                  <a:effectLst/>
                                  <a:latin typeface="Cambria Math" panose="02040503050406030204" pitchFamily="18" charset="0"/>
                                </a:rPr>
                                <m:t>= </m:t>
                              </m:r>
                              <m:r>
                                <a:rPr lang="en-GB" sz="1600" kern="100">
                                  <a:effectLst/>
                                  <a:latin typeface="Cambria Math" panose="02040503050406030204" pitchFamily="18" charset="0"/>
                                </a:rPr>
                                <m:t>𝛽</m:t>
                              </m:r>
                            </m:oMath>
                          </a14:m>
                          <a:r>
                            <a:rPr lang="en-GB" sz="1600" kern="100" dirty="0">
                              <a:effectLst/>
                            </a:rPr>
                            <a:t>)</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0452891"/>
                      </a:ext>
                    </a:extLst>
                  </a:tr>
                  <a:tr h="1659123">
                    <a:tc vMerge="1">
                      <a:txBody>
                        <a:bodyPr/>
                        <a:lstStyle/>
                        <a:p>
                          <a:endParaRPr lang="en-GB"/>
                        </a:p>
                      </a:txBody>
                      <a:tcPr/>
                    </a:tc>
                    <a:tc>
                      <a:txBody>
                        <a:bodyPr/>
                        <a:lstStyle/>
                        <a:p>
                          <a:pPr algn="ctr">
                            <a:lnSpc>
                              <a:spcPct val="115000"/>
                            </a:lnSpc>
                            <a:spcAft>
                              <a:spcPts val="800"/>
                            </a:spcAft>
                            <a:buNone/>
                          </a:pPr>
                          <a:r>
                            <a:rPr lang="en-GB" sz="2000" kern="100">
                              <a:effectLst/>
                            </a:rPr>
                            <a:t> </a:t>
                          </a:r>
                        </a:p>
                        <a:p>
                          <a:pPr algn="ctr">
                            <a:lnSpc>
                              <a:spcPct val="115000"/>
                            </a:lnSpc>
                            <a:spcAft>
                              <a:spcPts val="800"/>
                            </a:spcAft>
                            <a:buNone/>
                          </a:pPr>
                          <a:r>
                            <a:rPr lang="en-GB" sz="2000" kern="100">
                              <a:effectLst/>
                            </a:rPr>
                            <a:t>Reject</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1600" kern="100">
                              <a:effectLst/>
                            </a:rPr>
                            <a:t>Type I Error</a:t>
                          </a:r>
                        </a:p>
                        <a:p>
                          <a:pPr algn="ctr">
                            <a:lnSpc>
                              <a:spcPct val="115000"/>
                            </a:lnSpc>
                            <a:spcAft>
                              <a:spcPts val="800"/>
                            </a:spcAft>
                            <a:buNone/>
                          </a:pPr>
                          <a:r>
                            <a:rPr lang="en-GB" sz="1600" kern="100">
                              <a:effectLst/>
                            </a:rPr>
                            <a:t>(false positive)</a:t>
                          </a:r>
                        </a:p>
                        <a:p>
                          <a:pPr algn="ctr">
                            <a:lnSpc>
                              <a:spcPct val="115000"/>
                            </a:lnSpc>
                            <a:spcAft>
                              <a:spcPts val="800"/>
                            </a:spcAft>
                            <a:buNone/>
                          </a:pPr>
                          <a:r>
                            <a:rPr lang="en-GB" sz="1600" kern="100">
                              <a:effectLst/>
                            </a:rPr>
                            <a:t>(Probability </a:t>
                          </a:r>
                          <a14:m>
                            <m:oMath xmlns:m="http://schemas.openxmlformats.org/officeDocument/2006/math">
                              <m:r>
                                <a:rPr lang="en-GB" sz="1600" kern="100">
                                  <a:effectLst/>
                                  <a:latin typeface="Cambria Math" panose="02040503050406030204" pitchFamily="18" charset="0"/>
                                </a:rPr>
                                <m:t>=  </m:t>
                              </m:r>
                              <m:r>
                                <a:rPr lang="en-GB" sz="1600" kern="100">
                                  <a:effectLst/>
                                  <a:latin typeface="Cambria Math" panose="02040503050406030204" pitchFamily="18" charset="0"/>
                                </a:rPr>
                                <m:t>𝛼</m:t>
                              </m:r>
                            </m:oMath>
                          </a14:m>
                          <a:r>
                            <a:rPr lang="en-GB" sz="1600" kern="100">
                              <a:effectLst/>
                            </a:rPr>
                            <a:t>)</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1600" kern="100" dirty="0">
                              <a:effectLst/>
                            </a:rPr>
                            <a:t>Correct inference</a:t>
                          </a:r>
                        </a:p>
                        <a:p>
                          <a:pPr algn="ctr">
                            <a:lnSpc>
                              <a:spcPct val="115000"/>
                            </a:lnSpc>
                            <a:spcAft>
                              <a:spcPts val="800"/>
                            </a:spcAft>
                            <a:buNone/>
                          </a:pPr>
                          <a:r>
                            <a:rPr lang="en-GB" sz="1600" kern="100" dirty="0">
                              <a:effectLst/>
                            </a:rPr>
                            <a:t>(true positive)</a:t>
                          </a:r>
                        </a:p>
                        <a:p>
                          <a:pPr algn="ctr">
                            <a:lnSpc>
                              <a:spcPct val="115000"/>
                            </a:lnSpc>
                            <a:spcAft>
                              <a:spcPts val="800"/>
                            </a:spcAft>
                            <a:buNone/>
                          </a:pPr>
                          <a:r>
                            <a:rPr lang="en-GB" sz="1600" kern="100" dirty="0">
                              <a:effectLst/>
                            </a:rPr>
                            <a:t>(Probability </a:t>
                          </a:r>
                          <a14:m>
                            <m:oMath xmlns:m="http://schemas.openxmlformats.org/officeDocument/2006/math">
                              <m:r>
                                <a:rPr lang="en-GB" sz="1600" kern="100">
                                  <a:effectLst/>
                                  <a:latin typeface="Cambria Math" panose="02040503050406030204" pitchFamily="18" charset="0"/>
                                </a:rPr>
                                <m:t>= 1− </m:t>
                              </m:r>
                              <m:r>
                                <a:rPr lang="en-GB" sz="1600" kern="100">
                                  <a:effectLst/>
                                  <a:latin typeface="Cambria Math" panose="02040503050406030204" pitchFamily="18" charset="0"/>
                                </a:rPr>
                                <m:t>𝛽</m:t>
                              </m:r>
                            </m:oMath>
                          </a14:m>
                          <a:r>
                            <a:rPr lang="en-GB" sz="1600" kern="100" dirty="0">
                              <a:effectLst/>
                            </a:rPr>
                            <a:t>)</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75106"/>
                      </a:ext>
                    </a:extLst>
                  </a:tr>
                </a:tbl>
              </a:graphicData>
            </a:graphic>
          </p:graphicFrame>
        </mc:Choice>
        <mc:Fallback xmlns="">
          <p:graphicFrame>
            <p:nvGraphicFramePr>
              <p:cNvPr id="2" name="Table 1">
                <a:extLst>
                  <a:ext uri="{FF2B5EF4-FFF2-40B4-BE49-F238E27FC236}">
                    <a16:creationId xmlns:a16="http://schemas.microsoft.com/office/drawing/2014/main" id="{CC5925A7-7C46-F142-EE33-E54F061DBE98}"/>
                  </a:ext>
                </a:extLst>
              </p:cNvPr>
              <p:cNvGraphicFramePr>
                <a:graphicFrameLocks noGrp="1"/>
              </p:cNvGraphicFramePr>
              <p:nvPr>
                <p:extLst>
                  <p:ext uri="{D42A27DB-BD31-4B8C-83A1-F6EECF244321}">
                    <p14:modId xmlns:p14="http://schemas.microsoft.com/office/powerpoint/2010/main" val="1540635120"/>
                  </p:ext>
                </p:extLst>
              </p:nvPr>
            </p:nvGraphicFramePr>
            <p:xfrm>
              <a:off x="800097" y="1074409"/>
              <a:ext cx="9420227" cy="4148840"/>
            </p:xfrm>
            <a:graphic>
              <a:graphicData uri="http://schemas.openxmlformats.org/drawingml/2006/table">
                <a:tbl>
                  <a:tblPr firstRow="1" firstCol="1" bandRow="1">
                    <a:tableStyleId>{9D7B26C5-4107-4FEC-AEDC-1716B250A1EF}</a:tableStyleId>
                  </a:tblPr>
                  <a:tblGrid>
                    <a:gridCol w="1863864">
                      <a:extLst>
                        <a:ext uri="{9D8B030D-6E8A-4147-A177-3AD203B41FA5}">
                          <a16:colId xmlns:a16="http://schemas.microsoft.com/office/drawing/2014/main" val="2253394567"/>
                        </a:ext>
                      </a:extLst>
                    </a:gridCol>
                    <a:gridCol w="2519431">
                      <a:extLst>
                        <a:ext uri="{9D8B030D-6E8A-4147-A177-3AD203B41FA5}">
                          <a16:colId xmlns:a16="http://schemas.microsoft.com/office/drawing/2014/main" val="4079351593"/>
                        </a:ext>
                      </a:extLst>
                    </a:gridCol>
                    <a:gridCol w="2681876">
                      <a:extLst>
                        <a:ext uri="{9D8B030D-6E8A-4147-A177-3AD203B41FA5}">
                          <a16:colId xmlns:a16="http://schemas.microsoft.com/office/drawing/2014/main" val="2740524753"/>
                        </a:ext>
                      </a:extLst>
                    </a:gridCol>
                    <a:gridCol w="2355056">
                      <a:extLst>
                        <a:ext uri="{9D8B030D-6E8A-4147-A177-3AD203B41FA5}">
                          <a16:colId xmlns:a16="http://schemas.microsoft.com/office/drawing/2014/main" val="322667050"/>
                        </a:ext>
                      </a:extLst>
                    </a:gridCol>
                  </a:tblGrid>
                  <a:tr h="329819">
                    <a:tc rowSpan="2" gridSpan="2">
                      <a:txBody>
                        <a:bodyPr/>
                        <a:lstStyle/>
                        <a:p>
                          <a:pPr algn="ctr">
                            <a:lnSpc>
                              <a:spcPct val="115000"/>
                            </a:lnSpc>
                            <a:spcAft>
                              <a:spcPts val="800"/>
                            </a:spcAft>
                            <a:buNone/>
                          </a:pPr>
                          <a:r>
                            <a:rPr lang="en-GB" sz="2000" kern="100" dirty="0">
                              <a:effectLst/>
                            </a:rPr>
                            <a:t> </a:t>
                          </a:r>
                        </a:p>
                        <a:p>
                          <a:pPr algn="ctr">
                            <a:lnSpc>
                              <a:spcPct val="115000"/>
                            </a:lnSpc>
                            <a:spcAft>
                              <a:spcPts val="800"/>
                            </a:spcAft>
                            <a:buNone/>
                          </a:pPr>
                          <a:r>
                            <a:rPr lang="en-GB" sz="2000" kern="100" dirty="0">
                              <a:effectLst/>
                            </a:rPr>
                            <a:t> </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hMerge="1">
                      <a:txBody>
                        <a:bodyPr/>
                        <a:lstStyle/>
                        <a:p>
                          <a:endParaRPr lang="en-GB"/>
                        </a:p>
                      </a:txBody>
                      <a:tcPr/>
                    </a:tc>
                    <a:tc gridSpan="2">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7062" t="-20370" r="-242" b="-1164815"/>
                          </a:stretch>
                        </a:blipFill>
                      </a:tcPr>
                    </a:tc>
                    <a:tc hMerge="1">
                      <a:txBody>
                        <a:bodyPr/>
                        <a:lstStyle/>
                        <a:p>
                          <a:endParaRPr lang="en-GB"/>
                        </a:p>
                      </a:txBody>
                      <a:tcPr/>
                    </a:tc>
                    <a:extLst>
                      <a:ext uri="{0D108BD9-81ED-4DB2-BD59-A6C34878D82A}">
                        <a16:rowId xmlns:a16="http://schemas.microsoft.com/office/drawing/2014/main" val="4014210664"/>
                      </a:ext>
                    </a:extLst>
                  </a:tr>
                  <a:tr h="500775">
                    <a:tc gridSpan="2" vMerge="1">
                      <a:txBody>
                        <a:bodyPr/>
                        <a:lstStyle/>
                        <a:p>
                          <a:endParaRPr lang="en-GB"/>
                        </a:p>
                      </a:txBody>
                      <a:tcPr/>
                    </a:tc>
                    <a:tc hMerge="1" vMerge="1">
                      <a:txBody>
                        <a:bodyPr/>
                        <a:lstStyle/>
                        <a:p>
                          <a:endParaRPr lang="en-GB"/>
                        </a:p>
                      </a:txBody>
                      <a:tcPr/>
                    </a:tc>
                    <a:tc>
                      <a:txBody>
                        <a:bodyPr/>
                        <a:lstStyle/>
                        <a:p>
                          <a:pPr algn="ctr">
                            <a:lnSpc>
                              <a:spcPct val="115000"/>
                            </a:lnSpc>
                            <a:spcAft>
                              <a:spcPts val="800"/>
                            </a:spcAft>
                            <a:buNone/>
                          </a:pPr>
                          <a:r>
                            <a:rPr lang="en-GB" sz="2000" kern="100">
                              <a:effectLst/>
                            </a:rPr>
                            <a:t>True</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2000" kern="100">
                              <a:effectLst/>
                            </a:rPr>
                            <a:t>FALSE</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1530808"/>
                      </a:ext>
                    </a:extLst>
                  </a:tr>
                  <a:tr h="1659123">
                    <a:tc rowSpan="2">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7" t="-26972" r="-405882" b="-367"/>
                          </a:stretch>
                        </a:blipFill>
                      </a:tcPr>
                    </a:tc>
                    <a:tc>
                      <a:txBody>
                        <a:bodyPr/>
                        <a:lstStyle/>
                        <a:p>
                          <a:pPr algn="ctr">
                            <a:lnSpc>
                              <a:spcPct val="115000"/>
                            </a:lnSpc>
                            <a:spcAft>
                              <a:spcPts val="800"/>
                            </a:spcAft>
                            <a:buNone/>
                          </a:pPr>
                          <a:r>
                            <a:rPr lang="en-GB" sz="2000" kern="100">
                              <a:effectLst/>
                            </a:rPr>
                            <a:t> </a:t>
                          </a:r>
                        </a:p>
                        <a:p>
                          <a:pPr algn="ctr">
                            <a:lnSpc>
                              <a:spcPct val="115000"/>
                            </a:lnSpc>
                            <a:spcAft>
                              <a:spcPts val="800"/>
                            </a:spcAft>
                            <a:buNone/>
                          </a:pPr>
                          <a:r>
                            <a:rPr lang="en-GB" sz="2000" kern="100">
                              <a:effectLst/>
                            </a:rPr>
                            <a:t>Don’t reject</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3265" t="-53846" r="-87982" b="-100366"/>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777" t="-53846" r="-518" b="-100366"/>
                          </a:stretch>
                        </a:blipFill>
                      </a:tcPr>
                    </a:tc>
                    <a:extLst>
                      <a:ext uri="{0D108BD9-81ED-4DB2-BD59-A6C34878D82A}">
                        <a16:rowId xmlns:a16="http://schemas.microsoft.com/office/drawing/2014/main" val="3200452891"/>
                      </a:ext>
                    </a:extLst>
                  </a:tr>
                  <a:tr h="1659123">
                    <a:tc vMerge="1">
                      <a:txBody>
                        <a:bodyPr/>
                        <a:lstStyle/>
                        <a:p>
                          <a:endParaRPr lang="en-GB"/>
                        </a:p>
                      </a:txBody>
                      <a:tcPr/>
                    </a:tc>
                    <a:tc>
                      <a:txBody>
                        <a:bodyPr/>
                        <a:lstStyle/>
                        <a:p>
                          <a:pPr algn="ctr">
                            <a:lnSpc>
                              <a:spcPct val="115000"/>
                            </a:lnSpc>
                            <a:spcAft>
                              <a:spcPts val="800"/>
                            </a:spcAft>
                            <a:buNone/>
                          </a:pPr>
                          <a:r>
                            <a:rPr lang="en-GB" sz="2000" kern="100">
                              <a:effectLst/>
                            </a:rPr>
                            <a:t> </a:t>
                          </a:r>
                        </a:p>
                        <a:p>
                          <a:pPr algn="ctr">
                            <a:lnSpc>
                              <a:spcPct val="115000"/>
                            </a:lnSpc>
                            <a:spcAft>
                              <a:spcPts val="800"/>
                            </a:spcAft>
                            <a:buNone/>
                          </a:pPr>
                          <a:r>
                            <a:rPr lang="en-GB" sz="2000" kern="100">
                              <a:effectLst/>
                            </a:rPr>
                            <a:t>Reject</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3265" t="-154412" r="-87982" b="-735"/>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777" t="-154412" r="-518" b="-735"/>
                          </a:stretch>
                        </a:blipFill>
                      </a:tcPr>
                    </a:tc>
                    <a:extLst>
                      <a:ext uri="{0D108BD9-81ED-4DB2-BD59-A6C34878D82A}">
                        <a16:rowId xmlns:a16="http://schemas.microsoft.com/office/drawing/2014/main" val="104275106"/>
                      </a:ext>
                    </a:extLst>
                  </a:tr>
                </a:tbl>
              </a:graphicData>
            </a:graphic>
          </p:graphicFrame>
        </mc:Fallback>
      </mc:AlternateContent>
      <p:sp>
        <p:nvSpPr>
          <p:cNvPr id="4" name="TextBox 3">
            <a:extLst>
              <a:ext uri="{FF2B5EF4-FFF2-40B4-BE49-F238E27FC236}">
                <a16:creationId xmlns:a16="http://schemas.microsoft.com/office/drawing/2014/main" id="{705ADD8C-D1F3-C577-17C8-7FC5055ADEEF}"/>
              </a:ext>
            </a:extLst>
          </p:cNvPr>
          <p:cNvSpPr txBox="1"/>
          <p:nvPr/>
        </p:nvSpPr>
        <p:spPr>
          <a:xfrm>
            <a:off x="620710" y="5500390"/>
            <a:ext cx="9855199" cy="80498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dirty="0"/>
              <a:t>To make correct statistical decision about whether a drug work or not, we need to balance between the Type I Error and Type II Error. Statistical power of a test is 1 – Type II Error.</a:t>
            </a:r>
            <a:endParaRPr lang="en-GB" sz="1600" dirty="0" err="1"/>
          </a:p>
        </p:txBody>
      </p:sp>
    </p:spTree>
    <p:extLst>
      <p:ext uri="{BB962C8B-B14F-4D97-AF65-F5344CB8AC3E}">
        <p14:creationId xmlns:p14="http://schemas.microsoft.com/office/powerpoint/2010/main" val="2455410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285B5-5160-7A7B-18BB-1C42564FC056}"/>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8527696F-2A75-4954-0EEA-E2C0B42B4584}"/>
              </a:ext>
            </a:extLst>
          </p:cNvPr>
          <p:cNvSpPr>
            <a:spLocks noGrp="1"/>
          </p:cNvSpPr>
          <p:nvPr>
            <p:ph type="title"/>
          </p:nvPr>
        </p:nvSpPr>
        <p:spPr>
          <a:xfrm>
            <a:off x="365125" y="242888"/>
            <a:ext cx="11460163" cy="430887"/>
          </a:xfrm>
        </p:spPr>
        <p:txBody>
          <a:bodyPr anchor="b">
            <a:normAutofit/>
          </a:bodyPr>
          <a:lstStyle/>
          <a:p>
            <a:r>
              <a:rPr lang="en-US" dirty="0"/>
              <a:t>Introduction</a:t>
            </a:r>
            <a:r>
              <a:rPr lang="en-GB" dirty="0"/>
              <a:t> of MCP-Mod</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34A5AD55-6D02-3CE3-BA30-A750B3F9E913}"/>
                  </a:ext>
                </a:extLst>
              </p:cNvPr>
              <p:cNvGraphicFramePr>
                <a:graphicFrameLocks noGrp="1"/>
              </p:cNvGraphicFramePr>
              <p:nvPr>
                <p:extLst>
                  <p:ext uri="{D42A27DB-BD31-4B8C-83A1-F6EECF244321}">
                    <p14:modId xmlns:p14="http://schemas.microsoft.com/office/powerpoint/2010/main" val="3435982750"/>
                  </p:ext>
                </p:extLst>
              </p:nvPr>
            </p:nvGraphicFramePr>
            <p:xfrm>
              <a:off x="800098" y="1074409"/>
              <a:ext cx="9134478" cy="3900074"/>
            </p:xfrm>
            <a:graphic>
              <a:graphicData uri="http://schemas.openxmlformats.org/drawingml/2006/table">
                <a:tbl>
                  <a:tblPr firstRow="1" firstCol="1" bandRow="1">
                    <a:tableStyleId>{9D7B26C5-4107-4FEC-AEDC-1716B250A1EF}</a:tableStyleId>
                  </a:tblPr>
                  <a:tblGrid>
                    <a:gridCol w="1807326">
                      <a:extLst>
                        <a:ext uri="{9D8B030D-6E8A-4147-A177-3AD203B41FA5}">
                          <a16:colId xmlns:a16="http://schemas.microsoft.com/office/drawing/2014/main" val="2253394567"/>
                        </a:ext>
                      </a:extLst>
                    </a:gridCol>
                    <a:gridCol w="2443008">
                      <a:extLst>
                        <a:ext uri="{9D8B030D-6E8A-4147-A177-3AD203B41FA5}">
                          <a16:colId xmlns:a16="http://schemas.microsoft.com/office/drawing/2014/main" val="4079351593"/>
                        </a:ext>
                      </a:extLst>
                    </a:gridCol>
                    <a:gridCol w="2600525">
                      <a:extLst>
                        <a:ext uri="{9D8B030D-6E8A-4147-A177-3AD203B41FA5}">
                          <a16:colId xmlns:a16="http://schemas.microsoft.com/office/drawing/2014/main" val="2740524753"/>
                        </a:ext>
                      </a:extLst>
                    </a:gridCol>
                    <a:gridCol w="2283619">
                      <a:extLst>
                        <a:ext uri="{9D8B030D-6E8A-4147-A177-3AD203B41FA5}">
                          <a16:colId xmlns:a16="http://schemas.microsoft.com/office/drawing/2014/main" val="322667050"/>
                        </a:ext>
                      </a:extLst>
                    </a:gridCol>
                  </a:tblGrid>
                  <a:tr h="308335">
                    <a:tc rowSpan="2" gridSpan="2">
                      <a:txBody>
                        <a:bodyPr/>
                        <a:lstStyle/>
                        <a:p>
                          <a:pPr algn="ctr">
                            <a:lnSpc>
                              <a:spcPct val="115000"/>
                            </a:lnSpc>
                            <a:spcAft>
                              <a:spcPts val="800"/>
                            </a:spcAft>
                            <a:buNone/>
                          </a:pPr>
                          <a:r>
                            <a:rPr lang="en-GB" sz="2000" kern="100" dirty="0">
                              <a:effectLst/>
                            </a:rPr>
                            <a:t> </a:t>
                          </a:r>
                        </a:p>
                        <a:p>
                          <a:pPr algn="ctr">
                            <a:lnSpc>
                              <a:spcPct val="115000"/>
                            </a:lnSpc>
                            <a:spcAft>
                              <a:spcPts val="800"/>
                            </a:spcAft>
                            <a:buNone/>
                          </a:pPr>
                          <a:r>
                            <a:rPr lang="en-GB" sz="2000" kern="100" dirty="0">
                              <a:effectLst/>
                            </a:rPr>
                            <a:t> </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hMerge="1">
                      <a:txBody>
                        <a:bodyPr/>
                        <a:lstStyle/>
                        <a:p>
                          <a:endParaRPr lang="en-GB"/>
                        </a:p>
                      </a:txBody>
                      <a:tcPr/>
                    </a:tc>
                    <a:tc gridSpan="2">
                      <a:txBody>
                        <a:bodyPr/>
                        <a:lstStyle/>
                        <a:p>
                          <a:pPr algn="ctr">
                            <a:lnSpc>
                              <a:spcPct val="115000"/>
                            </a:lnSpc>
                            <a:spcAft>
                              <a:spcPts val="800"/>
                            </a:spcAft>
                            <a:buNone/>
                          </a:pPr>
                          <a:r>
                            <a:rPr lang="en-GB" sz="2000" b="0" kern="100" dirty="0">
                              <a:effectLst/>
                            </a:rPr>
                            <a:t>Null Hypothesis (</a:t>
                          </a:r>
                          <a14:m>
                            <m:oMath xmlns:m="http://schemas.openxmlformats.org/officeDocument/2006/math">
                              <m:sSub>
                                <m:sSubPr>
                                  <m:ctrlPr>
                                    <a:rPr lang="en-GB" sz="2000" b="0" i="1" kern="100">
                                      <a:effectLst/>
                                      <a:latin typeface="Cambria Math" panose="02040503050406030204" pitchFamily="18" charset="0"/>
                                    </a:rPr>
                                  </m:ctrlPr>
                                </m:sSubPr>
                                <m:e>
                                  <m:r>
                                    <m:rPr>
                                      <m:sty m:val="p"/>
                                    </m:rPr>
                                    <a:rPr lang="en-GB" sz="2000" b="0" i="1" kern="100">
                                      <a:effectLst/>
                                      <a:latin typeface="Cambria Math" panose="02040503050406030204" pitchFamily="18" charset="0"/>
                                    </a:rPr>
                                    <m:t>H</m:t>
                                  </m:r>
                                </m:e>
                                <m:sub>
                                  <m:r>
                                    <a:rPr lang="en-GB" sz="2000" b="0" kern="100">
                                      <a:effectLst/>
                                      <a:latin typeface="Cambria Math" panose="02040503050406030204" pitchFamily="18" charset="0"/>
                                    </a:rPr>
                                    <m:t>0</m:t>
                                  </m:r>
                                </m:sub>
                              </m:sSub>
                            </m:oMath>
                          </a14:m>
                          <a:r>
                            <a:rPr lang="en-GB" sz="2000" b="0" kern="100" dirty="0">
                              <a:effectLst/>
                            </a:rPr>
                            <a:t>)</a:t>
                          </a:r>
                          <a:endParaRPr lang="en-GB" sz="20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014210664"/>
                      </a:ext>
                    </a:extLst>
                  </a:tr>
                  <a:tr h="468155">
                    <a:tc gridSpan="2" vMerge="1">
                      <a:txBody>
                        <a:bodyPr/>
                        <a:lstStyle/>
                        <a:p>
                          <a:endParaRPr lang="en-GB"/>
                        </a:p>
                      </a:txBody>
                      <a:tcPr/>
                    </a:tc>
                    <a:tc hMerge="1" vMerge="1">
                      <a:txBody>
                        <a:bodyPr/>
                        <a:lstStyle/>
                        <a:p>
                          <a:endParaRPr lang="en-GB"/>
                        </a:p>
                      </a:txBody>
                      <a:tcPr/>
                    </a:tc>
                    <a:tc>
                      <a:txBody>
                        <a:bodyPr/>
                        <a:lstStyle/>
                        <a:p>
                          <a:pPr algn="ctr">
                            <a:lnSpc>
                              <a:spcPct val="115000"/>
                            </a:lnSpc>
                            <a:spcAft>
                              <a:spcPts val="800"/>
                            </a:spcAft>
                            <a:buNone/>
                          </a:pPr>
                          <a:r>
                            <a:rPr lang="en-GB" sz="2000" kern="100">
                              <a:effectLst/>
                            </a:rPr>
                            <a:t>True</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2000" kern="100">
                              <a:effectLst/>
                            </a:rPr>
                            <a:t>FALSE</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1530808"/>
                      </a:ext>
                    </a:extLst>
                  </a:tr>
                  <a:tr h="1551050">
                    <a:tc rowSpan="2">
                      <a:txBody>
                        <a:bodyPr/>
                        <a:lstStyle/>
                        <a:p>
                          <a:pPr algn="ctr">
                            <a:lnSpc>
                              <a:spcPct val="115000"/>
                            </a:lnSpc>
                            <a:spcAft>
                              <a:spcPts val="800"/>
                            </a:spcAft>
                            <a:buNone/>
                          </a:pPr>
                          <a:endParaRPr lang="en-GB" sz="2000" kern="100" dirty="0">
                            <a:effectLst/>
                          </a:endParaRPr>
                        </a:p>
                        <a:p>
                          <a:pPr algn="ctr">
                            <a:lnSpc>
                              <a:spcPct val="115000"/>
                            </a:lnSpc>
                            <a:spcAft>
                              <a:spcPts val="800"/>
                            </a:spcAft>
                            <a:buNone/>
                          </a:pPr>
                          <a:endParaRPr lang="en-GB" sz="2000" kern="100" dirty="0">
                            <a:effectLst/>
                          </a:endParaRPr>
                        </a:p>
                        <a:p>
                          <a:pPr algn="ctr">
                            <a:lnSpc>
                              <a:spcPct val="115000"/>
                            </a:lnSpc>
                            <a:spcAft>
                              <a:spcPts val="800"/>
                            </a:spcAft>
                            <a:buNone/>
                          </a:pPr>
                          <a:r>
                            <a:rPr lang="en-GB" sz="2000" b="0" kern="100" dirty="0">
                              <a:effectLst/>
                            </a:rPr>
                            <a:t>Decision about null hypothesis (</a:t>
                          </a:r>
                          <a14:m>
                            <m:oMath xmlns:m="http://schemas.openxmlformats.org/officeDocument/2006/math">
                              <m:sSub>
                                <m:sSubPr>
                                  <m:ctrlPr>
                                    <a:rPr lang="en-GB" sz="2000" b="0" i="1" kern="100">
                                      <a:effectLst/>
                                      <a:latin typeface="Cambria Math" panose="02040503050406030204" pitchFamily="18" charset="0"/>
                                    </a:rPr>
                                  </m:ctrlPr>
                                </m:sSubPr>
                                <m:e>
                                  <m:r>
                                    <m:rPr>
                                      <m:sty m:val="p"/>
                                    </m:rPr>
                                    <a:rPr lang="en-GB" sz="2000" b="0" i="1" kern="100">
                                      <a:effectLst/>
                                      <a:latin typeface="Cambria Math" panose="02040503050406030204" pitchFamily="18" charset="0"/>
                                    </a:rPr>
                                    <m:t>H</m:t>
                                  </m:r>
                                </m:e>
                                <m:sub>
                                  <m:r>
                                    <a:rPr lang="en-GB" sz="2000" b="0" kern="100">
                                      <a:effectLst/>
                                      <a:latin typeface="Cambria Math" panose="02040503050406030204" pitchFamily="18" charset="0"/>
                                    </a:rPr>
                                    <m:t>0</m:t>
                                  </m:r>
                                </m:sub>
                              </m:sSub>
                            </m:oMath>
                          </a14:m>
                          <a:r>
                            <a:rPr lang="en-GB" sz="2000" b="0" kern="100" dirty="0">
                              <a:effectLst/>
                            </a:rPr>
                            <a:t>)</a:t>
                          </a:r>
                          <a:endParaRPr lang="en-GB" sz="20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2000" kern="100">
                              <a:effectLst/>
                            </a:rPr>
                            <a:t> </a:t>
                          </a:r>
                        </a:p>
                        <a:p>
                          <a:pPr algn="ctr">
                            <a:lnSpc>
                              <a:spcPct val="115000"/>
                            </a:lnSpc>
                            <a:spcAft>
                              <a:spcPts val="800"/>
                            </a:spcAft>
                            <a:buNone/>
                          </a:pPr>
                          <a:r>
                            <a:rPr lang="en-GB" sz="2000" kern="100">
                              <a:effectLst/>
                            </a:rPr>
                            <a:t>Don’t reject</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1600" kern="100" dirty="0">
                              <a:effectLst/>
                            </a:rPr>
                            <a:t>Correct inference</a:t>
                          </a:r>
                        </a:p>
                        <a:p>
                          <a:pPr algn="ctr">
                            <a:lnSpc>
                              <a:spcPct val="115000"/>
                            </a:lnSpc>
                            <a:spcAft>
                              <a:spcPts val="800"/>
                            </a:spcAft>
                            <a:buNone/>
                          </a:pPr>
                          <a:r>
                            <a:rPr lang="en-GB" sz="1600" kern="100" dirty="0">
                              <a:effectLst/>
                            </a:rPr>
                            <a:t>(true negative)</a:t>
                          </a:r>
                        </a:p>
                        <a:p>
                          <a:pPr algn="ctr">
                            <a:lnSpc>
                              <a:spcPct val="115000"/>
                            </a:lnSpc>
                            <a:spcAft>
                              <a:spcPts val="800"/>
                            </a:spcAft>
                            <a:buNone/>
                          </a:pPr>
                          <a:r>
                            <a:rPr lang="en-GB" sz="1600" kern="100" dirty="0">
                              <a:effectLst/>
                            </a:rPr>
                            <a:t>(Probability </a:t>
                          </a:r>
                          <a14:m>
                            <m:oMath xmlns:m="http://schemas.openxmlformats.org/officeDocument/2006/math">
                              <m:r>
                                <a:rPr lang="en-GB" sz="1600" kern="100">
                                  <a:effectLst/>
                                  <a:latin typeface="Cambria Math" panose="02040503050406030204" pitchFamily="18" charset="0"/>
                                </a:rPr>
                                <m:t>= 1− </m:t>
                              </m:r>
                              <m:r>
                                <a:rPr lang="en-GB" sz="1600" kern="100">
                                  <a:effectLst/>
                                  <a:latin typeface="Cambria Math" panose="02040503050406030204" pitchFamily="18" charset="0"/>
                                </a:rPr>
                                <m:t>𝛼</m:t>
                              </m:r>
                            </m:oMath>
                          </a14:m>
                          <a:r>
                            <a:rPr lang="en-GB" sz="1600" kern="100" dirty="0">
                              <a:effectLst/>
                            </a:rPr>
                            <a:t>)</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1600" kern="100" dirty="0">
                              <a:effectLst/>
                            </a:rPr>
                            <a:t>Type II Error</a:t>
                          </a:r>
                        </a:p>
                        <a:p>
                          <a:pPr algn="ctr">
                            <a:lnSpc>
                              <a:spcPct val="115000"/>
                            </a:lnSpc>
                            <a:spcAft>
                              <a:spcPts val="800"/>
                            </a:spcAft>
                            <a:buNone/>
                          </a:pPr>
                          <a:r>
                            <a:rPr lang="en-GB" sz="1600" kern="100" dirty="0">
                              <a:effectLst/>
                            </a:rPr>
                            <a:t>(false negative)</a:t>
                          </a:r>
                        </a:p>
                        <a:p>
                          <a:pPr algn="ctr">
                            <a:lnSpc>
                              <a:spcPct val="115000"/>
                            </a:lnSpc>
                            <a:spcAft>
                              <a:spcPts val="800"/>
                            </a:spcAft>
                            <a:buNone/>
                          </a:pPr>
                          <a:r>
                            <a:rPr lang="en-GB" sz="1600" kern="100" dirty="0">
                              <a:effectLst/>
                            </a:rPr>
                            <a:t>(Probability </a:t>
                          </a:r>
                          <a14:m>
                            <m:oMath xmlns:m="http://schemas.openxmlformats.org/officeDocument/2006/math">
                              <m:r>
                                <a:rPr lang="en-GB" sz="1600" kern="100">
                                  <a:effectLst/>
                                  <a:latin typeface="Cambria Math" panose="02040503050406030204" pitchFamily="18" charset="0"/>
                                </a:rPr>
                                <m:t>= </m:t>
                              </m:r>
                              <m:r>
                                <a:rPr lang="en-GB" sz="1600" kern="100">
                                  <a:effectLst/>
                                  <a:latin typeface="Cambria Math" panose="02040503050406030204" pitchFamily="18" charset="0"/>
                                </a:rPr>
                                <m:t>𝛽</m:t>
                              </m:r>
                            </m:oMath>
                          </a14:m>
                          <a:r>
                            <a:rPr lang="en-GB" sz="1600" kern="100" dirty="0">
                              <a:effectLst/>
                            </a:rPr>
                            <a:t>)</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0452891"/>
                      </a:ext>
                    </a:extLst>
                  </a:tr>
                  <a:tr h="1551050">
                    <a:tc vMerge="1">
                      <a:txBody>
                        <a:bodyPr/>
                        <a:lstStyle/>
                        <a:p>
                          <a:endParaRPr lang="en-GB"/>
                        </a:p>
                      </a:txBody>
                      <a:tcPr/>
                    </a:tc>
                    <a:tc>
                      <a:txBody>
                        <a:bodyPr/>
                        <a:lstStyle/>
                        <a:p>
                          <a:pPr algn="ctr">
                            <a:lnSpc>
                              <a:spcPct val="115000"/>
                            </a:lnSpc>
                            <a:spcAft>
                              <a:spcPts val="800"/>
                            </a:spcAft>
                            <a:buNone/>
                          </a:pPr>
                          <a:r>
                            <a:rPr lang="en-GB" sz="2000" kern="100">
                              <a:effectLst/>
                            </a:rPr>
                            <a:t> </a:t>
                          </a:r>
                        </a:p>
                        <a:p>
                          <a:pPr algn="ctr">
                            <a:lnSpc>
                              <a:spcPct val="115000"/>
                            </a:lnSpc>
                            <a:spcAft>
                              <a:spcPts val="800"/>
                            </a:spcAft>
                            <a:buNone/>
                          </a:pPr>
                          <a:r>
                            <a:rPr lang="en-GB" sz="2000" kern="100">
                              <a:effectLst/>
                            </a:rPr>
                            <a:t>Reject</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1600" kern="100">
                              <a:effectLst/>
                            </a:rPr>
                            <a:t>Type I Error</a:t>
                          </a:r>
                        </a:p>
                        <a:p>
                          <a:pPr algn="ctr">
                            <a:lnSpc>
                              <a:spcPct val="115000"/>
                            </a:lnSpc>
                            <a:spcAft>
                              <a:spcPts val="800"/>
                            </a:spcAft>
                            <a:buNone/>
                          </a:pPr>
                          <a:r>
                            <a:rPr lang="en-GB" sz="1600" kern="100">
                              <a:effectLst/>
                            </a:rPr>
                            <a:t>(false positive)</a:t>
                          </a:r>
                        </a:p>
                        <a:p>
                          <a:pPr algn="ctr">
                            <a:lnSpc>
                              <a:spcPct val="115000"/>
                            </a:lnSpc>
                            <a:spcAft>
                              <a:spcPts val="800"/>
                            </a:spcAft>
                            <a:buNone/>
                          </a:pPr>
                          <a:r>
                            <a:rPr lang="en-GB" sz="1600" kern="100">
                              <a:effectLst/>
                            </a:rPr>
                            <a:t>(Probability </a:t>
                          </a:r>
                          <a14:m>
                            <m:oMath xmlns:m="http://schemas.openxmlformats.org/officeDocument/2006/math">
                              <m:r>
                                <a:rPr lang="en-GB" sz="1600" kern="100">
                                  <a:effectLst/>
                                  <a:latin typeface="Cambria Math" panose="02040503050406030204" pitchFamily="18" charset="0"/>
                                </a:rPr>
                                <m:t>=  </m:t>
                              </m:r>
                              <m:r>
                                <a:rPr lang="en-GB" sz="1600" kern="100">
                                  <a:effectLst/>
                                  <a:latin typeface="Cambria Math" panose="02040503050406030204" pitchFamily="18" charset="0"/>
                                </a:rPr>
                                <m:t>𝛼</m:t>
                              </m:r>
                            </m:oMath>
                          </a14:m>
                          <a:r>
                            <a:rPr lang="en-GB" sz="1600" kern="100">
                              <a:effectLst/>
                            </a:rPr>
                            <a:t>)</a:t>
                          </a:r>
                          <a:endParaRPr lang="en-GB" sz="16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1600" kern="100" dirty="0">
                              <a:effectLst/>
                            </a:rPr>
                            <a:t>Correct inference</a:t>
                          </a:r>
                        </a:p>
                        <a:p>
                          <a:pPr algn="ctr">
                            <a:lnSpc>
                              <a:spcPct val="115000"/>
                            </a:lnSpc>
                            <a:spcAft>
                              <a:spcPts val="800"/>
                            </a:spcAft>
                            <a:buNone/>
                          </a:pPr>
                          <a:r>
                            <a:rPr lang="en-GB" sz="1600" kern="100" dirty="0">
                              <a:effectLst/>
                            </a:rPr>
                            <a:t>(true positive)</a:t>
                          </a:r>
                        </a:p>
                        <a:p>
                          <a:pPr algn="ctr">
                            <a:lnSpc>
                              <a:spcPct val="115000"/>
                            </a:lnSpc>
                            <a:spcAft>
                              <a:spcPts val="800"/>
                            </a:spcAft>
                            <a:buNone/>
                          </a:pPr>
                          <a:r>
                            <a:rPr lang="en-GB" sz="1600" kern="100" dirty="0">
                              <a:effectLst/>
                            </a:rPr>
                            <a:t>(Probability </a:t>
                          </a:r>
                          <a14:m>
                            <m:oMath xmlns:m="http://schemas.openxmlformats.org/officeDocument/2006/math">
                              <m:r>
                                <a:rPr lang="en-GB" sz="1600" kern="100">
                                  <a:effectLst/>
                                  <a:latin typeface="Cambria Math" panose="02040503050406030204" pitchFamily="18" charset="0"/>
                                </a:rPr>
                                <m:t>= 1− </m:t>
                              </m:r>
                              <m:r>
                                <a:rPr lang="en-GB" sz="1600" kern="100">
                                  <a:effectLst/>
                                  <a:latin typeface="Cambria Math" panose="02040503050406030204" pitchFamily="18" charset="0"/>
                                </a:rPr>
                                <m:t>𝛽</m:t>
                              </m:r>
                            </m:oMath>
                          </a14:m>
                          <a:r>
                            <a:rPr lang="en-GB" sz="1600" kern="100" dirty="0">
                              <a:effectLst/>
                            </a:rPr>
                            <a:t>)</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75106"/>
                      </a:ext>
                    </a:extLst>
                  </a:tr>
                </a:tbl>
              </a:graphicData>
            </a:graphic>
          </p:graphicFrame>
        </mc:Choice>
        <mc:Fallback xmlns="">
          <p:graphicFrame>
            <p:nvGraphicFramePr>
              <p:cNvPr id="2" name="Table 1">
                <a:extLst>
                  <a:ext uri="{FF2B5EF4-FFF2-40B4-BE49-F238E27FC236}">
                    <a16:creationId xmlns:a16="http://schemas.microsoft.com/office/drawing/2014/main" id="{34A5AD55-6D02-3CE3-BA30-A750B3F9E913}"/>
                  </a:ext>
                </a:extLst>
              </p:cNvPr>
              <p:cNvGraphicFramePr>
                <a:graphicFrameLocks noGrp="1"/>
              </p:cNvGraphicFramePr>
              <p:nvPr>
                <p:extLst>
                  <p:ext uri="{D42A27DB-BD31-4B8C-83A1-F6EECF244321}">
                    <p14:modId xmlns:p14="http://schemas.microsoft.com/office/powerpoint/2010/main" val="3435982750"/>
                  </p:ext>
                </p:extLst>
              </p:nvPr>
            </p:nvGraphicFramePr>
            <p:xfrm>
              <a:off x="800098" y="1074409"/>
              <a:ext cx="9134478" cy="3900074"/>
            </p:xfrm>
            <a:graphic>
              <a:graphicData uri="http://schemas.openxmlformats.org/drawingml/2006/table">
                <a:tbl>
                  <a:tblPr firstRow="1" firstCol="1" bandRow="1">
                    <a:tableStyleId>{9D7B26C5-4107-4FEC-AEDC-1716B250A1EF}</a:tableStyleId>
                  </a:tblPr>
                  <a:tblGrid>
                    <a:gridCol w="1807326">
                      <a:extLst>
                        <a:ext uri="{9D8B030D-6E8A-4147-A177-3AD203B41FA5}">
                          <a16:colId xmlns:a16="http://schemas.microsoft.com/office/drawing/2014/main" val="2253394567"/>
                        </a:ext>
                      </a:extLst>
                    </a:gridCol>
                    <a:gridCol w="2443008">
                      <a:extLst>
                        <a:ext uri="{9D8B030D-6E8A-4147-A177-3AD203B41FA5}">
                          <a16:colId xmlns:a16="http://schemas.microsoft.com/office/drawing/2014/main" val="4079351593"/>
                        </a:ext>
                      </a:extLst>
                    </a:gridCol>
                    <a:gridCol w="2600525">
                      <a:extLst>
                        <a:ext uri="{9D8B030D-6E8A-4147-A177-3AD203B41FA5}">
                          <a16:colId xmlns:a16="http://schemas.microsoft.com/office/drawing/2014/main" val="2740524753"/>
                        </a:ext>
                      </a:extLst>
                    </a:gridCol>
                    <a:gridCol w="2283619">
                      <a:extLst>
                        <a:ext uri="{9D8B030D-6E8A-4147-A177-3AD203B41FA5}">
                          <a16:colId xmlns:a16="http://schemas.microsoft.com/office/drawing/2014/main" val="322667050"/>
                        </a:ext>
                      </a:extLst>
                    </a:gridCol>
                  </a:tblGrid>
                  <a:tr h="329819">
                    <a:tc rowSpan="2" gridSpan="2">
                      <a:txBody>
                        <a:bodyPr/>
                        <a:lstStyle/>
                        <a:p>
                          <a:pPr algn="ctr">
                            <a:lnSpc>
                              <a:spcPct val="115000"/>
                            </a:lnSpc>
                            <a:spcAft>
                              <a:spcPts val="800"/>
                            </a:spcAft>
                            <a:buNone/>
                          </a:pPr>
                          <a:r>
                            <a:rPr lang="en-GB" sz="2000" kern="100" dirty="0">
                              <a:effectLst/>
                            </a:rPr>
                            <a:t> </a:t>
                          </a:r>
                        </a:p>
                        <a:p>
                          <a:pPr algn="ctr">
                            <a:lnSpc>
                              <a:spcPct val="115000"/>
                            </a:lnSpc>
                            <a:spcAft>
                              <a:spcPts val="800"/>
                            </a:spcAft>
                            <a:buNone/>
                          </a:pPr>
                          <a:r>
                            <a:rPr lang="en-GB" sz="2000" kern="100" dirty="0">
                              <a:effectLst/>
                            </a:rPr>
                            <a:t> </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hMerge="1">
                      <a:txBody>
                        <a:bodyPr/>
                        <a:lstStyle/>
                        <a:p>
                          <a:endParaRPr lang="en-GB"/>
                        </a:p>
                      </a:txBody>
                      <a:tcPr/>
                    </a:tc>
                    <a:tc gridSpan="2">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7032" t="-20370" r="-249" b="-1090741"/>
                          </a:stretch>
                        </a:blipFill>
                      </a:tcPr>
                    </a:tc>
                    <a:tc hMerge="1">
                      <a:txBody>
                        <a:bodyPr/>
                        <a:lstStyle/>
                        <a:p>
                          <a:endParaRPr lang="en-GB"/>
                        </a:p>
                      </a:txBody>
                      <a:tcPr/>
                    </a:tc>
                    <a:extLst>
                      <a:ext uri="{0D108BD9-81ED-4DB2-BD59-A6C34878D82A}">
                        <a16:rowId xmlns:a16="http://schemas.microsoft.com/office/drawing/2014/main" val="4014210664"/>
                      </a:ext>
                    </a:extLst>
                  </a:tr>
                  <a:tr h="468155">
                    <a:tc gridSpan="2" vMerge="1">
                      <a:txBody>
                        <a:bodyPr/>
                        <a:lstStyle/>
                        <a:p>
                          <a:endParaRPr lang="en-GB"/>
                        </a:p>
                      </a:txBody>
                      <a:tcPr/>
                    </a:tc>
                    <a:tc hMerge="1" vMerge="1">
                      <a:txBody>
                        <a:bodyPr/>
                        <a:lstStyle/>
                        <a:p>
                          <a:endParaRPr lang="en-GB"/>
                        </a:p>
                      </a:txBody>
                      <a:tcPr/>
                    </a:tc>
                    <a:tc>
                      <a:txBody>
                        <a:bodyPr/>
                        <a:lstStyle/>
                        <a:p>
                          <a:pPr algn="ctr">
                            <a:lnSpc>
                              <a:spcPct val="115000"/>
                            </a:lnSpc>
                            <a:spcAft>
                              <a:spcPts val="800"/>
                            </a:spcAft>
                            <a:buNone/>
                          </a:pPr>
                          <a:r>
                            <a:rPr lang="en-GB" sz="2000" kern="100">
                              <a:effectLst/>
                            </a:rPr>
                            <a:t>True</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800"/>
                            </a:spcAft>
                            <a:buNone/>
                          </a:pPr>
                          <a:r>
                            <a:rPr lang="en-GB" sz="2000" kern="100">
                              <a:effectLst/>
                            </a:rPr>
                            <a:t>FALSE</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1530808"/>
                      </a:ext>
                    </a:extLst>
                  </a:tr>
                  <a:tr h="1551050">
                    <a:tc rowSpan="2">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37" t="-27843" r="-405387" b="-392"/>
                          </a:stretch>
                        </a:blipFill>
                      </a:tcPr>
                    </a:tc>
                    <a:tc>
                      <a:txBody>
                        <a:bodyPr/>
                        <a:lstStyle/>
                        <a:p>
                          <a:pPr algn="ctr">
                            <a:lnSpc>
                              <a:spcPct val="115000"/>
                            </a:lnSpc>
                            <a:spcAft>
                              <a:spcPts val="800"/>
                            </a:spcAft>
                            <a:buNone/>
                          </a:pPr>
                          <a:r>
                            <a:rPr lang="en-GB" sz="2000" kern="100">
                              <a:effectLst/>
                            </a:rPr>
                            <a:t> </a:t>
                          </a:r>
                        </a:p>
                        <a:p>
                          <a:pPr algn="ctr">
                            <a:lnSpc>
                              <a:spcPct val="115000"/>
                            </a:lnSpc>
                            <a:spcAft>
                              <a:spcPts val="800"/>
                            </a:spcAft>
                            <a:buNone/>
                          </a:pPr>
                          <a:r>
                            <a:rPr lang="en-GB" sz="2000" kern="100">
                              <a:effectLst/>
                            </a:rPr>
                            <a:t>Don’t reject</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3466" t="-55686" r="-88290" b="-10078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000" t="-55686" r="-533" b="-100784"/>
                          </a:stretch>
                        </a:blipFill>
                      </a:tcPr>
                    </a:tc>
                    <a:extLst>
                      <a:ext uri="{0D108BD9-81ED-4DB2-BD59-A6C34878D82A}">
                        <a16:rowId xmlns:a16="http://schemas.microsoft.com/office/drawing/2014/main" val="3200452891"/>
                      </a:ext>
                    </a:extLst>
                  </a:tr>
                  <a:tr h="1551050">
                    <a:tc vMerge="1">
                      <a:txBody>
                        <a:bodyPr/>
                        <a:lstStyle/>
                        <a:p>
                          <a:endParaRPr lang="en-GB"/>
                        </a:p>
                      </a:txBody>
                      <a:tcPr/>
                    </a:tc>
                    <a:tc>
                      <a:txBody>
                        <a:bodyPr/>
                        <a:lstStyle/>
                        <a:p>
                          <a:pPr algn="ctr">
                            <a:lnSpc>
                              <a:spcPct val="115000"/>
                            </a:lnSpc>
                            <a:spcAft>
                              <a:spcPts val="800"/>
                            </a:spcAft>
                            <a:buNone/>
                          </a:pPr>
                          <a:r>
                            <a:rPr lang="en-GB" sz="2000" kern="100">
                              <a:effectLst/>
                            </a:rPr>
                            <a:t> </a:t>
                          </a:r>
                        </a:p>
                        <a:p>
                          <a:pPr algn="ctr">
                            <a:lnSpc>
                              <a:spcPct val="115000"/>
                            </a:lnSpc>
                            <a:spcAft>
                              <a:spcPts val="800"/>
                            </a:spcAft>
                            <a:buNone/>
                          </a:pPr>
                          <a:r>
                            <a:rPr lang="en-GB" sz="2000" kern="100">
                              <a:effectLst/>
                            </a:rPr>
                            <a:t>Reject</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63466" t="-155686" r="-88290" b="-78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00000" t="-155686" r="-533" b="-784"/>
                          </a:stretch>
                        </a:blipFill>
                      </a:tcPr>
                    </a:tc>
                    <a:extLst>
                      <a:ext uri="{0D108BD9-81ED-4DB2-BD59-A6C34878D82A}">
                        <a16:rowId xmlns:a16="http://schemas.microsoft.com/office/drawing/2014/main" val="104275106"/>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4761F8-0E20-9FEB-7023-BA0409B7E171}"/>
                  </a:ext>
                </a:extLst>
              </p:cNvPr>
              <p:cNvSpPr txBox="1"/>
              <p:nvPr/>
            </p:nvSpPr>
            <p:spPr>
              <a:xfrm>
                <a:off x="706435" y="5177791"/>
                <a:ext cx="9855199" cy="804982"/>
              </a:xfrm>
              <a:prstGeom prst="rect">
                <a:avLst/>
              </a:prstGeom>
              <a:noFill/>
            </p:spPr>
            <p:txBody>
              <a:bodyPr wrap="square" lIns="36000" tIns="36000" rIns="36000" bIns="36000" rtlCol="0">
                <a:noAutofit/>
              </a:bodyPr>
              <a:lstStyle/>
              <a:p>
                <a:pPr>
                  <a:lnSpc>
                    <a:spcPct val="125000"/>
                  </a:lnSpc>
                  <a:spcBef>
                    <a:spcPts val="300"/>
                  </a:spcBef>
                  <a:spcAft>
                    <a:spcPts val="300"/>
                  </a:spcAft>
                  <a:buClr>
                    <a:schemeClr val="tx2"/>
                  </a:buClr>
                  <a:buSzPct val="110000"/>
                </a:pPr>
                <a:r>
                  <a:rPr lang="en-US" sz="1800" dirty="0"/>
                  <a:t>For a single hypothesis tested, there is </a:t>
                </a:r>
                <a14:m>
                  <m:oMath xmlns:m="http://schemas.openxmlformats.org/officeDocument/2006/math">
                    <m:r>
                      <a:rPr lang="en-GB" sz="1800" kern="100">
                        <a:latin typeface="Cambria Math" panose="02040503050406030204" pitchFamily="18" charset="0"/>
                      </a:rPr>
                      <m:t>𝛼</m:t>
                    </m:r>
                  </m:oMath>
                </a14:m>
                <a:r>
                  <a:rPr lang="en-US" sz="1800" dirty="0"/>
                  <a:t> chance of a false conclusion, which increases with increase in the number of hypothesis tests. Specifically; </a:t>
                </a:r>
                <a:endParaRPr lang="en-GB" sz="1800" dirty="0" err="1"/>
              </a:p>
            </p:txBody>
          </p:sp>
        </mc:Choice>
        <mc:Fallback xmlns="">
          <p:sp>
            <p:nvSpPr>
              <p:cNvPr id="4" name="TextBox 3">
                <a:extLst>
                  <a:ext uri="{FF2B5EF4-FFF2-40B4-BE49-F238E27FC236}">
                    <a16:creationId xmlns:a16="http://schemas.microsoft.com/office/drawing/2014/main" id="{5A4761F8-0E20-9FEB-7023-BA0409B7E171}"/>
                  </a:ext>
                </a:extLst>
              </p:cNvPr>
              <p:cNvSpPr txBox="1">
                <a:spLocks noRot="1" noChangeAspect="1" noMove="1" noResize="1" noEditPoints="1" noAdjustHandles="1" noChangeArrowheads="1" noChangeShapeType="1" noTextEdit="1"/>
              </p:cNvSpPr>
              <p:nvPr/>
            </p:nvSpPr>
            <p:spPr>
              <a:xfrm>
                <a:off x="706435" y="5177791"/>
                <a:ext cx="9855199" cy="804982"/>
              </a:xfrm>
              <a:prstGeom prst="rect">
                <a:avLst/>
              </a:prstGeom>
              <a:blipFill>
                <a:blip r:embed="rId3"/>
                <a:stretch>
                  <a:fillRect l="-1113" t="-1515" b="-303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886D6F3-8B5A-606E-292C-218C55005243}"/>
                  </a:ext>
                </a:extLst>
              </p:cNvPr>
              <p:cNvSpPr txBox="1"/>
              <p:nvPr/>
            </p:nvSpPr>
            <p:spPr>
              <a:xfrm>
                <a:off x="3105150" y="6186081"/>
                <a:ext cx="4210050" cy="671918"/>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𝐹𝑊𝐸𝑅</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 </m:t>
                          </m:r>
                          <m:r>
                            <a:rPr lang="en-US" sz="2000" i="1">
                              <a:latin typeface="Cambria Math" panose="02040503050406030204" pitchFamily="18" charset="0"/>
                            </a:rPr>
                            <m:t>(1−</m:t>
                          </m:r>
                          <m:r>
                            <a:rPr lang="en-GB" sz="2000" kern="100">
                              <a:latin typeface="Cambria Math" panose="02040503050406030204" pitchFamily="18" charset="0"/>
                            </a:rPr>
                            <m:t>𝛼</m:t>
                          </m:r>
                          <m:r>
                            <a:rPr lang="en-US" sz="2000" kern="100">
                              <a:latin typeface="Cambria Math" panose="02040503050406030204" pitchFamily="18" charset="0"/>
                            </a:rPr>
                            <m:t>)</m:t>
                          </m:r>
                        </m:e>
                        <m:sup>
                          <m:r>
                            <a:rPr lang="en-US" sz="2000" b="0" i="1" smtClean="0">
                              <a:latin typeface="Cambria Math" panose="02040503050406030204" pitchFamily="18" charset="0"/>
                            </a:rPr>
                            <m:t>𝐾</m:t>
                          </m:r>
                        </m:sup>
                      </m:sSup>
                    </m:oMath>
                  </m:oMathPara>
                </a14:m>
                <a:endParaRPr lang="en-GB" sz="2000" dirty="0" err="1"/>
              </a:p>
            </p:txBody>
          </p:sp>
        </mc:Choice>
        <mc:Fallback>
          <p:sp>
            <p:nvSpPr>
              <p:cNvPr id="3" name="TextBox 2">
                <a:extLst>
                  <a:ext uri="{FF2B5EF4-FFF2-40B4-BE49-F238E27FC236}">
                    <a16:creationId xmlns:a16="http://schemas.microsoft.com/office/drawing/2014/main" id="{9886D6F3-8B5A-606E-292C-218C55005243}"/>
                  </a:ext>
                </a:extLst>
              </p:cNvPr>
              <p:cNvSpPr txBox="1">
                <a:spLocks noRot="1" noChangeAspect="1" noMove="1" noResize="1" noEditPoints="1" noAdjustHandles="1" noChangeArrowheads="1" noChangeShapeType="1" noTextEdit="1"/>
              </p:cNvSpPr>
              <p:nvPr/>
            </p:nvSpPr>
            <p:spPr>
              <a:xfrm>
                <a:off x="3105150" y="6186081"/>
                <a:ext cx="4210050" cy="671918"/>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26826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0F721-1824-49E9-E691-214EB6589063}"/>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FFDDA945-2013-3DD6-6993-101179E3AD1F}"/>
              </a:ext>
            </a:extLst>
          </p:cNvPr>
          <p:cNvSpPr>
            <a:spLocks noGrp="1"/>
          </p:cNvSpPr>
          <p:nvPr>
            <p:ph type="title"/>
          </p:nvPr>
        </p:nvSpPr>
        <p:spPr>
          <a:xfrm>
            <a:off x="365125" y="242888"/>
            <a:ext cx="11460163" cy="430887"/>
          </a:xfrm>
        </p:spPr>
        <p:txBody>
          <a:bodyPr anchor="b">
            <a:normAutofit/>
          </a:bodyPr>
          <a:lstStyle/>
          <a:p>
            <a:r>
              <a:rPr lang="en-US" dirty="0"/>
              <a:t>Exercise 5</a:t>
            </a:r>
            <a:endParaRPr lang="en-GB" dirty="0"/>
          </a:p>
        </p:txBody>
      </p:sp>
      <p:sp>
        <p:nvSpPr>
          <p:cNvPr id="5" name="TextBox 4">
            <a:extLst>
              <a:ext uri="{FF2B5EF4-FFF2-40B4-BE49-F238E27FC236}">
                <a16:creationId xmlns:a16="http://schemas.microsoft.com/office/drawing/2014/main" id="{543F84DA-5278-6A95-582B-8F5290D42BD1}"/>
              </a:ext>
            </a:extLst>
          </p:cNvPr>
          <p:cNvSpPr txBox="1"/>
          <p:nvPr/>
        </p:nvSpPr>
        <p:spPr>
          <a:xfrm>
            <a:off x="1095375" y="3057525"/>
            <a:ext cx="10439400" cy="600075"/>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What is the family wise error rate for testing 3, 5 and 10 hypotheses at alpha level of 5%?</a:t>
            </a:r>
            <a:endParaRPr lang="en-GB" sz="2000" dirty="0" err="1"/>
          </a:p>
        </p:txBody>
      </p:sp>
    </p:spTree>
    <p:extLst>
      <p:ext uri="{BB962C8B-B14F-4D97-AF65-F5344CB8AC3E}">
        <p14:creationId xmlns:p14="http://schemas.microsoft.com/office/powerpoint/2010/main" val="6501989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4E141-A104-11E1-DDEB-E93CBAA94721}"/>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07CE96E9-949D-F6B5-A36F-E778D80323EE}"/>
              </a:ext>
            </a:extLst>
          </p:cNvPr>
          <p:cNvSpPr>
            <a:spLocks noGrp="1"/>
          </p:cNvSpPr>
          <p:nvPr>
            <p:ph type="title"/>
          </p:nvPr>
        </p:nvSpPr>
        <p:spPr>
          <a:xfrm>
            <a:off x="365125" y="242888"/>
            <a:ext cx="11460163" cy="430887"/>
          </a:xfrm>
        </p:spPr>
        <p:txBody>
          <a:bodyPr anchor="b">
            <a:normAutofit/>
          </a:bodyPr>
          <a:lstStyle/>
          <a:p>
            <a:r>
              <a:rPr lang="en-US" dirty="0"/>
              <a:t>Introduction</a:t>
            </a:r>
            <a:r>
              <a:rPr lang="en-GB" dirty="0"/>
              <a:t> of MCP-Mod</a:t>
            </a:r>
          </a:p>
        </p:txBody>
      </p:sp>
      <p:pic>
        <p:nvPicPr>
          <p:cNvPr id="8" name="Picture 7">
            <a:extLst>
              <a:ext uri="{FF2B5EF4-FFF2-40B4-BE49-F238E27FC236}">
                <a16:creationId xmlns:a16="http://schemas.microsoft.com/office/drawing/2014/main" id="{D96FD277-93F9-4C21-E218-960E8BE9EB47}"/>
              </a:ext>
            </a:extLst>
          </p:cNvPr>
          <p:cNvPicPr>
            <a:picLocks noChangeAspect="1"/>
          </p:cNvPicPr>
          <p:nvPr/>
        </p:nvPicPr>
        <p:blipFill>
          <a:blip r:embed="rId2"/>
          <a:stretch>
            <a:fillRect/>
          </a:stretch>
        </p:blipFill>
        <p:spPr>
          <a:xfrm>
            <a:off x="582804" y="987350"/>
            <a:ext cx="9717866" cy="4657748"/>
          </a:xfrm>
          <a:prstGeom prst="rect">
            <a:avLst/>
          </a:prstGeom>
        </p:spPr>
      </p:pic>
      <p:sp>
        <p:nvSpPr>
          <p:cNvPr id="10" name="TextBox 9">
            <a:extLst>
              <a:ext uri="{FF2B5EF4-FFF2-40B4-BE49-F238E27FC236}">
                <a16:creationId xmlns:a16="http://schemas.microsoft.com/office/drawing/2014/main" id="{85879D7F-F723-572D-B146-F41936EC4072}"/>
              </a:ext>
            </a:extLst>
          </p:cNvPr>
          <p:cNvSpPr txBox="1"/>
          <p:nvPr/>
        </p:nvSpPr>
        <p:spPr>
          <a:xfrm>
            <a:off x="865267" y="5958673"/>
            <a:ext cx="9435403" cy="582804"/>
          </a:xfrm>
          <a:prstGeom prst="rect">
            <a:avLst/>
          </a:prstGeom>
          <a:noFill/>
        </p:spPr>
        <p:txBody>
          <a:bodyPr wrap="square" lIns="36000" tIns="36000" rIns="36000" bIns="36000" rtlCol="0">
            <a:noAutofit/>
          </a:bodyPr>
          <a:lstStyle/>
          <a:p>
            <a:pPr algn="ctr">
              <a:spcBef>
                <a:spcPts val="300"/>
              </a:spcBef>
              <a:spcAft>
                <a:spcPts val="300"/>
              </a:spcAft>
              <a:buClr>
                <a:schemeClr val="tx2"/>
              </a:buClr>
              <a:buSzPct val="110000"/>
            </a:pPr>
            <a:r>
              <a:rPr lang="en-US" sz="2000" dirty="0"/>
              <a:t>Assuming all doses are safe, which dose is the most effective dose?</a:t>
            </a:r>
            <a:endParaRPr lang="en-GB" sz="2000" dirty="0" err="1"/>
          </a:p>
        </p:txBody>
      </p:sp>
    </p:spTree>
    <p:extLst>
      <p:ext uri="{BB962C8B-B14F-4D97-AF65-F5344CB8AC3E}">
        <p14:creationId xmlns:p14="http://schemas.microsoft.com/office/powerpoint/2010/main" val="11362412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37C91-43DF-0D80-81A9-58B912329A59}"/>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4BCB4674-9AED-12EE-21B1-0B85DF91E337}"/>
              </a:ext>
            </a:extLst>
          </p:cNvPr>
          <p:cNvSpPr>
            <a:spLocks noGrp="1"/>
          </p:cNvSpPr>
          <p:nvPr>
            <p:ph type="title"/>
          </p:nvPr>
        </p:nvSpPr>
        <p:spPr>
          <a:xfrm>
            <a:off x="365125" y="242888"/>
            <a:ext cx="11460163" cy="430887"/>
          </a:xfrm>
        </p:spPr>
        <p:txBody>
          <a:bodyPr anchor="b">
            <a:normAutofit/>
          </a:bodyPr>
          <a:lstStyle/>
          <a:p>
            <a:r>
              <a:rPr lang="en-GB" dirty="0"/>
              <a:t>Hypothesis testing</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D403F70-912C-EA24-761C-A16876BBF329}"/>
                  </a:ext>
                </a:extLst>
              </p:cNvPr>
              <p:cNvSpPr txBox="1"/>
              <p:nvPr/>
            </p:nvSpPr>
            <p:spPr>
              <a:xfrm>
                <a:off x="469900" y="1066800"/>
                <a:ext cx="11029950" cy="1657349"/>
              </a:xfrm>
              <a:prstGeom prst="rect">
                <a:avLst/>
              </a:prstGeom>
              <a:noFill/>
            </p:spPr>
            <p:txBody>
              <a:bodyPr wrap="square" lIns="36000" tIns="36000" rIns="36000" bIns="36000" rtlCol="0">
                <a:noAutofit/>
              </a:bodyPr>
              <a:lstStyle/>
              <a:p>
                <a:pPr>
                  <a:lnSpc>
                    <a:spcPct val="125000"/>
                  </a:lnSpc>
                  <a:spcBef>
                    <a:spcPts val="600"/>
                  </a:spcBef>
                  <a:spcAft>
                    <a:spcPts val="600"/>
                  </a:spcAft>
                  <a:buClr>
                    <a:schemeClr val="tx2"/>
                  </a:buClr>
                  <a:buSzPct val="110000"/>
                </a:pPr>
                <a:r>
                  <a:rPr lang="en-US" sz="2000" dirty="0">
                    <a:latin typeface="+mj-lt"/>
                  </a:rPr>
                  <a:t>Let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rPr>
                      <m:t>,</m:t>
                    </m:r>
                  </m:oMath>
                </a14:m>
                <a:r>
                  <a:rPr lang="en-US" sz="2000" dirty="0">
                    <a:latin typeface="+mj-lt"/>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3</m:t>
                        </m:r>
                      </m:sub>
                    </m:sSub>
                    <m:r>
                      <a:rPr lang="en-US" sz="2000" i="1">
                        <a:latin typeface="Cambria Math" panose="02040503050406030204" pitchFamily="18" charset="0"/>
                      </a:rPr>
                      <m:t>,</m:t>
                    </m:r>
                  </m:oMath>
                </a14:m>
                <a:r>
                  <a:rPr lang="en-GB" sz="2000" dirty="0">
                    <a:latin typeface="+mj-lt"/>
                  </a:rPr>
                  <a:t> denote the average response for the control, low, high and very high dose, respectively. Pairwise comparisons between the dose levels will result in large number of hypotheses.  </a:t>
                </a:r>
              </a:p>
            </p:txBody>
          </p:sp>
        </mc:Choice>
        <mc:Fallback>
          <p:sp>
            <p:nvSpPr>
              <p:cNvPr id="2" name="TextBox 1">
                <a:extLst>
                  <a:ext uri="{FF2B5EF4-FFF2-40B4-BE49-F238E27FC236}">
                    <a16:creationId xmlns:a16="http://schemas.microsoft.com/office/drawing/2014/main" id="{5D403F70-912C-EA24-761C-A16876BBF329}"/>
                  </a:ext>
                </a:extLst>
              </p:cNvPr>
              <p:cNvSpPr txBox="1">
                <a:spLocks noRot="1" noChangeAspect="1" noMove="1" noResize="1" noEditPoints="1" noAdjustHandles="1" noChangeArrowheads="1" noChangeShapeType="1" noTextEdit="1"/>
              </p:cNvSpPr>
              <p:nvPr/>
            </p:nvSpPr>
            <p:spPr>
              <a:xfrm>
                <a:off x="469900" y="1066800"/>
                <a:ext cx="11029950" cy="1657349"/>
              </a:xfrm>
              <a:prstGeom prst="rect">
                <a:avLst/>
              </a:prstGeom>
              <a:blipFill>
                <a:blip r:embed="rId2"/>
                <a:stretch>
                  <a:fillRect l="-1106" t="-368"/>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67C11DA-687C-4DA0-F88B-EC98079143E1}"/>
              </a:ext>
            </a:extLst>
          </p:cNvPr>
          <p:cNvSpPr txBox="1"/>
          <p:nvPr/>
        </p:nvSpPr>
        <p:spPr>
          <a:xfrm>
            <a:off x="580231" y="4480502"/>
            <a:ext cx="11029950" cy="1016678"/>
          </a:xfrm>
          <a:prstGeom prst="rect">
            <a:avLst/>
          </a:prstGeom>
          <a:noFill/>
        </p:spPr>
        <p:txBody>
          <a:bodyPr wrap="square" lIns="36000" tIns="36000" rIns="36000" bIns="36000" rtlCol="0">
            <a:noAutofit/>
          </a:bodyPr>
          <a:lstStyle/>
          <a:p>
            <a:pPr>
              <a:lnSpc>
                <a:spcPct val="125000"/>
              </a:lnSpc>
              <a:spcBef>
                <a:spcPts val="600"/>
              </a:spcBef>
              <a:spcAft>
                <a:spcPts val="600"/>
              </a:spcAft>
              <a:buClr>
                <a:schemeClr val="tx2"/>
              </a:buClr>
              <a:buSzPct val="110000"/>
            </a:pPr>
            <a:r>
              <a:rPr lang="en-US" sz="2000" dirty="0"/>
              <a:t>Alternatively, each of the active doses can be compared with the control dose and multiplicity correction can be done using the </a:t>
            </a:r>
            <a:r>
              <a:rPr lang="en-US" sz="2000" b="1" dirty="0"/>
              <a:t>Dunnett test</a:t>
            </a:r>
            <a:endParaRPr lang="en-GB" sz="2000" b="1" dirty="0"/>
          </a:p>
        </p:txBody>
      </p:sp>
      <p:sp>
        <p:nvSpPr>
          <p:cNvPr id="5" name="TextBox 4">
            <a:extLst>
              <a:ext uri="{FF2B5EF4-FFF2-40B4-BE49-F238E27FC236}">
                <a16:creationId xmlns:a16="http://schemas.microsoft.com/office/drawing/2014/main" id="{266BBC7B-2B49-8E9F-1FC5-CE180191BBF6}"/>
              </a:ext>
            </a:extLst>
          </p:cNvPr>
          <p:cNvSpPr txBox="1"/>
          <p:nvPr/>
        </p:nvSpPr>
        <p:spPr>
          <a:xfrm>
            <a:off x="469900" y="3075057"/>
            <a:ext cx="10937875" cy="820994"/>
          </a:xfrm>
          <a:prstGeom prst="rect">
            <a:avLst/>
          </a:prstGeom>
          <a:noFill/>
        </p:spPr>
        <p:txBody>
          <a:bodyPr wrap="square">
            <a:spAutoFit/>
          </a:bodyPr>
          <a:lstStyle/>
          <a:p>
            <a:pPr>
              <a:lnSpc>
                <a:spcPct val="125000"/>
              </a:lnSpc>
              <a:spcBef>
                <a:spcPts val="600"/>
              </a:spcBef>
              <a:spcAft>
                <a:spcPts val="600"/>
              </a:spcAft>
            </a:pPr>
            <a:r>
              <a:rPr lang="en-GB" sz="2000" dirty="0"/>
              <a:t>To preserve the FWER, multiplicity correction is required using methods including  Tukey test, Bonferroni, Benjamini and Hochberg FDR, etc</a:t>
            </a:r>
          </a:p>
        </p:txBody>
      </p:sp>
    </p:spTree>
    <p:extLst>
      <p:ext uri="{BB962C8B-B14F-4D97-AF65-F5344CB8AC3E}">
        <p14:creationId xmlns:p14="http://schemas.microsoft.com/office/powerpoint/2010/main" val="1058365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9B131-6263-62E5-E111-56F45E5E73C6}"/>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A7E49E33-D3A8-4D0D-5E60-8DD50B2F6824}"/>
              </a:ext>
            </a:extLst>
          </p:cNvPr>
          <p:cNvSpPr>
            <a:spLocks noGrp="1"/>
          </p:cNvSpPr>
          <p:nvPr>
            <p:ph type="title"/>
          </p:nvPr>
        </p:nvSpPr>
        <p:spPr>
          <a:xfrm>
            <a:off x="365125" y="242888"/>
            <a:ext cx="11460163" cy="430887"/>
          </a:xfrm>
        </p:spPr>
        <p:txBody>
          <a:bodyPr anchor="b">
            <a:normAutofit/>
          </a:bodyPr>
          <a:lstStyle/>
          <a:p>
            <a:r>
              <a:rPr lang="en-GB" dirty="0"/>
              <a:t>Hypothesis testing</a:t>
            </a:r>
          </a:p>
        </p:txBody>
      </p:sp>
      <p:sp>
        <p:nvSpPr>
          <p:cNvPr id="4" name="TextBox 3">
            <a:extLst>
              <a:ext uri="{FF2B5EF4-FFF2-40B4-BE49-F238E27FC236}">
                <a16:creationId xmlns:a16="http://schemas.microsoft.com/office/drawing/2014/main" id="{9C870168-5180-A2A8-274A-809A56C05327}"/>
              </a:ext>
            </a:extLst>
          </p:cNvPr>
          <p:cNvSpPr txBox="1"/>
          <p:nvPr/>
        </p:nvSpPr>
        <p:spPr>
          <a:xfrm>
            <a:off x="657225" y="1147763"/>
            <a:ext cx="10344150" cy="70485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dirty="0"/>
              <a:t>The null hypothesis can be formulated in terms of contrasts between the dose levels.</a:t>
            </a:r>
            <a:endParaRPr lang="en-GB" sz="2000" dirty="0" err="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8E529C-83F3-921E-69BA-1569993003B9}"/>
                  </a:ext>
                </a:extLst>
              </p:cNvPr>
              <p:cNvSpPr txBox="1"/>
              <p:nvPr/>
            </p:nvSpPr>
            <p:spPr>
              <a:xfrm>
                <a:off x="2486025" y="1932444"/>
                <a:ext cx="5553075" cy="430887"/>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𝒄</m:t>
                          </m:r>
                        </m:e>
                        <m:sup>
                          <m:r>
                            <a:rPr lang="en-US" b="0" i="1" smtClean="0">
                              <a:latin typeface="Cambria Math" panose="02040503050406030204" pitchFamily="18" charset="0"/>
                            </a:rPr>
                            <m:t>𝑇</m:t>
                          </m:r>
                        </m:sup>
                      </m:sSup>
                      <m:r>
                        <a:rPr lang="en-US" b="1" i="1" smtClean="0">
                          <a:latin typeface="Cambria Math" panose="02040503050406030204" pitchFamily="18" charset="0"/>
                          <a:ea typeface="Cambria Math" panose="02040503050406030204" pitchFamily="18" charset="0"/>
                        </a:rPr>
                        <m:t>𝝁</m:t>
                      </m:r>
                      <m:r>
                        <a:rPr lang="en-US" b="0" i="1" smtClean="0">
                          <a:latin typeface="Cambria Math" panose="02040503050406030204" pitchFamily="18" charset="0"/>
                          <a:ea typeface="Cambria Math" panose="02040503050406030204" pitchFamily="18" charset="0"/>
                        </a:rPr>
                        <m:t>=0</m:t>
                      </m:r>
                    </m:oMath>
                  </m:oMathPara>
                </a14:m>
                <a:endParaRPr lang="en-GB" dirty="0" err="1"/>
              </a:p>
            </p:txBody>
          </p:sp>
        </mc:Choice>
        <mc:Fallback xmlns="">
          <p:sp>
            <p:nvSpPr>
              <p:cNvPr id="5" name="TextBox 4">
                <a:extLst>
                  <a:ext uri="{FF2B5EF4-FFF2-40B4-BE49-F238E27FC236}">
                    <a16:creationId xmlns:a16="http://schemas.microsoft.com/office/drawing/2014/main" id="{338E529C-83F3-921E-69BA-1569993003B9}"/>
                  </a:ext>
                </a:extLst>
              </p:cNvPr>
              <p:cNvSpPr txBox="1">
                <a:spLocks noRot="1" noChangeAspect="1" noMove="1" noResize="1" noEditPoints="1" noAdjustHandles="1" noChangeArrowheads="1" noChangeShapeType="1" noTextEdit="1"/>
              </p:cNvSpPr>
              <p:nvPr/>
            </p:nvSpPr>
            <p:spPr>
              <a:xfrm>
                <a:off x="2486025" y="1932444"/>
                <a:ext cx="5553075" cy="430887"/>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A82364-DDCC-BE52-937B-C34290F57C7B}"/>
                  </a:ext>
                </a:extLst>
              </p:cNvPr>
              <p:cNvSpPr txBox="1"/>
              <p:nvPr/>
            </p:nvSpPr>
            <p:spPr>
              <a:xfrm>
                <a:off x="552450" y="3214687"/>
                <a:ext cx="8848725" cy="704850"/>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r>
                  <a:rPr lang="en-US" sz="2000" dirty="0"/>
                  <a:t>Where </a:t>
                </a:r>
                <a14:m>
                  <m:oMath xmlns:m="http://schemas.openxmlformats.org/officeDocument/2006/math">
                    <m:r>
                      <a:rPr lang="en-US" sz="2000" b="1" i="1">
                        <a:latin typeface="Cambria Math" panose="02040503050406030204" pitchFamily="18" charset="0"/>
                      </a:rPr>
                      <m:t>𝒄</m:t>
                    </m:r>
                  </m:oMath>
                </a14:m>
                <a:r>
                  <a:rPr lang="en-US" sz="2000" dirty="0"/>
                  <a:t> defines the contrast of interests. </a:t>
                </a:r>
                <a:endParaRPr lang="en-GB" sz="2000" dirty="0" err="1"/>
              </a:p>
            </p:txBody>
          </p:sp>
        </mc:Choice>
        <mc:Fallback xmlns="">
          <p:sp>
            <p:nvSpPr>
              <p:cNvPr id="6" name="TextBox 5">
                <a:extLst>
                  <a:ext uri="{FF2B5EF4-FFF2-40B4-BE49-F238E27FC236}">
                    <a16:creationId xmlns:a16="http://schemas.microsoft.com/office/drawing/2014/main" id="{10A82364-DDCC-BE52-937B-C34290F57C7B}"/>
                  </a:ext>
                </a:extLst>
              </p:cNvPr>
              <p:cNvSpPr txBox="1">
                <a:spLocks noRot="1" noChangeAspect="1" noMove="1" noResize="1" noEditPoints="1" noAdjustHandles="1" noChangeArrowheads="1" noChangeShapeType="1" noTextEdit="1"/>
              </p:cNvSpPr>
              <p:nvPr/>
            </p:nvSpPr>
            <p:spPr>
              <a:xfrm>
                <a:off x="552450" y="3214687"/>
                <a:ext cx="8848725" cy="704850"/>
              </a:xfrm>
              <a:prstGeom prst="rect">
                <a:avLst/>
              </a:prstGeom>
              <a:blipFill>
                <a:blip r:embed="rId3"/>
                <a:stretch>
                  <a:fillRect l="-1378" t="-603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DFDC1C-9597-E663-5D0D-101BFB446874}"/>
                  </a:ext>
                </a:extLst>
              </p:cNvPr>
              <p:cNvSpPr txBox="1"/>
              <p:nvPr/>
            </p:nvSpPr>
            <p:spPr>
              <a:xfrm>
                <a:off x="552450" y="4183975"/>
                <a:ext cx="4886326" cy="2276475"/>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r>
                                      <a:rPr lang="en-US" b="0" i="1" baseline="-25000" smtClean="0">
                                        <a:latin typeface="Cambria Math" panose="02040503050406030204" pitchFamily="18" charset="0"/>
                                      </a:rPr>
                                      <m:t>1</m:t>
                                    </m:r>
                                  </m:e>
                                  <m:sup>
                                    <m:r>
                                      <a:rPr lang="en-US" b="0" i="1" smtClean="0">
                                        <a:latin typeface="Cambria Math" panose="02040503050406030204" pitchFamily="18" charset="0"/>
                                      </a:rPr>
                                      <m:t>𝑇</m:t>
                                    </m:r>
                                  </m:sup>
                                </m:sSup>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p>
                                        <m:sSupPr>
                                          <m:ctrlPr>
                                            <a:rPr lang="en-US" i="1">
                                              <a:latin typeface="Cambria Math" panose="02040503050406030204" pitchFamily="18" charset="0"/>
                                            </a:rPr>
                                          </m:ctrlPr>
                                        </m:sSupPr>
                                        <m:e>
                                          <m:r>
                                            <a:rPr lang="en-US" i="1">
                                              <a:latin typeface="Cambria Math" panose="02040503050406030204" pitchFamily="18" charset="0"/>
                                            </a:rPr>
                                            <m:t>𝑐</m:t>
                                          </m:r>
                                          <m:r>
                                            <a:rPr lang="en-US" b="0" i="1" smtClean="0">
                                              <a:latin typeface="Cambria Math" panose="02040503050406030204" pitchFamily="18" charset="0"/>
                                            </a:rPr>
                                            <m:t>𝑖</m:t>
                                          </m:r>
                                        </m:e>
                                        <m:sup>
                                          <m:r>
                                            <a:rPr lang="en-US" i="1">
                                              <a:latin typeface="Cambria Math" panose="02040503050406030204" pitchFamily="18" charset="0"/>
                                            </a:rPr>
                                            <m:t>𝑇</m:t>
                                          </m:r>
                                        </m:sup>
                                      </m:sSup>
                                    </m:e>
                                  </m:mr>
                                  <m:mr>
                                    <m:e>
                                      <m:r>
                                        <a:rPr lang="en-US" b="0" i="1" smtClean="0">
                                          <a:latin typeface="Cambria Math" panose="02040503050406030204" pitchFamily="18" charset="0"/>
                                        </a:rPr>
                                        <m:t>⋮</m:t>
                                      </m:r>
                                    </m:e>
                                  </m:mr>
                                </m:m>
                              </m:e>
                            </m:mr>
                            <m:mr>
                              <m:e>
                                <m:sSup>
                                  <m:sSupPr>
                                    <m:ctrlPr>
                                      <a:rPr lang="en-US" i="1">
                                        <a:latin typeface="Cambria Math" panose="02040503050406030204" pitchFamily="18" charset="0"/>
                                      </a:rPr>
                                    </m:ctrlPr>
                                  </m:sSupPr>
                                  <m:e>
                                    <m:r>
                                      <a:rPr lang="en-US" i="1">
                                        <a:latin typeface="Cambria Math" panose="02040503050406030204" pitchFamily="18" charset="0"/>
                                      </a:rPr>
                                      <m:t>𝑐</m:t>
                                    </m:r>
                                    <m:r>
                                      <a:rPr lang="en-US" b="0" i="1" smtClean="0">
                                        <a:latin typeface="Cambria Math" panose="02040503050406030204" pitchFamily="18" charset="0"/>
                                      </a:rPr>
                                      <m:t>𝑚</m:t>
                                    </m:r>
                                  </m:e>
                                  <m:sup>
                                    <m:r>
                                      <a:rPr lang="en-US" i="1">
                                        <a:latin typeface="Cambria Math" panose="02040503050406030204" pitchFamily="18" charset="0"/>
                                      </a:rPr>
                                      <m:t>𝑇</m:t>
                                    </m:r>
                                  </m:sup>
                                </m:sSup>
                              </m:e>
                            </m:mr>
                          </m:m>
                        </m:e>
                      </m:d>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10</m:t>
                                    </m:r>
                                  </m:sub>
                                </m:sSub>
                              </m:e>
                              <m:e>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r>
                                      <a:rPr lang="en-US" b="0" i="1" smtClean="0">
                                        <a:latin typeface="Cambria Math" panose="02040503050406030204" pitchFamily="18" charset="0"/>
                                      </a:rPr>
                                      <m:t>𝑘</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𝑖</m:t>
                                          </m:r>
                                          <m:r>
                                            <a:rPr lang="en-US" i="1">
                                              <a:latin typeface="Cambria Math" panose="02040503050406030204" pitchFamily="18" charset="0"/>
                                            </a:rPr>
                                            <m:t>0</m:t>
                                          </m:r>
                                        </m:sub>
                                      </m:sSub>
                                    </m:e>
                                  </m:mr>
                                  <m:mr>
                                    <m:e>
                                      <m:r>
                                        <a:rPr lang="en-US" b="0" i="1" smtClean="0">
                                          <a:latin typeface="Cambria Math" panose="02040503050406030204" pitchFamily="18" charset="0"/>
                                        </a:rPr>
                                        <m:t>⋮</m:t>
                                      </m:r>
                                    </m:e>
                                  </m:mr>
                                </m:m>
                              </m:e>
                              <m:e>
                                <m:r>
                                  <a:rPr lang="en-US" b="0" i="1" smtClean="0">
                                    <a:latin typeface="Cambria Math" panose="02040503050406030204" pitchFamily="18" charset="0"/>
                                  </a:rPr>
                                  <m:t>⋯</m:t>
                                </m:r>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𝑖𝑘</m:t>
                                          </m:r>
                                        </m:sub>
                                      </m:sSub>
                                    </m:e>
                                  </m:mr>
                                  <m:mr>
                                    <m:e>
                                      <m:r>
                                        <a:rPr lang="en-US" b="0" i="1" smtClean="0">
                                          <a:latin typeface="Cambria Math" panose="02040503050406030204" pitchFamily="18" charset="0"/>
                                        </a:rPr>
                                        <m:t>⋮</m:t>
                                      </m:r>
                                    </m:e>
                                  </m:mr>
                                </m:m>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𝑚</m:t>
                                    </m:r>
                                    <m:r>
                                      <a:rPr lang="en-US" i="1">
                                        <a:latin typeface="Cambria Math" panose="02040503050406030204" pitchFamily="18" charset="0"/>
                                      </a:rPr>
                                      <m:t>0</m:t>
                                    </m:r>
                                  </m:sub>
                                </m:sSub>
                              </m:e>
                              <m:e>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𝑚𝑘</m:t>
                                    </m:r>
                                  </m:sub>
                                </m:sSub>
                              </m:e>
                            </m:mr>
                          </m:m>
                        </m:e>
                      </m:d>
                    </m:oMath>
                  </m:oMathPara>
                </a14:m>
                <a:endParaRPr lang="en-GB" dirty="0" err="1"/>
              </a:p>
            </p:txBody>
          </p:sp>
        </mc:Choice>
        <mc:Fallback xmlns="">
          <p:sp>
            <p:nvSpPr>
              <p:cNvPr id="8" name="TextBox 7">
                <a:extLst>
                  <a:ext uri="{FF2B5EF4-FFF2-40B4-BE49-F238E27FC236}">
                    <a16:creationId xmlns:a16="http://schemas.microsoft.com/office/drawing/2014/main" id="{E6DFDC1C-9597-E663-5D0D-101BFB446874}"/>
                  </a:ext>
                </a:extLst>
              </p:cNvPr>
              <p:cNvSpPr txBox="1">
                <a:spLocks noRot="1" noChangeAspect="1" noMove="1" noResize="1" noEditPoints="1" noAdjustHandles="1" noChangeArrowheads="1" noChangeShapeType="1" noTextEdit="1"/>
              </p:cNvSpPr>
              <p:nvPr/>
            </p:nvSpPr>
            <p:spPr>
              <a:xfrm>
                <a:off x="552450" y="4183975"/>
                <a:ext cx="4886326" cy="227647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E1013D8-E0BD-41C5-6166-68180E772318}"/>
                  </a:ext>
                </a:extLst>
              </p:cNvPr>
              <p:cNvSpPr txBox="1"/>
              <p:nvPr/>
            </p:nvSpPr>
            <p:spPr>
              <a:xfrm>
                <a:off x="6095206" y="4214812"/>
                <a:ext cx="5276850" cy="2245637"/>
              </a:xfrm>
              <a:prstGeom prst="rect">
                <a:avLst/>
              </a:prstGeom>
              <a:noFill/>
            </p:spPr>
            <p:txBody>
              <a:bodyPr wrap="square" lIns="36000" tIns="36000" rIns="36000" bIns="36000" rtlCol="0">
                <a:noAutofit/>
              </a:bodyPr>
              <a:lstStyle/>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r>
                      <a:rPr lang="en-US" sz="1800" i="1" smtClean="0">
                        <a:latin typeface="Cambria Math" panose="02040503050406030204" pitchFamily="18" charset="0"/>
                      </a:rPr>
                      <m:t>𝑚</m:t>
                    </m:r>
                  </m:oMath>
                </a14:m>
                <a:r>
                  <a:rPr lang="en-GB" sz="1800" dirty="0"/>
                  <a:t> denotes the number of pairwise comparison </a:t>
                </a:r>
                <a:r>
                  <a:rPr lang="en-GB" sz="1800" dirty="0" err="1"/>
                  <a:t>i.e</a:t>
                </a:r>
                <a:r>
                  <a:rPr lang="en-GB" sz="1800" dirty="0"/>
                  <a:t> </a:t>
                </a:r>
                <a14:m>
                  <m:oMath xmlns:m="http://schemas.openxmlformats.org/officeDocument/2006/math">
                    <m:d>
                      <m:dPr>
                        <m:ctrlPr>
                          <a:rPr lang="en-GB" sz="1800" i="1" smtClean="0">
                            <a:latin typeface="Cambria Math" panose="02040503050406030204" pitchFamily="18" charset="0"/>
                          </a:rPr>
                        </m:ctrlPr>
                      </m:dPr>
                      <m:e>
                        <m:m>
                          <m:mPr>
                            <m:mcs>
                              <m:mc>
                                <m:mcPr>
                                  <m:count m:val="1"/>
                                  <m:mcJc m:val="center"/>
                                </m:mcPr>
                              </m:mc>
                            </m:mcs>
                            <m:ctrlPr>
                              <a:rPr lang="en-GB" sz="1800" i="1" smtClean="0">
                                <a:latin typeface="Cambria Math" panose="02040503050406030204" pitchFamily="18" charset="0"/>
                              </a:rPr>
                            </m:ctrlPr>
                          </m:mPr>
                          <m:mr>
                            <m:e>
                              <m:r>
                                <m:rPr>
                                  <m:brk m:alnAt="7"/>
                                </m:rPr>
                                <a:rPr lang="en-US" sz="1800" b="0" i="1" smtClean="0">
                                  <a:latin typeface="Cambria Math" panose="02040503050406030204" pitchFamily="18" charset="0"/>
                                </a:rPr>
                                <m:t>𝑘</m:t>
                              </m:r>
                            </m:e>
                          </m:mr>
                          <m:mr>
                            <m:e>
                              <m:r>
                                <a:rPr lang="en-US" sz="1800" b="0" i="1" smtClean="0">
                                  <a:latin typeface="Cambria Math" panose="02040503050406030204" pitchFamily="18" charset="0"/>
                                </a:rPr>
                                <m:t>2</m:t>
                              </m:r>
                            </m:e>
                          </m:mr>
                        </m:m>
                      </m:e>
                    </m:d>
                  </m:oMath>
                </a14:m>
                <a:r>
                  <a:rPr lang="en-GB" sz="1800" dirty="0"/>
                  <a:t> = </a:t>
                </a:r>
                <a14:m>
                  <m:oMath xmlns:m="http://schemas.openxmlformats.org/officeDocument/2006/math">
                    <m:d>
                      <m:dPr>
                        <m:ctrlPr>
                          <a:rPr lang="en-GB" sz="1800" i="1">
                            <a:latin typeface="Cambria Math" panose="02040503050406030204" pitchFamily="18" charset="0"/>
                          </a:rPr>
                        </m:ctrlPr>
                      </m:dPr>
                      <m:e>
                        <m:m>
                          <m:mPr>
                            <m:mcs>
                              <m:mc>
                                <m:mcPr>
                                  <m:count m:val="1"/>
                                  <m:mcJc m:val="center"/>
                                </m:mcPr>
                              </m:mc>
                            </m:mcs>
                            <m:ctrlPr>
                              <a:rPr lang="en-GB" sz="1800" i="1">
                                <a:latin typeface="Cambria Math" panose="02040503050406030204" pitchFamily="18" charset="0"/>
                              </a:rPr>
                            </m:ctrlPr>
                          </m:mPr>
                          <m:mr>
                            <m:e>
                              <m:r>
                                <m:rPr>
                                  <m:brk m:alnAt="7"/>
                                </m:rPr>
                                <a:rPr lang="en-US" sz="1800" b="0" i="1" smtClean="0">
                                  <a:latin typeface="Cambria Math" panose="02040503050406030204" pitchFamily="18" charset="0"/>
                                </a:rPr>
                                <m:t>5</m:t>
                              </m:r>
                            </m:e>
                          </m:mr>
                          <m:mr>
                            <m:e>
                              <m:r>
                                <a:rPr lang="en-US" sz="1800" i="1">
                                  <a:latin typeface="Cambria Math" panose="02040503050406030204" pitchFamily="18" charset="0"/>
                                </a:rPr>
                                <m:t>2</m:t>
                              </m:r>
                            </m:e>
                          </m:mr>
                        </m:m>
                      </m:e>
                    </m:d>
                  </m:oMath>
                </a14:m>
                <a:r>
                  <a:rPr lang="en-GB" sz="1800" dirty="0"/>
                  <a:t> = 10 for our hypothetical trial</a:t>
                </a:r>
              </a:p>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r>
                      <a:rPr lang="en-US" sz="1800" i="1">
                        <a:latin typeface="Cambria Math" panose="02040503050406030204" pitchFamily="18" charset="0"/>
                      </a:rPr>
                      <m:t>𝑘</m:t>
                    </m:r>
                  </m:oMath>
                </a14:m>
                <a:r>
                  <a:rPr lang="en-GB" sz="1800" dirty="0"/>
                  <a:t> is the number of doses </a:t>
                </a:r>
                <a:r>
                  <a:rPr lang="en-GB" sz="1800" dirty="0" err="1"/>
                  <a:t>i.e</a:t>
                </a:r>
                <a:r>
                  <a:rPr lang="en-GB" sz="1800" dirty="0"/>
                  <a:t> </a:t>
                </a:r>
                <a14:m>
                  <m:oMath xmlns:m="http://schemas.openxmlformats.org/officeDocument/2006/math">
                    <m:r>
                      <a:rPr lang="en-GB" sz="1800" i="1" dirty="0" smtClean="0">
                        <a:latin typeface="Cambria Math" panose="02040503050406030204" pitchFamily="18" charset="0"/>
                      </a:rPr>
                      <m:t>𝑘</m:t>
                    </m:r>
                    <m:r>
                      <a:rPr lang="en-GB" sz="1800" i="1" dirty="0" smtClean="0">
                        <a:latin typeface="Cambria Math" panose="02040503050406030204" pitchFamily="18" charset="0"/>
                      </a:rPr>
                      <m:t>=5 </m:t>
                    </m:r>
                  </m:oMath>
                </a14:m>
                <a:r>
                  <a:rPr lang="en-GB" sz="1800" dirty="0"/>
                  <a:t>for our hypothetical trial</a:t>
                </a:r>
              </a:p>
            </p:txBody>
          </p:sp>
        </mc:Choice>
        <mc:Fallback xmlns="">
          <p:sp>
            <p:nvSpPr>
              <p:cNvPr id="14" name="TextBox 13">
                <a:extLst>
                  <a:ext uri="{FF2B5EF4-FFF2-40B4-BE49-F238E27FC236}">
                    <a16:creationId xmlns:a16="http://schemas.microsoft.com/office/drawing/2014/main" id="{3E1013D8-E0BD-41C5-6166-68180E772318}"/>
                  </a:ext>
                </a:extLst>
              </p:cNvPr>
              <p:cNvSpPr txBox="1">
                <a:spLocks noRot="1" noChangeAspect="1" noMove="1" noResize="1" noEditPoints="1" noAdjustHandles="1" noChangeArrowheads="1" noChangeShapeType="1" noTextEdit="1"/>
              </p:cNvSpPr>
              <p:nvPr/>
            </p:nvSpPr>
            <p:spPr>
              <a:xfrm>
                <a:off x="6095206" y="4214812"/>
                <a:ext cx="5276850" cy="2245637"/>
              </a:xfrm>
              <a:prstGeom prst="rect">
                <a:avLst/>
              </a:prstGeom>
              <a:blipFill>
                <a:blip r:embed="rId5"/>
                <a:stretch>
                  <a:fillRect l="-2081" t="-542"/>
                </a:stretch>
              </a:blipFill>
            </p:spPr>
            <p:txBody>
              <a:bodyPr/>
              <a:lstStyle/>
              <a:p>
                <a:r>
                  <a:rPr lang="en-GB">
                    <a:noFill/>
                  </a:rPr>
                  <a:t> </a:t>
                </a:r>
              </a:p>
            </p:txBody>
          </p:sp>
        </mc:Fallback>
      </mc:AlternateContent>
    </p:spTree>
    <p:extLst>
      <p:ext uri="{BB962C8B-B14F-4D97-AF65-F5344CB8AC3E}">
        <p14:creationId xmlns:p14="http://schemas.microsoft.com/office/powerpoint/2010/main" val="167720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D4BB6-C52C-EAA3-11F9-3AB0FEC7F444}"/>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171E96AE-3E79-ECA6-C762-C29428F5E499}"/>
              </a:ext>
            </a:extLst>
          </p:cNvPr>
          <p:cNvSpPr>
            <a:spLocks noGrp="1"/>
          </p:cNvSpPr>
          <p:nvPr>
            <p:ph type="title"/>
          </p:nvPr>
        </p:nvSpPr>
        <p:spPr>
          <a:xfrm>
            <a:off x="365125" y="242888"/>
            <a:ext cx="11460163" cy="430887"/>
          </a:xfrm>
        </p:spPr>
        <p:txBody>
          <a:bodyPr anchor="b">
            <a:normAutofit/>
          </a:bodyPr>
          <a:lstStyle/>
          <a:p>
            <a:r>
              <a:rPr lang="en-GB" dirty="0"/>
              <a:t>Hypothesis testing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1EDB1D-CF3A-EFD5-CBE0-58BD226C5F05}"/>
                  </a:ext>
                </a:extLst>
              </p:cNvPr>
              <p:cNvSpPr txBox="1"/>
              <p:nvPr/>
            </p:nvSpPr>
            <p:spPr>
              <a:xfrm>
                <a:off x="2114550" y="2309812"/>
                <a:ext cx="5553075" cy="430887"/>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𝒄</m:t>
                          </m:r>
                        </m:e>
                        <m:sup>
                          <m:r>
                            <a:rPr lang="en-US" b="0" i="1" smtClean="0">
                              <a:latin typeface="Cambria Math" panose="02040503050406030204" pitchFamily="18" charset="0"/>
                            </a:rPr>
                            <m:t>𝑇</m:t>
                          </m:r>
                        </m:sup>
                      </m:sSup>
                      <m:r>
                        <a:rPr lang="en-US" b="1" i="1" smtClean="0">
                          <a:latin typeface="Cambria Math" panose="02040503050406030204" pitchFamily="18" charset="0"/>
                          <a:ea typeface="Cambria Math" panose="02040503050406030204" pitchFamily="18" charset="0"/>
                        </a:rPr>
                        <m:t>𝝁</m:t>
                      </m:r>
                      <m:r>
                        <a:rPr lang="en-US" b="0" i="1" smtClean="0">
                          <a:latin typeface="Cambria Math" panose="02040503050406030204" pitchFamily="18" charset="0"/>
                          <a:ea typeface="Cambria Math" panose="02040503050406030204" pitchFamily="18" charset="0"/>
                        </a:rPr>
                        <m:t>=0</m:t>
                      </m:r>
                    </m:oMath>
                  </m:oMathPara>
                </a14:m>
                <a:endParaRPr lang="en-GB" dirty="0" err="1"/>
              </a:p>
            </p:txBody>
          </p:sp>
        </mc:Choice>
        <mc:Fallback xmlns="">
          <p:sp>
            <p:nvSpPr>
              <p:cNvPr id="5" name="TextBox 4">
                <a:extLst>
                  <a:ext uri="{FF2B5EF4-FFF2-40B4-BE49-F238E27FC236}">
                    <a16:creationId xmlns:a16="http://schemas.microsoft.com/office/drawing/2014/main" id="{531EDB1D-CF3A-EFD5-CBE0-58BD226C5F05}"/>
                  </a:ext>
                </a:extLst>
              </p:cNvPr>
              <p:cNvSpPr txBox="1">
                <a:spLocks noRot="1" noChangeAspect="1" noMove="1" noResize="1" noEditPoints="1" noAdjustHandles="1" noChangeArrowheads="1" noChangeShapeType="1" noTextEdit="1"/>
              </p:cNvSpPr>
              <p:nvPr/>
            </p:nvSpPr>
            <p:spPr>
              <a:xfrm>
                <a:off x="2114550" y="2309812"/>
                <a:ext cx="5553075" cy="430887"/>
              </a:xfrm>
              <a:prstGeom prst="rect">
                <a:avLst/>
              </a:prstGeom>
              <a:blipFill>
                <a:blip r:embed="rId2"/>
                <a:stretch>
                  <a:fillRect/>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69B2C23E-1432-3856-CD47-04773636FBFF}"/>
              </a:ext>
            </a:extLst>
          </p:cNvPr>
          <p:cNvSpPr txBox="1"/>
          <p:nvPr/>
        </p:nvSpPr>
        <p:spPr>
          <a:xfrm>
            <a:off x="542925" y="3103870"/>
            <a:ext cx="8848725" cy="704850"/>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r>
              <a:rPr lang="en-US" sz="2000" b="1" dirty="0"/>
              <a:t>For Dunnett Test</a:t>
            </a:r>
            <a:endParaRPr lang="en-GB" sz="2000" b="1" dirty="0" err="1"/>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DE5CDB-3552-C9FA-AD38-BF5D02DD981F}"/>
                  </a:ext>
                </a:extLst>
              </p:cNvPr>
              <p:cNvSpPr txBox="1"/>
              <p:nvPr/>
            </p:nvSpPr>
            <p:spPr>
              <a:xfrm>
                <a:off x="358379" y="4089677"/>
                <a:ext cx="4886326" cy="1683425"/>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e>
                                <m:r>
                                  <a:rPr lang="en-US" b="0" i="1" smtClean="0">
                                    <a:latin typeface="Cambria Math" panose="02040503050406030204" pitchFamily="18" charset="0"/>
                                  </a:rPr>
                                  <m:t>0</m:t>
                                </m:r>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
                                    </m:e>
                                  </m:mr>
                                  <m:m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mr>
                            <m:mr>
                              <m:e>
                                <m:r>
                                  <a:rPr lang="en-US" b="0" i="1" smtClean="0">
                                    <a:latin typeface="Cambria Math" panose="02040503050406030204" pitchFamily="18" charset="0"/>
                                  </a:rPr>
                                  <m:t>−1</m:t>
                                </m:r>
                              </m:e>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e>
                                <m:r>
                                  <a:rPr lang="en-US" b="0" i="1" smtClean="0">
                                    <a:latin typeface="Cambria Math" panose="02040503050406030204" pitchFamily="18" charset="0"/>
                                  </a:rPr>
                                  <m:t>1</m:t>
                                </m:r>
                              </m:e>
                            </m:mr>
                          </m:m>
                        </m:e>
                      </m:d>
                    </m:oMath>
                  </m:oMathPara>
                </a14:m>
                <a:endParaRPr lang="en-GB" dirty="0" err="1"/>
              </a:p>
            </p:txBody>
          </p:sp>
        </mc:Choice>
        <mc:Fallback xmlns="">
          <p:sp>
            <p:nvSpPr>
              <p:cNvPr id="8" name="TextBox 7">
                <a:extLst>
                  <a:ext uri="{FF2B5EF4-FFF2-40B4-BE49-F238E27FC236}">
                    <a16:creationId xmlns:a16="http://schemas.microsoft.com/office/drawing/2014/main" id="{9CDE5CDB-3552-C9FA-AD38-BF5D02DD981F}"/>
                  </a:ext>
                </a:extLst>
              </p:cNvPr>
              <p:cNvSpPr txBox="1">
                <a:spLocks noRot="1" noChangeAspect="1" noMove="1" noResize="1" noEditPoints="1" noAdjustHandles="1" noChangeArrowheads="1" noChangeShapeType="1" noTextEdit="1"/>
              </p:cNvSpPr>
              <p:nvPr/>
            </p:nvSpPr>
            <p:spPr>
              <a:xfrm>
                <a:off x="358379" y="4089677"/>
                <a:ext cx="4886326" cy="1683425"/>
              </a:xfrm>
              <a:prstGeom prst="rect">
                <a:avLst/>
              </a:prstGeom>
              <a:blipFill>
                <a:blip r:embed="rId3"/>
                <a:stretch>
                  <a:fillRect/>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C6AFB936-E810-BF3D-09AE-A01E6BB24305}"/>
              </a:ext>
            </a:extLst>
          </p:cNvPr>
          <p:cNvSpPr txBox="1"/>
          <p:nvPr/>
        </p:nvSpPr>
        <p:spPr>
          <a:xfrm>
            <a:off x="6190456" y="4171891"/>
            <a:ext cx="5276850" cy="1044535"/>
          </a:xfrm>
          <a:prstGeom prst="rect">
            <a:avLst/>
          </a:prstGeom>
          <a:noFill/>
        </p:spPr>
        <p:txBody>
          <a:bodyPr wrap="square" lIns="36000" tIns="36000" rIns="36000" bIns="36000" rtlCol="0">
            <a:noAutofit/>
          </a:bodyPr>
          <a:lstStyle/>
          <a:p>
            <a:pPr marL="285750" indent="-285750">
              <a:lnSpc>
                <a:spcPct val="125000"/>
              </a:lnSpc>
              <a:spcBef>
                <a:spcPts val="300"/>
              </a:spcBef>
              <a:spcAft>
                <a:spcPts val="300"/>
              </a:spcAft>
              <a:buClr>
                <a:schemeClr val="tx2"/>
              </a:buClr>
              <a:buSzPct val="110000"/>
              <a:buFont typeface="Wingdings" panose="05000000000000000000" pitchFamily="2" charset="2"/>
              <a:buChar char="Ø"/>
            </a:pPr>
            <a:r>
              <a:rPr lang="en-GB" sz="1800" dirty="0"/>
              <a:t>Number of tests reduces to  4 instead of 10 hypotheses.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187657-06BE-70AE-2735-393D95DFFC02}"/>
                  </a:ext>
                </a:extLst>
              </p:cNvPr>
              <p:cNvSpPr txBox="1"/>
              <p:nvPr/>
            </p:nvSpPr>
            <p:spPr>
              <a:xfrm>
                <a:off x="358379" y="5920091"/>
                <a:ext cx="10629899" cy="742319"/>
              </a:xfrm>
              <a:prstGeom prst="rect">
                <a:avLst/>
              </a:prstGeom>
              <a:noFill/>
            </p:spPr>
            <p:txBody>
              <a:bodyPr wrap="square">
                <a:spAutoFit/>
              </a:bodyPr>
              <a:lstStyle/>
              <a:p>
                <a:r>
                  <a:rPr lang="en-US" sz="2000" dirty="0"/>
                  <a:t>The maximum test statistic  is compared against </a:t>
                </a:r>
                <a14:m>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𝑣</m:t>
                        </m:r>
                        <m:r>
                          <a:rPr lang="en-US" sz="2000" b="0"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𝑹</m:t>
                        </m:r>
                      </m:sub>
                      <m:sup>
                        <m:r>
                          <a:rPr lang="en-US" sz="2000" b="0" i="1" smtClean="0">
                            <a:latin typeface="Cambria Math" panose="02040503050406030204" pitchFamily="18" charset="0"/>
                          </a:rPr>
                          <m:t>4</m:t>
                        </m:r>
                      </m:sup>
                    </m:sSubSup>
                  </m:oMath>
                </a14:m>
                <a:r>
                  <a:rPr lang="en-US" sz="2000" dirty="0"/>
                  <a:t>. </a:t>
                </a:r>
                <a14:m>
                  <m:oMath xmlns:m="http://schemas.openxmlformats.org/officeDocument/2006/math">
                    <m:r>
                      <a:rPr lang="en-US" sz="2000" b="1" i="1" dirty="0" smtClean="0">
                        <a:latin typeface="Cambria Math" panose="02040503050406030204" pitchFamily="18" charset="0"/>
                      </a:rPr>
                      <m:t>𝑹</m:t>
                    </m:r>
                  </m:oMath>
                </a14:m>
                <a:r>
                  <a:rPr lang="en-GB" sz="2000" b="1" dirty="0"/>
                  <a:t> </a:t>
                </a:r>
                <a:r>
                  <a:rPr lang="en-GB" sz="2000" dirty="0"/>
                  <a:t>is correlation matrix and </a:t>
                </a:r>
                <a14:m>
                  <m:oMath xmlns:m="http://schemas.openxmlformats.org/officeDocument/2006/math">
                    <m:r>
                      <a:rPr lang="en-GB" sz="2000" i="1" dirty="0" smtClean="0">
                        <a:latin typeface="Cambria Math" panose="02040503050406030204" pitchFamily="18" charset="0"/>
                      </a:rPr>
                      <m:t>𝑣</m:t>
                    </m:r>
                  </m:oMath>
                </a14:m>
                <a:r>
                  <a:rPr lang="en-GB" sz="2000" dirty="0"/>
                  <a:t> is the degree of freedom </a:t>
                </a:r>
                <a:r>
                  <a:rPr lang="en-GB" sz="2000" dirty="0" err="1"/>
                  <a:t>i.e</a:t>
                </a:r>
                <a:r>
                  <a:rPr lang="en-GB" sz="2000" dirty="0"/>
                  <a:t> </a:t>
                </a:r>
                <a14:m>
                  <m:oMath xmlns:m="http://schemas.openxmlformats.org/officeDocument/2006/math">
                    <m:nary>
                      <m:naryPr>
                        <m:chr m:val="∑"/>
                        <m:subHide m:val="on"/>
                        <m:supHide m:val="on"/>
                        <m:ctrlPr>
                          <a:rPr lang="en-US" sz="2000" b="0" i="1" smtClean="0">
                            <a:latin typeface="Cambria Math" panose="02040503050406030204" pitchFamily="18" charset="0"/>
                          </a:rPr>
                        </m:ctrlPr>
                      </m:naryP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r>
                      <a:rPr lang="en-US" sz="2000" b="0" i="1" smtClean="0">
                        <a:latin typeface="Cambria Math" panose="02040503050406030204" pitchFamily="18" charset="0"/>
                      </a:rPr>
                      <m:t>𝑘</m:t>
                    </m:r>
                  </m:oMath>
                </a14:m>
                <a:r>
                  <a:rPr lang="en-GB" sz="2000" dirty="0"/>
                  <a:t> </a:t>
                </a:r>
              </a:p>
            </p:txBody>
          </p:sp>
        </mc:Choice>
        <mc:Fallback xmlns="">
          <p:sp>
            <p:nvSpPr>
              <p:cNvPr id="3" name="TextBox 2">
                <a:extLst>
                  <a:ext uri="{FF2B5EF4-FFF2-40B4-BE49-F238E27FC236}">
                    <a16:creationId xmlns:a16="http://schemas.microsoft.com/office/drawing/2014/main" id="{3D187657-06BE-70AE-2735-393D95DFFC02}"/>
                  </a:ext>
                </a:extLst>
              </p:cNvPr>
              <p:cNvSpPr txBox="1">
                <a:spLocks noRot="1" noChangeAspect="1" noMove="1" noResize="1" noEditPoints="1" noAdjustHandles="1" noChangeArrowheads="1" noChangeShapeType="1" noTextEdit="1"/>
              </p:cNvSpPr>
              <p:nvPr/>
            </p:nvSpPr>
            <p:spPr>
              <a:xfrm>
                <a:off x="358379" y="5920091"/>
                <a:ext cx="10629899" cy="742319"/>
              </a:xfrm>
              <a:prstGeom prst="rect">
                <a:avLst/>
              </a:prstGeom>
              <a:blipFill>
                <a:blip r:embed="rId4"/>
                <a:stretch>
                  <a:fillRect l="-631" t="-19672" b="-99180"/>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34F4C2A9-5F04-333E-A8E1-951E76F6ACB7}"/>
              </a:ext>
            </a:extLst>
          </p:cNvPr>
          <p:cNvSpPr txBox="1"/>
          <p:nvPr/>
        </p:nvSpPr>
        <p:spPr>
          <a:xfrm>
            <a:off x="501253" y="1097370"/>
            <a:ext cx="10344150" cy="70485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dirty="0"/>
              <a:t>The null hypothesis can be formulated in terms of contrasts between the dose levels.</a:t>
            </a:r>
            <a:endParaRPr lang="en-GB" sz="2000" dirty="0" err="1"/>
          </a:p>
        </p:txBody>
      </p:sp>
    </p:spTree>
    <p:extLst>
      <p:ext uri="{BB962C8B-B14F-4D97-AF65-F5344CB8AC3E}">
        <p14:creationId xmlns:p14="http://schemas.microsoft.com/office/powerpoint/2010/main" val="310122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4">
            <a:extLst>
              <a:ext uri="{FF2B5EF4-FFF2-40B4-BE49-F238E27FC236}">
                <a16:creationId xmlns:a16="http://schemas.microsoft.com/office/drawing/2014/main" id="{33826083-BC4D-D753-3BAA-799A32BA5310}"/>
              </a:ext>
            </a:extLst>
          </p:cNvPr>
          <p:cNvSpPr>
            <a:spLocks noGrp="1"/>
          </p:cNvSpPr>
          <p:nvPr>
            <p:ph type="title"/>
          </p:nvPr>
        </p:nvSpPr>
        <p:spPr>
          <a:xfrm>
            <a:off x="365125" y="242888"/>
            <a:ext cx="11460163" cy="430887"/>
          </a:xfrm>
        </p:spPr>
        <p:txBody>
          <a:bodyPr anchor="b">
            <a:normAutofit/>
          </a:bodyPr>
          <a:lstStyle/>
          <a:p>
            <a:r>
              <a:rPr lang="en-US" dirty="0"/>
              <a:t>Introduction</a:t>
            </a:r>
            <a:r>
              <a:rPr lang="en-GB" dirty="0"/>
              <a:t> of MCP-Mod</a:t>
            </a:r>
          </a:p>
        </p:txBody>
      </p:sp>
      <p:sp>
        <p:nvSpPr>
          <p:cNvPr id="11" name="TextBox 10">
            <a:extLst>
              <a:ext uri="{FF2B5EF4-FFF2-40B4-BE49-F238E27FC236}">
                <a16:creationId xmlns:a16="http://schemas.microsoft.com/office/drawing/2014/main" id="{1F3D7EA9-D2F7-4CCD-E601-4DE9B1EACFA3}"/>
              </a:ext>
            </a:extLst>
          </p:cNvPr>
          <p:cNvSpPr txBox="1"/>
          <p:nvPr/>
        </p:nvSpPr>
        <p:spPr>
          <a:xfrm>
            <a:off x="516727" y="1419861"/>
            <a:ext cx="10875171" cy="1592872"/>
          </a:xfrm>
          <a:prstGeom prst="rect">
            <a:avLst/>
          </a:prstGeom>
          <a:noFill/>
        </p:spPr>
        <p:txBody>
          <a:bodyPr wrap="square">
            <a:spAutoFit/>
          </a:bodyPr>
          <a:lstStyle/>
          <a:p>
            <a:pPr>
              <a:lnSpc>
                <a:spcPct val="125000"/>
              </a:lnSpc>
              <a:spcBef>
                <a:spcPts val="600"/>
              </a:spcBef>
              <a:spcAft>
                <a:spcPts val="600"/>
              </a:spcAft>
            </a:pPr>
            <a:r>
              <a:rPr lang="en-US" sz="2000" b="0" i="0" dirty="0">
                <a:solidFill>
                  <a:srgbClr val="262626"/>
                </a:solidFill>
                <a:effectLst/>
                <a:latin typeface="+mj-lt"/>
              </a:rPr>
              <a:t>Traditionally, dose-finding studies often employed pairwise comparisons between doses and placebo or linear models to identify dose-response relationships. These methods are straightforward but can be inefficient and sometimes misleading when dealing with complex dose-response relationships.</a:t>
            </a:r>
            <a:endParaRPr lang="en-GB" sz="2000" dirty="0">
              <a:latin typeface="+mj-lt"/>
            </a:endParaRPr>
          </a:p>
        </p:txBody>
      </p:sp>
      <p:sp>
        <p:nvSpPr>
          <p:cNvPr id="13" name="TextBox 12">
            <a:extLst>
              <a:ext uri="{FF2B5EF4-FFF2-40B4-BE49-F238E27FC236}">
                <a16:creationId xmlns:a16="http://schemas.microsoft.com/office/drawing/2014/main" id="{31A3F709-B6EC-F7F6-CE0E-B38C5EB72D67}"/>
              </a:ext>
            </a:extLst>
          </p:cNvPr>
          <p:cNvSpPr txBox="1"/>
          <p:nvPr/>
        </p:nvSpPr>
        <p:spPr>
          <a:xfrm>
            <a:off x="516727" y="3690405"/>
            <a:ext cx="10875171" cy="1208151"/>
          </a:xfrm>
          <a:prstGeom prst="rect">
            <a:avLst/>
          </a:prstGeom>
          <a:noFill/>
        </p:spPr>
        <p:txBody>
          <a:bodyPr wrap="square">
            <a:spAutoFit/>
          </a:bodyPr>
          <a:lstStyle/>
          <a:p>
            <a:pPr>
              <a:lnSpc>
                <a:spcPct val="125000"/>
              </a:lnSpc>
              <a:spcBef>
                <a:spcPts val="600"/>
              </a:spcBef>
              <a:spcAft>
                <a:spcPts val="600"/>
              </a:spcAft>
            </a:pPr>
            <a:r>
              <a:rPr lang="en-US" sz="2000" b="0" i="0" dirty="0">
                <a:solidFill>
                  <a:srgbClr val="262626"/>
                </a:solidFill>
                <a:effectLst/>
                <a:latin typeface="+mj-lt"/>
              </a:rPr>
              <a:t>As pharmaceutical development processes evolved, there was a clear need for methodologies that could intelligently and robustly model dose-response curves, handle multiple possible models, and incorporate statistical testing to ensure scientifically backed decisions.</a:t>
            </a:r>
            <a:endParaRPr lang="en-GB" sz="2000" dirty="0">
              <a:latin typeface="+mj-lt"/>
            </a:endParaRPr>
          </a:p>
        </p:txBody>
      </p:sp>
    </p:spTree>
    <p:extLst>
      <p:ext uri="{BB962C8B-B14F-4D97-AF65-F5344CB8AC3E}">
        <p14:creationId xmlns:p14="http://schemas.microsoft.com/office/powerpoint/2010/main" val="2675424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840607-F111-6802-EA14-B9F5530AF9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DDBA8E-CAC5-F0AA-2E55-CBACBB275E18}"/>
              </a:ext>
            </a:extLst>
          </p:cNvPr>
          <p:cNvSpPr>
            <a:spLocks noGrp="1"/>
          </p:cNvSpPr>
          <p:nvPr>
            <p:ph type="sldNum" sz="quarter" idx="21"/>
          </p:nvPr>
        </p:nvSpPr>
        <p:spPr/>
        <p:txBody>
          <a:bodyPr/>
          <a:lstStyle/>
          <a:p>
            <a:fld id="{9F9F533D-B52E-4A2F-BF72-0ADD2D94BD75}" type="slidenum">
              <a:rPr lang="en-GB" smtClean="0"/>
              <a:pPr/>
              <a:t>7</a:t>
            </a:fld>
            <a:endParaRPr lang="en-GB"/>
          </a:p>
        </p:txBody>
      </p:sp>
      <p:sp>
        <p:nvSpPr>
          <p:cNvPr id="6" name="Title 5">
            <a:extLst>
              <a:ext uri="{FF2B5EF4-FFF2-40B4-BE49-F238E27FC236}">
                <a16:creationId xmlns:a16="http://schemas.microsoft.com/office/drawing/2014/main" id="{16C1FF58-9312-E200-2C44-93D6BBD4F5F0}"/>
              </a:ext>
            </a:extLst>
          </p:cNvPr>
          <p:cNvSpPr>
            <a:spLocks noGrp="1"/>
          </p:cNvSpPr>
          <p:nvPr>
            <p:ph type="title"/>
          </p:nvPr>
        </p:nvSpPr>
        <p:spPr/>
        <p:txBody>
          <a:bodyPr/>
          <a:lstStyle/>
          <a:p>
            <a:r>
              <a:rPr lang="en-US" dirty="0"/>
              <a:t>Phase I oncology trials</a:t>
            </a:r>
          </a:p>
        </p:txBody>
      </p:sp>
      <p:graphicFrame>
        <p:nvGraphicFramePr>
          <p:cNvPr id="8" name="Table 7">
            <a:extLst>
              <a:ext uri="{FF2B5EF4-FFF2-40B4-BE49-F238E27FC236}">
                <a16:creationId xmlns:a16="http://schemas.microsoft.com/office/drawing/2014/main" id="{15E19D28-22C3-F467-27B9-203C58B977F6}"/>
              </a:ext>
            </a:extLst>
          </p:cNvPr>
          <p:cNvGraphicFramePr>
            <a:graphicFrameLocks noGrp="1"/>
          </p:cNvGraphicFramePr>
          <p:nvPr>
            <p:extLst>
              <p:ext uri="{D42A27DB-BD31-4B8C-83A1-F6EECF244321}">
                <p14:modId xmlns:p14="http://schemas.microsoft.com/office/powerpoint/2010/main" val="254632797"/>
              </p:ext>
            </p:extLst>
          </p:nvPr>
        </p:nvGraphicFramePr>
        <p:xfrm>
          <a:off x="286897" y="1070304"/>
          <a:ext cx="11236785" cy="4876816"/>
        </p:xfrm>
        <a:graphic>
          <a:graphicData uri="http://schemas.openxmlformats.org/drawingml/2006/table">
            <a:tbl>
              <a:tblPr firstRow="1" bandRow="1">
                <a:tableStyleId>{D27102A9-8310-4765-A935-A1911B00CA55}</a:tableStyleId>
              </a:tblPr>
              <a:tblGrid>
                <a:gridCol w="1433763">
                  <a:extLst>
                    <a:ext uri="{9D8B030D-6E8A-4147-A177-3AD203B41FA5}">
                      <a16:colId xmlns:a16="http://schemas.microsoft.com/office/drawing/2014/main" val="3319464334"/>
                    </a:ext>
                  </a:extLst>
                </a:gridCol>
                <a:gridCol w="3933276">
                  <a:extLst>
                    <a:ext uri="{9D8B030D-6E8A-4147-A177-3AD203B41FA5}">
                      <a16:colId xmlns:a16="http://schemas.microsoft.com/office/drawing/2014/main" val="427781487"/>
                    </a:ext>
                  </a:extLst>
                </a:gridCol>
                <a:gridCol w="5869746">
                  <a:extLst>
                    <a:ext uri="{9D8B030D-6E8A-4147-A177-3AD203B41FA5}">
                      <a16:colId xmlns:a16="http://schemas.microsoft.com/office/drawing/2014/main" val="814739904"/>
                    </a:ext>
                  </a:extLst>
                </a:gridCol>
              </a:tblGrid>
              <a:tr h="395418">
                <a:tc>
                  <a:txBody>
                    <a:bodyPr/>
                    <a:lstStyle/>
                    <a:p>
                      <a:endParaRPr lang="en-US" sz="1600"/>
                    </a:p>
                  </a:txBody>
                  <a:tcPr/>
                </a:tc>
                <a:tc>
                  <a:txBody>
                    <a:bodyPr/>
                    <a:lstStyle/>
                    <a:p>
                      <a:r>
                        <a:rPr lang="en-US" sz="1600"/>
                        <a:t>Non oncology</a:t>
                      </a:r>
                    </a:p>
                  </a:txBody>
                  <a:tcPr/>
                </a:tc>
                <a:tc>
                  <a:txBody>
                    <a:bodyPr/>
                    <a:lstStyle/>
                    <a:p>
                      <a:r>
                        <a:rPr lang="en-US" sz="1600"/>
                        <a:t>Oncology</a:t>
                      </a:r>
                    </a:p>
                  </a:txBody>
                  <a:tcPr/>
                </a:tc>
                <a:extLst>
                  <a:ext uri="{0D108BD9-81ED-4DB2-BD59-A6C34878D82A}">
                    <a16:rowId xmlns:a16="http://schemas.microsoft.com/office/drawing/2014/main" val="3460820036"/>
                  </a:ext>
                </a:extLst>
              </a:tr>
              <a:tr h="682994">
                <a:tc>
                  <a:txBody>
                    <a:bodyPr/>
                    <a:lstStyle/>
                    <a:p>
                      <a:r>
                        <a:rPr lang="en-US" sz="1600"/>
                        <a:t>Subjects</a:t>
                      </a:r>
                    </a:p>
                  </a:txBody>
                  <a:tcPr>
                    <a:solidFill>
                      <a:schemeClr val="bg2">
                        <a:lumMod val="20000"/>
                        <a:lumOff val="80000"/>
                      </a:schemeClr>
                    </a:solidFill>
                  </a:tcPr>
                </a:tc>
                <a:tc>
                  <a:txBody>
                    <a:bodyPr/>
                    <a:lstStyle/>
                    <a:p>
                      <a:r>
                        <a:rPr lang="en-US" sz="1600"/>
                        <a:t>Healthy volunteers</a:t>
                      </a:r>
                    </a:p>
                  </a:txBody>
                  <a:tcPr>
                    <a:solidFill>
                      <a:schemeClr val="bg2">
                        <a:lumMod val="20000"/>
                        <a:lumOff val="80000"/>
                      </a:schemeClr>
                    </a:solidFill>
                  </a:tcPr>
                </a:tc>
                <a:tc>
                  <a:txBody>
                    <a:bodyPr/>
                    <a:lstStyle/>
                    <a:p>
                      <a:r>
                        <a:rPr lang="en-US" sz="1600" dirty="0"/>
                        <a:t>Advanced stage </a:t>
                      </a:r>
                      <a:r>
                        <a:rPr lang="en-US" sz="1600" u="none" strike="noStrike" noProof="0" dirty="0">
                          <a:solidFill>
                            <a:srgbClr val="000000"/>
                          </a:solidFill>
                        </a:rPr>
                        <a:t>cancer </a:t>
                      </a:r>
                      <a:r>
                        <a:rPr lang="en-US" sz="1600" b="1" u="none" strike="noStrike" noProof="0" dirty="0">
                          <a:solidFill>
                            <a:srgbClr val="000000"/>
                          </a:solidFill>
                        </a:rPr>
                        <a:t>patients </a:t>
                      </a:r>
                      <a:r>
                        <a:rPr lang="en-US" sz="1600" u="none" strike="noStrike" noProof="0" dirty="0">
                          <a:solidFill>
                            <a:srgbClr val="000000"/>
                          </a:solidFill>
                        </a:rPr>
                        <a:t>- </a:t>
                      </a:r>
                      <a:r>
                        <a:rPr lang="en-US" sz="1600" dirty="0"/>
                        <a:t>not curable, progressed on available standard treatments.</a:t>
                      </a:r>
                      <a:endParaRPr lang="en-US" dirty="0"/>
                    </a:p>
                  </a:txBody>
                  <a:tcPr>
                    <a:solidFill>
                      <a:schemeClr val="bg2">
                        <a:lumMod val="20000"/>
                        <a:lumOff val="80000"/>
                      </a:schemeClr>
                    </a:solidFill>
                  </a:tcPr>
                </a:tc>
                <a:extLst>
                  <a:ext uri="{0D108BD9-81ED-4DB2-BD59-A6C34878D82A}">
                    <a16:rowId xmlns:a16="http://schemas.microsoft.com/office/drawing/2014/main" val="1824506459"/>
                  </a:ext>
                </a:extLst>
              </a:tr>
              <a:tr h="850747">
                <a:tc>
                  <a:txBody>
                    <a:bodyPr/>
                    <a:lstStyle/>
                    <a:p>
                      <a:pPr lvl="0">
                        <a:buNone/>
                      </a:pPr>
                      <a:r>
                        <a:rPr lang="en-US" sz="1600"/>
                        <a:t>Ethics</a:t>
                      </a:r>
                    </a:p>
                  </a:txBody>
                  <a:tcPr/>
                </a:tc>
                <a:tc>
                  <a:txBody>
                    <a:bodyPr/>
                    <a:lstStyle/>
                    <a:p>
                      <a:pPr lvl="0">
                        <a:buNone/>
                      </a:pPr>
                      <a:r>
                        <a:rPr lang="en-US" sz="1600" dirty="0"/>
                        <a:t>Wide dose-range that is generally well tolerated. No therapeutic benefit</a:t>
                      </a:r>
                    </a:p>
                  </a:txBody>
                  <a:tcPr/>
                </a:tc>
                <a:tc>
                  <a:txBody>
                    <a:bodyPr/>
                    <a:lstStyle/>
                    <a:p>
                      <a:pPr lvl="0">
                        <a:buNone/>
                      </a:pPr>
                      <a:r>
                        <a:rPr lang="en-US" sz="1600" b="1" u="none" strike="noStrike" noProof="0" dirty="0">
                          <a:solidFill>
                            <a:srgbClr val="000000"/>
                          </a:solidFill>
                        </a:rPr>
                        <a:t>Potentially toxic treatmen</a:t>
                      </a:r>
                      <a:r>
                        <a:rPr lang="en-US" sz="1600" u="none" strike="noStrike" noProof="0" dirty="0">
                          <a:solidFill>
                            <a:srgbClr val="000000"/>
                          </a:solidFill>
                        </a:rPr>
                        <a:t>t (due to mode of action)</a:t>
                      </a:r>
                      <a:endParaRPr lang="en-US" dirty="0"/>
                    </a:p>
                    <a:p>
                      <a:pPr lvl="0">
                        <a:buNone/>
                      </a:pPr>
                      <a:r>
                        <a:rPr lang="en-US" sz="1600" dirty="0"/>
                        <a:t>Limit number of patients exposed to excessively toxic doses; and those treated at sub-therapeutic doses</a:t>
                      </a:r>
                      <a:endParaRPr lang="en-US" dirty="0"/>
                    </a:p>
                  </a:txBody>
                  <a:tcPr/>
                </a:tc>
                <a:extLst>
                  <a:ext uri="{0D108BD9-81ED-4DB2-BD59-A6C34878D82A}">
                    <a16:rowId xmlns:a16="http://schemas.microsoft.com/office/drawing/2014/main" val="180695703"/>
                  </a:ext>
                </a:extLst>
              </a:tr>
              <a:tr h="515240">
                <a:tc>
                  <a:txBody>
                    <a:bodyPr/>
                    <a:lstStyle/>
                    <a:p>
                      <a:pPr lvl="0">
                        <a:buNone/>
                      </a:pPr>
                      <a:r>
                        <a:rPr lang="en-US" sz="1600"/>
                        <a:t>Design</a:t>
                      </a:r>
                    </a:p>
                  </a:txBody>
                  <a:tcPr>
                    <a:solidFill>
                      <a:schemeClr val="bg2">
                        <a:lumMod val="20000"/>
                        <a:lumOff val="80000"/>
                      </a:schemeClr>
                    </a:solidFill>
                  </a:tcPr>
                </a:tc>
                <a:tc>
                  <a:txBody>
                    <a:bodyPr/>
                    <a:lstStyle/>
                    <a:p>
                      <a:pPr lvl="0">
                        <a:buNone/>
                      </a:pPr>
                      <a:r>
                        <a:rPr lang="en-US" sz="1600"/>
                        <a:t>Placebo controlled</a:t>
                      </a:r>
                    </a:p>
                  </a:txBody>
                  <a:tcPr>
                    <a:solidFill>
                      <a:schemeClr val="bg2">
                        <a:lumMod val="20000"/>
                        <a:lumOff val="80000"/>
                      </a:schemeClr>
                    </a:solidFill>
                  </a:tcPr>
                </a:tc>
                <a:tc>
                  <a:txBody>
                    <a:bodyPr/>
                    <a:lstStyle/>
                    <a:p>
                      <a:pPr lvl="0">
                        <a:buNone/>
                      </a:pPr>
                      <a:r>
                        <a:rPr lang="en-US" sz="1600" u="none" strike="noStrike" noProof="0" dirty="0">
                          <a:solidFill>
                            <a:srgbClr val="000000"/>
                          </a:solidFill>
                        </a:rPr>
                        <a:t>Non controlled, small, </a:t>
                      </a:r>
                      <a:r>
                        <a:rPr lang="en-US" sz="1600" b="1" u="none" strike="noStrike" noProof="0" dirty="0">
                          <a:solidFill>
                            <a:srgbClr val="000000"/>
                          </a:solidFill>
                        </a:rPr>
                        <a:t>sequential dose-escalation assignment</a:t>
                      </a:r>
                      <a:endParaRPr lang="en-US" b="1" dirty="0"/>
                    </a:p>
                  </a:txBody>
                  <a:tcPr>
                    <a:solidFill>
                      <a:schemeClr val="bg2">
                        <a:lumMod val="20000"/>
                        <a:lumOff val="80000"/>
                      </a:schemeClr>
                    </a:solidFill>
                  </a:tcPr>
                </a:tc>
                <a:extLst>
                  <a:ext uri="{0D108BD9-81ED-4DB2-BD59-A6C34878D82A}">
                    <a16:rowId xmlns:a16="http://schemas.microsoft.com/office/drawing/2014/main" val="433406624"/>
                  </a:ext>
                </a:extLst>
              </a:tr>
              <a:tr h="599118">
                <a:tc>
                  <a:txBody>
                    <a:bodyPr/>
                    <a:lstStyle/>
                    <a:p>
                      <a:pPr lvl="0">
                        <a:buNone/>
                      </a:pPr>
                      <a:r>
                        <a:rPr lang="en-US" sz="1600"/>
                        <a:t>Treatment</a:t>
                      </a:r>
                    </a:p>
                  </a:txBody>
                  <a:tcPr/>
                </a:tc>
                <a:tc>
                  <a:txBody>
                    <a:bodyPr/>
                    <a:lstStyle/>
                    <a:p>
                      <a:pPr lvl="0">
                        <a:buNone/>
                      </a:pPr>
                      <a:r>
                        <a:rPr lang="en-US" sz="1600"/>
                        <a:t>Single dose (SAD) or repeat doses (MAD)</a:t>
                      </a:r>
                    </a:p>
                    <a:p>
                      <a:pPr lvl="0">
                        <a:buNone/>
                      </a:pPr>
                      <a:endParaRPr lang="en-US" sz="1600"/>
                    </a:p>
                  </a:txBody>
                  <a:tcPr/>
                </a:tc>
                <a:tc>
                  <a:txBody>
                    <a:bodyPr/>
                    <a:lstStyle/>
                    <a:p>
                      <a:pPr lvl="0">
                        <a:buNone/>
                      </a:pPr>
                      <a:r>
                        <a:rPr lang="en-US" sz="1600"/>
                        <a:t>Repeat doses until disease progression </a:t>
                      </a:r>
                    </a:p>
                    <a:p>
                      <a:pPr lvl="0">
                        <a:buNone/>
                      </a:pPr>
                      <a:endParaRPr lang="en-US" sz="1600"/>
                    </a:p>
                  </a:txBody>
                  <a:tcPr/>
                </a:tc>
                <a:extLst>
                  <a:ext uri="{0D108BD9-81ED-4DB2-BD59-A6C34878D82A}">
                    <a16:rowId xmlns:a16="http://schemas.microsoft.com/office/drawing/2014/main" val="128506972"/>
                  </a:ext>
                </a:extLst>
              </a:tr>
              <a:tr h="862729">
                <a:tc>
                  <a:txBody>
                    <a:bodyPr/>
                    <a:lstStyle/>
                    <a:p>
                      <a:pPr lvl="0">
                        <a:buNone/>
                      </a:pPr>
                      <a:r>
                        <a:rPr lang="en-US" sz="1600" dirty="0"/>
                        <a:t>Primary Objectives</a:t>
                      </a:r>
                    </a:p>
                  </a:txBody>
                  <a:tcPr>
                    <a:solidFill>
                      <a:schemeClr val="bg2">
                        <a:lumMod val="20000"/>
                        <a:lumOff val="80000"/>
                      </a:schemeClr>
                    </a:solidFill>
                  </a:tcPr>
                </a:tc>
                <a:tc>
                  <a:txBody>
                    <a:bodyPr/>
                    <a:lstStyle/>
                    <a:p>
                      <a:pPr lvl="0">
                        <a:buNone/>
                      </a:pPr>
                      <a:r>
                        <a:rPr lang="en-US" sz="1600"/>
                        <a:t>Short term safety and tolerability</a:t>
                      </a:r>
                      <a:endParaRPr lang="en-US"/>
                    </a:p>
                    <a:p>
                      <a:pPr lvl="0">
                        <a:buNone/>
                      </a:pPr>
                      <a:r>
                        <a:rPr lang="en-US" sz="1600"/>
                        <a:t>PK</a:t>
                      </a:r>
                    </a:p>
                  </a:txBody>
                  <a:tcPr>
                    <a:solidFill>
                      <a:schemeClr val="bg2">
                        <a:lumMod val="20000"/>
                        <a:lumOff val="80000"/>
                      </a:schemeClr>
                    </a:solidFill>
                  </a:tcPr>
                </a:tc>
                <a:tc>
                  <a:txBody>
                    <a:bodyPr/>
                    <a:lstStyle/>
                    <a:p>
                      <a:pPr lvl="0">
                        <a:buNone/>
                      </a:pPr>
                      <a:r>
                        <a:rPr lang="en-US" sz="1600" u="none" strike="noStrike" noProof="0">
                          <a:solidFill>
                            <a:srgbClr val="000000"/>
                          </a:solidFill>
                        </a:rPr>
                        <a:t>Short term safety and tolerability (during first cycle)</a:t>
                      </a:r>
                      <a:endParaRPr lang="en-US"/>
                    </a:p>
                    <a:p>
                      <a:pPr lvl="0">
                        <a:buNone/>
                      </a:pPr>
                      <a:r>
                        <a:rPr lang="en-US" sz="1600" u="none" strike="noStrike" noProof="0">
                          <a:solidFill>
                            <a:srgbClr val="000000"/>
                          </a:solidFill>
                        </a:rPr>
                        <a:t>Identify Maximum Tolerated Dose (MTD) and </a:t>
                      </a:r>
                      <a:br>
                        <a:rPr lang="en-US" sz="1600" u="none" strike="noStrike" noProof="0">
                          <a:solidFill>
                            <a:srgbClr val="000000"/>
                          </a:solidFill>
                        </a:rPr>
                      </a:br>
                      <a:r>
                        <a:rPr lang="en-US" sz="1600" u="none" strike="noStrike" noProof="0">
                          <a:solidFill>
                            <a:srgbClr val="000000"/>
                          </a:solidFill>
                        </a:rPr>
                        <a:t>Recommended dose regimen for further testing (RPIID)</a:t>
                      </a:r>
                      <a:endParaRPr lang="en-US"/>
                    </a:p>
                  </a:txBody>
                  <a:tcPr>
                    <a:solidFill>
                      <a:schemeClr val="bg2">
                        <a:lumMod val="20000"/>
                        <a:lumOff val="80000"/>
                      </a:schemeClr>
                    </a:solidFill>
                  </a:tcPr>
                </a:tc>
                <a:extLst>
                  <a:ext uri="{0D108BD9-81ED-4DB2-BD59-A6C34878D82A}">
                    <a16:rowId xmlns:a16="http://schemas.microsoft.com/office/drawing/2014/main" val="1375771435"/>
                  </a:ext>
                </a:extLst>
              </a:tr>
              <a:tr h="599118">
                <a:tc>
                  <a:txBody>
                    <a:bodyPr/>
                    <a:lstStyle/>
                    <a:p>
                      <a:pPr lvl="0">
                        <a:buNone/>
                      </a:pPr>
                      <a:r>
                        <a:rPr lang="en-US" sz="1600"/>
                        <a:t>Secondary</a:t>
                      </a:r>
                    </a:p>
                  </a:txBody>
                  <a:tcPr/>
                </a:tc>
                <a:tc>
                  <a:txBody>
                    <a:bodyPr/>
                    <a:lstStyle/>
                    <a:p>
                      <a:pPr lvl="0">
                        <a:buNone/>
                      </a:pPr>
                      <a:r>
                        <a:rPr lang="en-US" sz="1600"/>
                        <a:t>PD</a:t>
                      </a:r>
                    </a:p>
                  </a:txBody>
                  <a:tcPr/>
                </a:tc>
                <a:tc>
                  <a:txBody>
                    <a:bodyPr/>
                    <a:lstStyle/>
                    <a:p>
                      <a:pPr lvl="0">
                        <a:buNone/>
                      </a:pPr>
                      <a:r>
                        <a:rPr lang="en-US" sz="1600"/>
                        <a:t>PK/PD</a:t>
                      </a:r>
                      <a:endParaRPr lang="en-US"/>
                    </a:p>
                    <a:p>
                      <a:pPr lvl="0">
                        <a:buNone/>
                      </a:pPr>
                      <a:r>
                        <a:rPr lang="en-US" sz="1600"/>
                        <a:t>Clinical activity</a:t>
                      </a:r>
                    </a:p>
                  </a:txBody>
                  <a:tcPr/>
                </a:tc>
                <a:extLst>
                  <a:ext uri="{0D108BD9-81ED-4DB2-BD59-A6C34878D82A}">
                    <a16:rowId xmlns:a16="http://schemas.microsoft.com/office/drawing/2014/main" val="3829415194"/>
                  </a:ext>
                </a:extLst>
              </a:tr>
              <a:tr h="371452">
                <a:tc>
                  <a:txBody>
                    <a:bodyPr/>
                    <a:lstStyle/>
                    <a:p>
                      <a:pPr lvl="0">
                        <a:buNone/>
                      </a:pPr>
                      <a:r>
                        <a:rPr lang="en-US" sz="1600"/>
                        <a:t>Duration</a:t>
                      </a:r>
                    </a:p>
                  </a:txBody>
                  <a:tcPr>
                    <a:solidFill>
                      <a:schemeClr val="bg2">
                        <a:lumMod val="20000"/>
                        <a:lumOff val="80000"/>
                      </a:schemeClr>
                    </a:solidFill>
                  </a:tcPr>
                </a:tc>
                <a:tc>
                  <a:txBody>
                    <a:bodyPr/>
                    <a:lstStyle/>
                    <a:p>
                      <a:pPr lvl="0">
                        <a:buNone/>
                      </a:pPr>
                      <a:r>
                        <a:rPr lang="en-US" sz="1600" dirty="0"/>
                        <a:t>Generally fast</a:t>
                      </a:r>
                    </a:p>
                  </a:txBody>
                  <a:tcPr>
                    <a:solidFill>
                      <a:schemeClr val="bg2">
                        <a:lumMod val="20000"/>
                        <a:lumOff val="80000"/>
                      </a:schemeClr>
                    </a:solidFill>
                  </a:tcPr>
                </a:tc>
                <a:tc>
                  <a:txBody>
                    <a:bodyPr/>
                    <a:lstStyle/>
                    <a:p>
                      <a:pPr lvl="0">
                        <a:buNone/>
                      </a:pPr>
                      <a:r>
                        <a:rPr lang="en-US" sz="1600" dirty="0"/>
                        <a:t>Slow accrual, precise patient selection, and staggered entry</a:t>
                      </a:r>
                    </a:p>
                  </a:txBody>
                  <a:tcPr>
                    <a:solidFill>
                      <a:schemeClr val="bg2">
                        <a:lumMod val="20000"/>
                        <a:lumOff val="80000"/>
                      </a:schemeClr>
                    </a:solidFill>
                  </a:tcPr>
                </a:tc>
                <a:extLst>
                  <a:ext uri="{0D108BD9-81ED-4DB2-BD59-A6C34878D82A}">
                    <a16:rowId xmlns:a16="http://schemas.microsoft.com/office/drawing/2014/main" val="871828339"/>
                  </a:ext>
                </a:extLst>
              </a:tr>
            </a:tbl>
          </a:graphicData>
        </a:graphic>
      </p:graphicFrame>
    </p:spTree>
    <p:extLst>
      <p:ext uri="{BB962C8B-B14F-4D97-AF65-F5344CB8AC3E}">
        <p14:creationId xmlns:p14="http://schemas.microsoft.com/office/powerpoint/2010/main" val="743738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4D048-9EFE-8385-1C11-0DE93031F829}"/>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1D94D18D-77A2-7092-9D51-12C837D74FE5}"/>
              </a:ext>
            </a:extLst>
          </p:cNvPr>
          <p:cNvSpPr>
            <a:spLocks noGrp="1"/>
          </p:cNvSpPr>
          <p:nvPr>
            <p:ph type="title"/>
          </p:nvPr>
        </p:nvSpPr>
        <p:spPr>
          <a:xfrm>
            <a:off x="365125" y="242888"/>
            <a:ext cx="11460163" cy="430887"/>
          </a:xfrm>
        </p:spPr>
        <p:txBody>
          <a:bodyPr anchor="b">
            <a:normAutofit/>
          </a:bodyPr>
          <a:lstStyle/>
          <a:p>
            <a:r>
              <a:rPr lang="en-US" dirty="0"/>
              <a:t>Introduction</a:t>
            </a:r>
            <a:r>
              <a:rPr lang="en-GB" dirty="0"/>
              <a:t> to MCP-Mod</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AC5E22-F50D-2C4E-FED1-1C58DF72CEC7}"/>
                  </a:ext>
                </a:extLst>
              </p:cNvPr>
              <p:cNvSpPr txBox="1"/>
              <p:nvPr/>
            </p:nvSpPr>
            <p:spPr>
              <a:xfrm>
                <a:off x="514349" y="1066800"/>
                <a:ext cx="10410825" cy="838200"/>
              </a:xfrm>
              <a:prstGeom prst="rect">
                <a:avLst/>
              </a:prstGeom>
              <a:noFill/>
            </p:spPr>
            <p:txBody>
              <a:bodyPr wrap="square" lIns="36000" tIns="36000" rIns="36000" bIns="36000" rtlCol="0">
                <a:noAutofit/>
              </a:bodyPr>
              <a:lstStyle/>
              <a:p>
                <a:pPr algn="l">
                  <a:lnSpc>
                    <a:spcPct val="125000"/>
                  </a:lnSpc>
                  <a:spcBef>
                    <a:spcPts val="600"/>
                  </a:spcBef>
                  <a:spcAft>
                    <a:spcPts val="600"/>
                  </a:spcAft>
                  <a:buClr>
                    <a:schemeClr val="tx2"/>
                  </a:buClr>
                  <a:buSzPct val="110000"/>
                </a:pPr>
                <a:r>
                  <a:rPr lang="en-US" sz="2000" dirty="0">
                    <a:latin typeface="+mj-lt"/>
                  </a:rPr>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𝑘</m:t>
                        </m:r>
                      </m:sub>
                    </m:sSub>
                  </m:oMath>
                </a14:m>
                <a:r>
                  <a:rPr lang="en-GB" sz="2000" dirty="0">
                    <a:latin typeface="+mj-lt"/>
                  </a:rPr>
                  <a:t> denotes the K doses in a trial with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m:t>
                    </m:r>
                  </m:oMath>
                </a14:m>
                <a:r>
                  <a:rPr lang="en-GB" sz="2000" dirty="0">
                    <a:latin typeface="+mj-lt"/>
                  </a:rPr>
                  <a:t> representing the control dose or standard of care. The responses of patients in the trial can be expressed as</a:t>
                </a:r>
              </a:p>
            </p:txBody>
          </p:sp>
        </mc:Choice>
        <mc:Fallback xmlns="">
          <p:sp>
            <p:nvSpPr>
              <p:cNvPr id="2" name="TextBox 1">
                <a:extLst>
                  <a:ext uri="{FF2B5EF4-FFF2-40B4-BE49-F238E27FC236}">
                    <a16:creationId xmlns:a16="http://schemas.microsoft.com/office/drawing/2014/main" id="{48AC5E22-F50D-2C4E-FED1-1C58DF72CEC7}"/>
                  </a:ext>
                </a:extLst>
              </p:cNvPr>
              <p:cNvSpPr txBox="1">
                <a:spLocks noRot="1" noChangeAspect="1" noMove="1" noResize="1" noEditPoints="1" noAdjustHandles="1" noChangeArrowheads="1" noChangeShapeType="1" noTextEdit="1"/>
              </p:cNvSpPr>
              <p:nvPr/>
            </p:nvSpPr>
            <p:spPr>
              <a:xfrm>
                <a:off x="514349" y="1066800"/>
                <a:ext cx="10410825" cy="838200"/>
              </a:xfrm>
              <a:prstGeom prst="rect">
                <a:avLst/>
              </a:prstGeom>
              <a:blipFill>
                <a:blip r:embed="rId2"/>
                <a:stretch>
                  <a:fillRect l="-1112" t="-725" b="-79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B13046-9C9F-C453-5B83-733C28EF0641}"/>
                  </a:ext>
                </a:extLst>
              </p:cNvPr>
              <p:cNvSpPr txBox="1"/>
              <p:nvPr/>
            </p:nvSpPr>
            <p:spPr>
              <a:xfrm>
                <a:off x="4676775" y="2486025"/>
                <a:ext cx="2171700" cy="390525"/>
              </a:xfrm>
              <a:prstGeom prst="rect">
                <a:avLst/>
              </a:prstGeom>
              <a:noFill/>
            </p:spPr>
            <p:txBody>
              <a:bodyPr wrap="none" lIns="0" tIns="0" rIns="0" bIns="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𝑖𝑗</m:t>
                          </m:r>
                        </m:sub>
                      </m:sSub>
                    </m:oMath>
                  </m:oMathPara>
                </a14:m>
                <a:endParaRPr lang="en-GB" dirty="0" err="1">
                  <a:latin typeface="+mj-lt"/>
                </a:endParaRPr>
              </a:p>
            </p:txBody>
          </p:sp>
        </mc:Choice>
        <mc:Fallback xmlns="">
          <p:sp>
            <p:nvSpPr>
              <p:cNvPr id="7" name="TextBox 6">
                <a:extLst>
                  <a:ext uri="{FF2B5EF4-FFF2-40B4-BE49-F238E27FC236}">
                    <a16:creationId xmlns:a16="http://schemas.microsoft.com/office/drawing/2014/main" id="{73B13046-9C9F-C453-5B83-733C28EF0641}"/>
                  </a:ext>
                </a:extLst>
              </p:cNvPr>
              <p:cNvSpPr txBox="1">
                <a:spLocks noRot="1" noChangeAspect="1" noMove="1" noResize="1" noEditPoints="1" noAdjustHandles="1" noChangeArrowheads="1" noChangeShapeType="1" noTextEdit="1"/>
              </p:cNvSpPr>
              <p:nvPr/>
            </p:nvSpPr>
            <p:spPr>
              <a:xfrm>
                <a:off x="4676775" y="2486025"/>
                <a:ext cx="2171700" cy="390525"/>
              </a:xfrm>
              <a:prstGeom prst="rect">
                <a:avLst/>
              </a:prstGeom>
              <a:blipFill>
                <a:blip r:embed="rId3"/>
                <a:stretch>
                  <a:fillRect r="-8427" b="-31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BA4954-4FA6-B4EC-31DF-5F9DC830130A}"/>
                  </a:ext>
                </a:extLst>
              </p:cNvPr>
              <p:cNvSpPr txBox="1"/>
              <p:nvPr/>
            </p:nvSpPr>
            <p:spPr>
              <a:xfrm>
                <a:off x="4514850" y="3179572"/>
                <a:ext cx="2495550"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𝑖𝑗</m:t>
                          </m:r>
                        </m:sub>
                      </m:sSub>
                      <m:r>
                        <a:rPr lang="en-US" i="1">
                          <a:latin typeface="Cambria Math" panose="02040503050406030204" pitchFamily="18" charset="0"/>
                        </a:rPr>
                        <m:t> </m:t>
                      </m:r>
                      <m:r>
                        <a:rPr lang="en-GB" i="1" dirty="0" smtClean="0">
                          <a:latin typeface="Cambria Math" panose="02040503050406030204" pitchFamily="18" charset="0"/>
                        </a:rPr>
                        <m:t>~</m:t>
                      </m:r>
                      <m:r>
                        <a:rPr lang="en-GB" i="1" dirty="0" smtClean="0">
                          <a:latin typeface="Cambria Math" panose="02040503050406030204" pitchFamily="18" charset="0"/>
                        </a:rPr>
                        <m:t>𝑁</m:t>
                      </m:r>
                      <m:r>
                        <a:rPr lang="en-GB" i="1" dirty="0" smtClean="0">
                          <a:latin typeface="Cambria Math" panose="02040503050406030204" pitchFamily="18" charset="0"/>
                        </a:rPr>
                        <m:t>(0,</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rPr>
                            <m:t>2</m:t>
                          </m:r>
                        </m:sup>
                      </m:sSup>
                      <m:r>
                        <a:rPr lang="en-GB" i="1" dirty="0" smtClean="0">
                          <a:latin typeface="Cambria Math" panose="02040503050406030204" pitchFamily="18" charset="0"/>
                        </a:rPr>
                        <m:t>)</m:t>
                      </m:r>
                    </m:oMath>
                  </m:oMathPara>
                </a14:m>
                <a:endParaRPr lang="en-GB" dirty="0">
                  <a:latin typeface="+mj-lt"/>
                </a:endParaRPr>
              </a:p>
            </p:txBody>
          </p:sp>
        </mc:Choice>
        <mc:Fallback xmlns="">
          <p:sp>
            <p:nvSpPr>
              <p:cNvPr id="11" name="TextBox 10">
                <a:extLst>
                  <a:ext uri="{FF2B5EF4-FFF2-40B4-BE49-F238E27FC236}">
                    <a16:creationId xmlns:a16="http://schemas.microsoft.com/office/drawing/2014/main" id="{F3BA4954-4FA6-B4EC-31DF-5F9DC830130A}"/>
                  </a:ext>
                </a:extLst>
              </p:cNvPr>
              <p:cNvSpPr txBox="1">
                <a:spLocks noRot="1" noChangeAspect="1" noMove="1" noResize="1" noEditPoints="1" noAdjustHandles="1" noChangeArrowheads="1" noChangeShapeType="1" noTextEdit="1"/>
              </p:cNvSpPr>
              <p:nvPr/>
            </p:nvSpPr>
            <p:spPr>
              <a:xfrm>
                <a:off x="4514850" y="3179572"/>
                <a:ext cx="2495550" cy="51353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5E8A8D5-2CB0-3EB3-1C93-B29FF276D1F3}"/>
                  </a:ext>
                </a:extLst>
              </p:cNvPr>
              <p:cNvSpPr txBox="1"/>
              <p:nvPr/>
            </p:nvSpPr>
            <p:spPr>
              <a:xfrm>
                <a:off x="790575" y="4267201"/>
                <a:ext cx="9582150" cy="2113934"/>
              </a:xfrm>
              <a:prstGeom prst="rect">
                <a:avLst/>
              </a:prstGeom>
              <a:noFill/>
            </p:spPr>
            <p:txBody>
              <a:bodyPr wrap="square" lIns="36000" tIns="36000" rIns="36000" bIns="36000" rtlCol="0">
                <a:noAutofit/>
              </a:bodyPr>
              <a:lstStyle/>
              <a:p>
                <a:pPr marL="285750" indent="-285750">
                  <a:spcBef>
                    <a:spcPts val="300"/>
                  </a:spcBef>
                  <a:spcAft>
                    <a:spcPts val="300"/>
                  </a:spcAft>
                  <a:buClr>
                    <a:schemeClr val="tx2"/>
                  </a:buClr>
                  <a:buSzPct val="110000"/>
                  <a:buFont typeface="Wingdings" panose="05000000000000000000" pitchFamily="2" charset="2"/>
                  <a:buChar char="Ø"/>
                </a:pP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=1,…,</m:t>
                    </m:r>
                    <m:r>
                      <a:rPr lang="en-US" sz="2000" b="0" i="1" smtClean="0">
                        <a:latin typeface="Cambria Math" panose="02040503050406030204" pitchFamily="18" charset="0"/>
                      </a:rPr>
                      <m:t>𝑘</m:t>
                    </m:r>
                  </m:oMath>
                </a14:m>
                <a:r>
                  <a:rPr lang="en-GB" sz="2000" dirty="0">
                    <a:latin typeface="+mj-lt"/>
                  </a:rPr>
                  <a:t> and </a:t>
                </a:r>
                <a14:m>
                  <m:oMath xmlns:m="http://schemas.openxmlformats.org/officeDocument/2006/math">
                    <m:r>
                      <a:rPr lang="en-US" sz="2000" b="0" i="1" smtClean="0">
                        <a:latin typeface="Cambria Math" panose="02040503050406030204" pitchFamily="18" charset="0"/>
                      </a:rPr>
                      <m:t>𝑗</m:t>
                    </m:r>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m:t>
                        </m:r>
                      </m:sub>
                    </m:sSub>
                  </m:oMath>
                </a14:m>
                <a:r>
                  <a:rPr lang="en-GB" sz="2000" dirty="0">
                    <a:latin typeface="+mj-lt"/>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m:t>
                        </m:r>
                      </m:sub>
                    </m:sSub>
                  </m:oMath>
                </a14:m>
                <a:r>
                  <a:rPr lang="en-GB" sz="2000" dirty="0">
                    <a:latin typeface="+mj-lt"/>
                  </a:rPr>
                  <a:t> denotes the number of patients allocated to dose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𝑖</m:t>
                        </m:r>
                      </m:sub>
                    </m:sSub>
                  </m:oMath>
                </a14:m>
                <a:endParaRPr lang="en-US" sz="2000" dirty="0">
                  <a:latin typeface="+mj-lt"/>
                </a:endParaRPr>
              </a:p>
              <a:p>
                <a:pPr marL="285750" indent="-285750">
                  <a:spcBef>
                    <a:spcPts val="300"/>
                  </a:spcBef>
                  <a:spcAft>
                    <a:spcPts val="300"/>
                  </a:spcAft>
                  <a:buClr>
                    <a:schemeClr val="tx2"/>
                  </a:buClr>
                  <a:buSzPct val="110000"/>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𝜖</m:t>
                        </m:r>
                      </m:e>
                      <m:sub>
                        <m:r>
                          <a:rPr lang="en-US" sz="2000" i="1">
                            <a:latin typeface="Cambria Math" panose="02040503050406030204" pitchFamily="18" charset="0"/>
                          </a:rPr>
                          <m:t>𝑖𝑗</m:t>
                        </m:r>
                      </m:sub>
                    </m:sSub>
                  </m:oMath>
                </a14:m>
                <a:r>
                  <a:rPr lang="en-US" sz="2000" dirty="0">
                    <a:latin typeface="+mj-lt"/>
                  </a:rPr>
                  <a:t> is independent with </a:t>
                </a:r>
                <a14:m>
                  <m:oMath xmlns:m="http://schemas.openxmlformats.org/officeDocument/2006/math">
                    <m:sSup>
                      <m:sSupPr>
                        <m:ctrlPr>
                          <a:rPr lang="en-GB" sz="2000" i="1" dirty="0">
                            <a:latin typeface="Cambria Math" panose="02040503050406030204" pitchFamily="18" charset="0"/>
                          </a:rPr>
                        </m:ctrlPr>
                      </m:sSupPr>
                      <m:e>
                        <m:r>
                          <a:rPr lang="en-GB" sz="2000" i="1" dirty="0">
                            <a:latin typeface="Cambria Math" panose="02040503050406030204" pitchFamily="18" charset="0"/>
                            <a:ea typeface="Cambria Math" panose="02040503050406030204" pitchFamily="18" charset="0"/>
                          </a:rPr>
                          <m:t>𝜎</m:t>
                        </m:r>
                      </m:e>
                      <m:sup>
                        <m:r>
                          <a:rPr lang="en-US" sz="2000" i="1" dirty="0">
                            <a:latin typeface="Cambria Math" panose="02040503050406030204" pitchFamily="18" charset="0"/>
                          </a:rPr>
                          <m:t>2</m:t>
                        </m:r>
                      </m:sup>
                    </m:sSup>
                  </m:oMath>
                </a14:m>
                <a:r>
                  <a:rPr lang="en-US" sz="2000" dirty="0">
                    <a:latin typeface="+mj-lt"/>
                  </a:rPr>
                  <a:t> an unknown residual variance parameter.</a:t>
                </a:r>
              </a:p>
              <a:p>
                <a:pPr marL="285750" indent="-285750">
                  <a:spcBef>
                    <a:spcPts val="300"/>
                  </a:spcBef>
                  <a:spcAft>
                    <a:spcPts val="300"/>
                  </a:spcAft>
                  <a:buClr>
                    <a:schemeClr val="tx2"/>
                  </a:buClr>
                  <a:buSzPct val="110000"/>
                  <a:buFont typeface="Wingdings" panose="05000000000000000000" pitchFamily="2" charset="2"/>
                  <a:buChar char="Ø"/>
                </a:pPr>
                <a:r>
                  <a:rPr lang="en-US" sz="2000" dirty="0">
                    <a:latin typeface="+mj-lt"/>
                  </a:rPr>
                  <a:t>The function f depends on dose and unknown </a:t>
                </a:r>
                <a14:m>
                  <m:oMath xmlns:m="http://schemas.openxmlformats.org/officeDocument/2006/math">
                    <m:r>
                      <a:rPr lang="en-US" sz="2000" b="1" i="1">
                        <a:latin typeface="Cambria Math" panose="02040503050406030204" pitchFamily="18" charset="0"/>
                        <a:ea typeface="Cambria Math" panose="02040503050406030204" pitchFamily="18" charset="0"/>
                      </a:rPr>
                      <m:t>𝜽</m:t>
                    </m:r>
                  </m:oMath>
                </a14:m>
                <a:endParaRPr lang="en-US" sz="2000" b="1" dirty="0">
                  <a:latin typeface="+mj-lt"/>
                  <a:ea typeface="Cambria Math" panose="02040503050406030204" pitchFamily="18" charset="0"/>
                </a:endParaRPr>
              </a:p>
              <a:p>
                <a:pPr marL="285750" indent="-285750">
                  <a:spcBef>
                    <a:spcPts val="300"/>
                  </a:spcBef>
                  <a:spcAft>
                    <a:spcPts val="300"/>
                  </a:spcAft>
                  <a:buClr>
                    <a:schemeClr val="tx2"/>
                  </a:buClr>
                  <a:buSzPct val="110000"/>
                  <a:buFont typeface="Wingdings" panose="05000000000000000000" pitchFamily="2" charset="2"/>
                  <a:buChar char="Ø"/>
                </a:pPr>
                <a:r>
                  <a:rPr lang="en-US" sz="2000" dirty="0">
                    <a:latin typeface="+mj-lt"/>
                  </a:rPr>
                  <a:t>The mean dose response at each dose level is denoted by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𝜇</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𝑘</m:t>
                            </m:r>
                          </m:sub>
                        </m:sSub>
                      </m:e>
                    </m:d>
                  </m:oMath>
                </a14:m>
                <a:r>
                  <a:rPr lang="en-US" sz="2000" dirty="0">
                    <a:latin typeface="+mj-lt"/>
                  </a:rPr>
                  <a:t> </a:t>
                </a:r>
              </a:p>
              <a:p>
                <a:pPr marL="285750" indent="-285750">
                  <a:spcBef>
                    <a:spcPts val="300"/>
                  </a:spcBef>
                  <a:spcAft>
                    <a:spcPts val="300"/>
                  </a:spcAft>
                  <a:buClr>
                    <a:schemeClr val="tx2"/>
                  </a:buClr>
                  <a:buSzPct val="110000"/>
                  <a:buFont typeface="Wingdings" panose="05000000000000000000" pitchFamily="2" charset="2"/>
                  <a:buChar char="Ø"/>
                </a:pPr>
                <a:r>
                  <a:rPr lang="en-US" sz="2000" dirty="0">
                    <a:latin typeface="+mj-lt"/>
                  </a:rPr>
                  <a:t>The sample means are denoted by </a:t>
                </a:r>
                <a14:m>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𝑌</m:t>
                            </m:r>
                          </m:e>
                        </m:acc>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oMath>
                </a14:m>
                <a:r>
                  <a:rPr lang="en-US" sz="2000" dirty="0">
                    <a:latin typeface="+mj-lt"/>
                    <a:ea typeface="Cambria Math" panose="02040503050406030204" pitchFamily="18" charset="0"/>
                  </a:rPr>
                  <a:t> </a:t>
                </a:r>
                <a14:m>
                  <m:oMath xmlns:m="http://schemas.openxmlformats.org/officeDocument/2006/math">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acc>
                              <m:accPr>
                                <m:chr m:val="̅"/>
                                <m:ctrlPr>
                                  <a:rPr lang="en-US" sz="200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b="0" i="1" smtClean="0">
                                <a:latin typeface="Cambria Math" panose="02040503050406030204" pitchFamily="18" charset="0"/>
                                <a:ea typeface="Cambria Math" panose="02040503050406030204" pitchFamily="18" charset="0"/>
                              </a:rPr>
                              <m:t>𝑘</m:t>
                            </m:r>
                          </m:sub>
                        </m:sSub>
                      </m:e>
                    </m:d>
                  </m:oMath>
                </a14:m>
                <a:r>
                  <a:rPr lang="en-US" sz="2000" dirty="0">
                    <a:latin typeface="+mj-lt"/>
                  </a:rPr>
                  <a:t> </a:t>
                </a:r>
              </a:p>
            </p:txBody>
          </p:sp>
        </mc:Choice>
        <mc:Fallback xmlns="">
          <p:sp>
            <p:nvSpPr>
              <p:cNvPr id="12" name="TextBox 11">
                <a:extLst>
                  <a:ext uri="{FF2B5EF4-FFF2-40B4-BE49-F238E27FC236}">
                    <a16:creationId xmlns:a16="http://schemas.microsoft.com/office/drawing/2014/main" id="{55E8A8D5-2CB0-3EB3-1C93-B29FF276D1F3}"/>
                  </a:ext>
                </a:extLst>
              </p:cNvPr>
              <p:cNvSpPr txBox="1">
                <a:spLocks noRot="1" noChangeAspect="1" noMove="1" noResize="1" noEditPoints="1" noAdjustHandles="1" noChangeArrowheads="1" noChangeShapeType="1" noTextEdit="1"/>
              </p:cNvSpPr>
              <p:nvPr/>
            </p:nvSpPr>
            <p:spPr>
              <a:xfrm>
                <a:off x="790575" y="4267201"/>
                <a:ext cx="9582150" cy="2113934"/>
              </a:xfrm>
              <a:prstGeom prst="rect">
                <a:avLst/>
              </a:prstGeom>
              <a:blipFill>
                <a:blip r:embed="rId5"/>
                <a:stretch>
                  <a:fillRect l="-1272" t="-2017"/>
                </a:stretch>
              </a:blipFill>
            </p:spPr>
            <p:txBody>
              <a:bodyPr/>
              <a:lstStyle/>
              <a:p>
                <a:r>
                  <a:rPr lang="en-GB">
                    <a:noFill/>
                  </a:rPr>
                  <a:t> </a:t>
                </a:r>
              </a:p>
            </p:txBody>
          </p:sp>
        </mc:Fallback>
      </mc:AlternateContent>
    </p:spTree>
    <p:extLst>
      <p:ext uri="{BB962C8B-B14F-4D97-AF65-F5344CB8AC3E}">
        <p14:creationId xmlns:p14="http://schemas.microsoft.com/office/powerpoint/2010/main" val="829955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3190-71A5-FB4A-EB3B-F0F5667303BB}"/>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9FC73AB5-0156-0F03-8EA0-5EA4367B5FAC}"/>
              </a:ext>
            </a:extLst>
          </p:cNvPr>
          <p:cNvSpPr>
            <a:spLocks noGrp="1"/>
          </p:cNvSpPr>
          <p:nvPr>
            <p:ph type="title"/>
          </p:nvPr>
        </p:nvSpPr>
        <p:spPr>
          <a:xfrm>
            <a:off x="365125" y="242888"/>
            <a:ext cx="11460163" cy="430887"/>
          </a:xfrm>
        </p:spPr>
        <p:txBody>
          <a:bodyPr anchor="b">
            <a:normAutofit/>
          </a:bodyPr>
          <a:lstStyle/>
          <a:p>
            <a:r>
              <a:rPr lang="en-US" dirty="0"/>
              <a:t>Candidate models</a:t>
            </a:r>
            <a:endParaRPr lang="en-GB" dirty="0"/>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0BC34466-EB65-BB08-FE1D-BB844B0ACFDD}"/>
                  </a:ext>
                </a:extLst>
              </p:cNvPr>
              <p:cNvGraphicFramePr>
                <a:graphicFrameLocks noGrp="1"/>
              </p:cNvGraphicFramePr>
              <p:nvPr>
                <p:extLst>
                  <p:ext uri="{D42A27DB-BD31-4B8C-83A1-F6EECF244321}">
                    <p14:modId xmlns:p14="http://schemas.microsoft.com/office/powerpoint/2010/main" val="2264104337"/>
                  </p:ext>
                </p:extLst>
              </p:nvPr>
            </p:nvGraphicFramePr>
            <p:xfrm>
              <a:off x="478630" y="1362074"/>
              <a:ext cx="6560345" cy="4535320"/>
            </p:xfrm>
            <a:graphic>
              <a:graphicData uri="http://schemas.openxmlformats.org/drawingml/2006/table">
                <a:tbl>
                  <a:tblPr firstRow="1" firstCol="1" bandRow="1">
                    <a:tableStyleId>{9D7B26C5-4107-4FEC-AEDC-1716B250A1EF}</a:tableStyleId>
                  </a:tblPr>
                  <a:tblGrid>
                    <a:gridCol w="1957881">
                      <a:extLst>
                        <a:ext uri="{9D8B030D-6E8A-4147-A177-3AD203B41FA5}">
                          <a16:colId xmlns:a16="http://schemas.microsoft.com/office/drawing/2014/main" val="2649892806"/>
                        </a:ext>
                      </a:extLst>
                    </a:gridCol>
                    <a:gridCol w="4602464">
                      <a:extLst>
                        <a:ext uri="{9D8B030D-6E8A-4147-A177-3AD203B41FA5}">
                          <a16:colId xmlns:a16="http://schemas.microsoft.com/office/drawing/2014/main" val="99238582"/>
                        </a:ext>
                      </a:extLst>
                    </a:gridCol>
                  </a:tblGrid>
                  <a:tr h="454127">
                    <a:tc>
                      <a:txBody>
                        <a:bodyPr/>
                        <a:lstStyle/>
                        <a:p>
                          <a:pPr>
                            <a:lnSpc>
                              <a:spcPct val="115000"/>
                            </a:lnSpc>
                            <a:spcAft>
                              <a:spcPts val="800"/>
                            </a:spcAft>
                            <a:buNone/>
                          </a:pPr>
                          <a:r>
                            <a:rPr lang="en-GB" sz="2400" b="1" kern="100">
                              <a:effectLst/>
                            </a:rPr>
                            <a:t>Model</a:t>
                          </a:r>
                          <a:endParaRPr lang="en-GB" sz="24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14:m>
                            <m:oMathPara xmlns:m="http://schemas.openxmlformats.org/officeDocument/2006/math">
                              <m:oMathParaPr>
                                <m:jc m:val="centerGroup"/>
                              </m:oMathParaPr>
                              <m:oMath xmlns:m="http://schemas.openxmlformats.org/officeDocument/2006/math">
                                <m:r>
                                  <a:rPr lang="en-US" sz="2400" b="1" i="1" kern="100">
                                    <a:effectLst/>
                                    <a:latin typeface="Cambria Math" panose="02040503050406030204" pitchFamily="18" charset="0"/>
                                  </a:rPr>
                                  <m:t>𝒇</m:t>
                                </m:r>
                                <m:d>
                                  <m:dPr>
                                    <m:ctrlPr>
                                      <a:rPr lang="en-GB" sz="2400" b="1" i="1" kern="100">
                                        <a:effectLst/>
                                        <a:latin typeface="Cambria Math" panose="02040503050406030204" pitchFamily="18" charset="0"/>
                                      </a:rPr>
                                    </m:ctrlPr>
                                  </m:dPr>
                                  <m:e>
                                    <m:r>
                                      <a:rPr lang="en-US" sz="2400" b="1" i="1" kern="100">
                                        <a:effectLst/>
                                        <a:latin typeface="Cambria Math" panose="02040503050406030204" pitchFamily="18" charset="0"/>
                                      </a:rPr>
                                      <m:t>𝒅</m:t>
                                    </m:r>
                                    <m:r>
                                      <a:rPr lang="en-US" sz="2400" b="1" kern="100">
                                        <a:effectLst/>
                                        <a:latin typeface="Cambria Math" panose="02040503050406030204" pitchFamily="18" charset="0"/>
                                      </a:rPr>
                                      <m:t>,</m:t>
                                    </m:r>
                                    <m:r>
                                      <a:rPr lang="en-US" sz="2400" b="1" i="1" kern="100">
                                        <a:effectLst/>
                                        <a:latin typeface="Cambria Math" panose="02040503050406030204" pitchFamily="18" charset="0"/>
                                      </a:rPr>
                                      <m:t>𝜽</m:t>
                                    </m:r>
                                  </m:e>
                                </m:d>
                              </m:oMath>
                            </m:oMathPara>
                          </a14:m>
                          <a:endParaRPr lang="en-GB" sz="2400" b="1"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3879550"/>
                      </a:ext>
                    </a:extLst>
                  </a:tr>
                  <a:tr h="829740">
                    <a:tc>
                      <a:txBody>
                        <a:bodyPr/>
                        <a:lstStyle/>
                        <a:p>
                          <a:pPr>
                            <a:lnSpc>
                              <a:spcPct val="115000"/>
                            </a:lnSpc>
                            <a:spcAft>
                              <a:spcPts val="800"/>
                            </a:spcAft>
                            <a:buNone/>
                          </a:pPr>
                          <a:r>
                            <a:rPr lang="en-GB" sz="2000" b="0" kern="100">
                              <a:effectLst/>
                            </a:rPr>
                            <a:t>Emax</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0</m:t>
                                    </m:r>
                                  </m:sub>
                                </m:sSub>
                                <m:r>
                                  <a:rPr lang="en-GB" sz="2000" b="0" kern="100">
                                    <a:effectLst/>
                                    <a:latin typeface="Cambria Math" panose="02040503050406030204" pitchFamily="18" charset="0"/>
                                  </a:rPr>
                                  <m:t>+</m:t>
                                </m:r>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𝑚𝑎𝑥</m:t>
                                    </m:r>
                                  </m:sub>
                                </m:sSub>
                                <m:f>
                                  <m:fPr>
                                    <m:ctrlPr>
                                      <a:rPr lang="en-GB" sz="2000" b="0" i="1" kern="100">
                                        <a:effectLst/>
                                        <a:latin typeface="Cambria Math" panose="02040503050406030204" pitchFamily="18" charset="0"/>
                                      </a:rPr>
                                    </m:ctrlPr>
                                  </m:fPr>
                                  <m:num>
                                    <m:r>
                                      <a:rPr lang="en-GB" sz="2000" b="0" i="1" kern="100">
                                        <a:effectLst/>
                                        <a:latin typeface="Cambria Math" panose="02040503050406030204" pitchFamily="18" charset="0"/>
                                      </a:rPr>
                                      <m:t>𝑑</m:t>
                                    </m:r>
                                  </m:num>
                                  <m:den>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𝐸𝐷</m:t>
                                        </m:r>
                                      </m:e>
                                      <m:sub>
                                        <m:r>
                                          <a:rPr lang="en-GB" sz="2000" b="0" i="1" kern="100">
                                            <a:effectLst/>
                                            <a:latin typeface="Cambria Math" panose="02040503050406030204" pitchFamily="18" charset="0"/>
                                          </a:rPr>
                                          <m:t>50</m:t>
                                        </m:r>
                                      </m:sub>
                                    </m:sSub>
                                    <m:r>
                                      <a:rPr lang="en-GB" sz="2000" b="0" kern="100">
                                        <a:effectLst/>
                                        <a:latin typeface="Cambria Math" panose="02040503050406030204" pitchFamily="18" charset="0"/>
                                      </a:rPr>
                                      <m:t>+</m:t>
                                    </m:r>
                                    <m:r>
                                      <a:rPr lang="en-GB" sz="2000" b="0" i="1" kern="100">
                                        <a:effectLst/>
                                        <a:latin typeface="Cambria Math" panose="02040503050406030204" pitchFamily="18" charset="0"/>
                                      </a:rPr>
                                      <m:t>𝑑</m:t>
                                    </m:r>
                                  </m:den>
                                </m:f>
                              </m:oMath>
                            </m:oMathPara>
                          </a14:m>
                          <a:endParaRPr lang="en-GB" sz="20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6531928"/>
                      </a:ext>
                    </a:extLst>
                  </a:tr>
                  <a:tr h="927836">
                    <a:tc>
                      <a:txBody>
                        <a:bodyPr/>
                        <a:lstStyle/>
                        <a:p>
                          <a:pPr>
                            <a:lnSpc>
                              <a:spcPct val="115000"/>
                            </a:lnSpc>
                            <a:spcAft>
                              <a:spcPts val="800"/>
                            </a:spcAft>
                            <a:buNone/>
                          </a:pPr>
                          <a:r>
                            <a:rPr lang="en-GB" sz="2000" b="0" kern="100">
                              <a:effectLst/>
                            </a:rPr>
                            <a:t>Sigmoid Emax</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0</m:t>
                                    </m:r>
                                  </m:sub>
                                </m:sSub>
                                <m:r>
                                  <a:rPr lang="en-GB" sz="2000" b="0" kern="100">
                                    <a:effectLst/>
                                    <a:latin typeface="Cambria Math" panose="02040503050406030204" pitchFamily="18" charset="0"/>
                                  </a:rPr>
                                  <m:t>+</m:t>
                                </m:r>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𝑚𝑎𝑥</m:t>
                                    </m:r>
                                  </m:sub>
                                </m:sSub>
                                <m:f>
                                  <m:fPr>
                                    <m:ctrlPr>
                                      <a:rPr lang="en-GB" sz="2000" b="0" i="1" kern="100">
                                        <a:effectLst/>
                                        <a:latin typeface="Cambria Math" panose="02040503050406030204" pitchFamily="18" charset="0"/>
                                      </a:rPr>
                                    </m:ctrlPr>
                                  </m:fPr>
                                  <m:num>
                                    <m:sSup>
                                      <m:sSupPr>
                                        <m:ctrlPr>
                                          <a:rPr lang="en-GB" sz="2000" b="0" i="1" kern="100">
                                            <a:effectLst/>
                                            <a:latin typeface="Cambria Math" panose="02040503050406030204" pitchFamily="18" charset="0"/>
                                          </a:rPr>
                                        </m:ctrlPr>
                                      </m:sSupPr>
                                      <m:e>
                                        <m:r>
                                          <a:rPr lang="en-GB" sz="2000" b="0" i="1" kern="100">
                                            <a:effectLst/>
                                            <a:latin typeface="Cambria Math" panose="02040503050406030204" pitchFamily="18" charset="0"/>
                                          </a:rPr>
                                          <m:t>𝑑</m:t>
                                        </m:r>
                                      </m:e>
                                      <m:sup>
                                        <m:r>
                                          <a:rPr lang="en-GB" sz="2000" b="0" i="1" kern="100">
                                            <a:effectLst/>
                                            <a:latin typeface="Cambria Math" panose="02040503050406030204" pitchFamily="18" charset="0"/>
                                          </a:rPr>
                                          <m:t>h</m:t>
                                        </m:r>
                                      </m:sup>
                                    </m:sSup>
                                  </m:num>
                                  <m:den>
                                    <m:sSup>
                                      <m:sSupPr>
                                        <m:ctrlPr>
                                          <a:rPr lang="en-GB" sz="2000" b="0" i="1" kern="100">
                                            <a:effectLst/>
                                            <a:latin typeface="Cambria Math" panose="02040503050406030204" pitchFamily="18" charset="0"/>
                                          </a:rPr>
                                        </m:ctrlPr>
                                      </m:sSupPr>
                                      <m:e>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𝐸𝐷</m:t>
                                            </m:r>
                                          </m:e>
                                          <m:sub>
                                            <m:r>
                                              <a:rPr lang="en-GB" sz="2000" b="0" i="1" kern="100">
                                                <a:effectLst/>
                                                <a:latin typeface="Cambria Math" panose="02040503050406030204" pitchFamily="18" charset="0"/>
                                              </a:rPr>
                                              <m:t>50</m:t>
                                            </m:r>
                                          </m:sub>
                                        </m:sSub>
                                      </m:e>
                                      <m:sup>
                                        <m:r>
                                          <a:rPr lang="en-GB" sz="2000" b="0" i="1" kern="100">
                                            <a:effectLst/>
                                            <a:latin typeface="Cambria Math" panose="02040503050406030204" pitchFamily="18" charset="0"/>
                                          </a:rPr>
                                          <m:t>h</m:t>
                                        </m:r>
                                      </m:sup>
                                    </m:sSup>
                                    <m:r>
                                      <a:rPr lang="en-GB" sz="2000" b="0" kern="100">
                                        <a:effectLst/>
                                        <a:latin typeface="Cambria Math" panose="02040503050406030204" pitchFamily="18" charset="0"/>
                                      </a:rPr>
                                      <m:t>+</m:t>
                                    </m:r>
                                    <m:sSup>
                                      <m:sSupPr>
                                        <m:ctrlPr>
                                          <a:rPr lang="en-GB" sz="2000" b="0" i="1" kern="100">
                                            <a:effectLst/>
                                            <a:latin typeface="Cambria Math" panose="02040503050406030204" pitchFamily="18" charset="0"/>
                                          </a:rPr>
                                        </m:ctrlPr>
                                      </m:sSupPr>
                                      <m:e>
                                        <m:r>
                                          <a:rPr lang="en-GB" sz="2000" b="0" i="1" kern="100">
                                            <a:effectLst/>
                                            <a:latin typeface="Cambria Math" panose="02040503050406030204" pitchFamily="18" charset="0"/>
                                          </a:rPr>
                                          <m:t>𝑑</m:t>
                                        </m:r>
                                      </m:e>
                                      <m:sup>
                                        <m:r>
                                          <a:rPr lang="en-GB" sz="2000" b="0" i="1" kern="100">
                                            <a:effectLst/>
                                            <a:latin typeface="Cambria Math" panose="02040503050406030204" pitchFamily="18" charset="0"/>
                                          </a:rPr>
                                          <m:t>h</m:t>
                                        </m:r>
                                      </m:sup>
                                    </m:sSup>
                                  </m:den>
                                </m:f>
                              </m:oMath>
                            </m:oMathPara>
                          </a14:m>
                          <a:endParaRPr lang="en-GB" sz="20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0933122"/>
                      </a:ext>
                    </a:extLst>
                  </a:tr>
                  <a:tr h="454127">
                    <a:tc>
                      <a:txBody>
                        <a:bodyPr/>
                        <a:lstStyle/>
                        <a:p>
                          <a:pPr>
                            <a:lnSpc>
                              <a:spcPct val="115000"/>
                            </a:lnSpc>
                            <a:spcAft>
                              <a:spcPts val="800"/>
                            </a:spcAft>
                            <a:buNone/>
                          </a:pPr>
                          <a:r>
                            <a:rPr lang="en-GB" sz="2000" b="0" kern="100">
                              <a:effectLst/>
                            </a:rPr>
                            <a:t>Logistic </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0</m:t>
                                    </m:r>
                                  </m:sub>
                                </m:sSub>
                                <m:r>
                                  <a:rPr lang="en-GB" sz="2000" b="0" kern="100">
                                    <a:effectLst/>
                                    <a:latin typeface="Cambria Math" panose="02040503050406030204" pitchFamily="18" charset="0"/>
                                  </a:rPr>
                                  <m:t>+</m:t>
                                </m:r>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𝑚𝑎𝑥</m:t>
                                    </m:r>
                                  </m:sub>
                                </m:sSub>
                                <m:r>
                                  <a:rPr lang="en-GB" sz="2000" b="0" kern="100">
                                    <a:effectLst/>
                                    <a:latin typeface="Cambria Math" panose="02040503050406030204" pitchFamily="18" charset="0"/>
                                  </a:rPr>
                                  <m:t>/</m:t>
                                </m:r>
                                <m:d>
                                  <m:dPr>
                                    <m:begChr m:val="{"/>
                                    <m:endChr m:val="}"/>
                                    <m:ctrlPr>
                                      <a:rPr lang="en-GB" sz="2000" b="0" i="1" kern="100">
                                        <a:effectLst/>
                                        <a:latin typeface="Cambria Math" panose="02040503050406030204" pitchFamily="18" charset="0"/>
                                      </a:rPr>
                                    </m:ctrlPr>
                                  </m:dPr>
                                  <m:e>
                                    <m:r>
                                      <a:rPr lang="en-GB" sz="2000" b="0" i="1" kern="100">
                                        <a:effectLst/>
                                        <a:latin typeface="Cambria Math" panose="02040503050406030204" pitchFamily="18" charset="0"/>
                                      </a:rPr>
                                      <m:t>1</m:t>
                                    </m:r>
                                    <m:r>
                                      <a:rPr lang="en-GB" sz="2000" b="0" kern="100">
                                        <a:effectLst/>
                                        <a:latin typeface="Cambria Math" panose="02040503050406030204" pitchFamily="18" charset="0"/>
                                      </a:rPr>
                                      <m:t>+</m:t>
                                    </m:r>
                                    <m:func>
                                      <m:funcPr>
                                        <m:ctrlPr>
                                          <a:rPr lang="en-GB" sz="2000" b="0" i="1" kern="100">
                                            <a:effectLst/>
                                            <a:latin typeface="Cambria Math" panose="02040503050406030204" pitchFamily="18" charset="0"/>
                                          </a:rPr>
                                        </m:ctrlPr>
                                      </m:funcPr>
                                      <m:fName>
                                        <m:r>
                                          <a:rPr lang="en-GB" sz="2000" b="0" i="1" kern="100">
                                            <a:effectLst/>
                                            <a:latin typeface="Cambria Math" panose="02040503050406030204" pitchFamily="18" charset="0"/>
                                          </a:rPr>
                                          <m:t>𝑒𝑥𝑝</m:t>
                                        </m:r>
                                      </m:fName>
                                      <m:e>
                                        <m:d>
                                          <m:dPr>
                                            <m:begChr m:val="["/>
                                            <m:ctrlPr>
                                              <a:rPr lang="en-GB" sz="2000" b="0" i="1" kern="100">
                                                <a:effectLst/>
                                                <a:latin typeface="Cambria Math" panose="02040503050406030204" pitchFamily="18" charset="0"/>
                                              </a:rPr>
                                            </m:ctrlPr>
                                          </m:dPr>
                                          <m:e>
                                            <m:sSub>
                                              <m:sSubPr>
                                                <m:ctrlPr>
                                                  <a:rPr lang="en-GB" sz="2000" b="0" i="1" kern="100">
                                                    <a:effectLst/>
                                                    <a:latin typeface="Cambria Math" panose="02040503050406030204" pitchFamily="18" charset="0"/>
                                                  </a:rPr>
                                                </m:ctrlPr>
                                              </m:sSubPr>
                                              <m:e>
                                                <m:r>
                                                  <a:rPr lang="en-GB" sz="2000" b="0" kern="100">
                                                    <a:effectLst/>
                                                    <a:latin typeface="Cambria Math" panose="02040503050406030204" pitchFamily="18" charset="0"/>
                                                  </a:rPr>
                                                  <m:t>(</m:t>
                                                </m:r>
                                                <m:r>
                                                  <a:rPr lang="en-GB" sz="2000" b="0" i="1" kern="100">
                                                    <a:effectLst/>
                                                    <a:latin typeface="Cambria Math" panose="02040503050406030204" pitchFamily="18" charset="0"/>
                                                  </a:rPr>
                                                  <m:t>𝐸𝐷</m:t>
                                                </m:r>
                                              </m:e>
                                              <m:sub>
                                                <m:r>
                                                  <a:rPr lang="en-GB" sz="2000" b="0" i="1" kern="100">
                                                    <a:effectLst/>
                                                    <a:latin typeface="Cambria Math" panose="02040503050406030204" pitchFamily="18" charset="0"/>
                                                  </a:rPr>
                                                  <m:t>50</m:t>
                                                </m:r>
                                              </m:sub>
                                            </m:sSub>
                                            <m:r>
                                              <a:rPr lang="en-GB" sz="2000" b="0" kern="100">
                                                <a:effectLst/>
                                                <a:latin typeface="Cambria Math" panose="02040503050406030204" pitchFamily="18" charset="0"/>
                                              </a:rPr>
                                              <m:t>−</m:t>
                                            </m:r>
                                            <m:r>
                                              <a:rPr lang="en-GB" sz="2000" b="0" i="1" kern="100">
                                                <a:effectLst/>
                                                <a:latin typeface="Cambria Math" panose="02040503050406030204" pitchFamily="18" charset="0"/>
                                              </a:rPr>
                                              <m:t>𝑑</m:t>
                                            </m:r>
                                          </m:e>
                                        </m:d>
                                      </m:e>
                                    </m:func>
                                    <m:r>
                                      <a:rPr lang="en-GB" sz="2000" b="0" kern="100">
                                        <a:effectLst/>
                                        <a:latin typeface="Cambria Math" panose="02040503050406030204" pitchFamily="18" charset="0"/>
                                      </a:rPr>
                                      <m:t>/</m:t>
                                    </m:r>
                                    <m:r>
                                      <a:rPr lang="en-GB" sz="2000" b="0" i="1" kern="100">
                                        <a:effectLst/>
                                        <a:latin typeface="Cambria Math" panose="02040503050406030204" pitchFamily="18" charset="0"/>
                                      </a:rPr>
                                      <m:t>𝛿</m:t>
                                    </m:r>
                                    <m:r>
                                      <a:rPr lang="en-GB" sz="2000" b="0" kern="100">
                                        <a:effectLst/>
                                        <a:latin typeface="Cambria Math" panose="02040503050406030204" pitchFamily="18" charset="0"/>
                                      </a:rPr>
                                      <m:t>]</m:t>
                                    </m:r>
                                  </m:e>
                                </m:d>
                              </m:oMath>
                            </m:oMathPara>
                          </a14:m>
                          <a:endParaRPr lang="en-GB" sz="20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0094715"/>
                      </a:ext>
                    </a:extLst>
                  </a:tr>
                  <a:tr h="893139">
                    <a:tc>
                      <a:txBody>
                        <a:bodyPr/>
                        <a:lstStyle/>
                        <a:p>
                          <a:pPr>
                            <a:lnSpc>
                              <a:spcPct val="115000"/>
                            </a:lnSpc>
                            <a:spcAft>
                              <a:spcPts val="800"/>
                            </a:spcAft>
                            <a:buNone/>
                          </a:pPr>
                          <a:r>
                            <a:rPr lang="en-GB" sz="2000" b="0" kern="100">
                              <a:effectLst/>
                            </a:rPr>
                            <a:t>Exponential</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0</m:t>
                                    </m:r>
                                  </m:sub>
                                </m:sSub>
                                <m:r>
                                  <a:rPr lang="en-GB" sz="2000" b="0" kern="100">
                                    <a:effectLst/>
                                    <a:latin typeface="Cambria Math" panose="02040503050406030204" pitchFamily="18" charset="0"/>
                                  </a:rPr>
                                  <m:t>+</m:t>
                                </m:r>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1</m:t>
                                    </m:r>
                                  </m:sub>
                                </m:sSub>
                                <m:r>
                                  <a:rPr lang="en-GB" sz="2000" b="0" kern="100">
                                    <a:effectLst/>
                                    <a:latin typeface="Cambria Math" panose="02040503050406030204" pitchFamily="18" charset="0"/>
                                  </a:rPr>
                                  <m:t>(</m:t>
                                </m:r>
                                <m:func>
                                  <m:funcPr>
                                    <m:ctrlPr>
                                      <a:rPr lang="en-GB" sz="2000" b="0" i="1" kern="100">
                                        <a:effectLst/>
                                        <a:latin typeface="Cambria Math" panose="02040503050406030204" pitchFamily="18" charset="0"/>
                                      </a:rPr>
                                    </m:ctrlPr>
                                  </m:funcPr>
                                  <m:fName>
                                    <m:r>
                                      <a:rPr lang="en-GB" sz="2000" b="0" i="1" kern="100">
                                        <a:effectLst/>
                                        <a:latin typeface="Cambria Math" panose="02040503050406030204" pitchFamily="18" charset="0"/>
                                      </a:rPr>
                                      <m:t>𝑒𝑥𝑝</m:t>
                                    </m:r>
                                  </m:fName>
                                  <m:e>
                                    <m:d>
                                      <m:dPr>
                                        <m:ctrlPr>
                                          <a:rPr lang="en-GB" sz="2000" b="0" i="1" kern="100">
                                            <a:effectLst/>
                                            <a:latin typeface="Cambria Math" panose="02040503050406030204" pitchFamily="18" charset="0"/>
                                          </a:rPr>
                                        </m:ctrlPr>
                                      </m:dPr>
                                      <m:e>
                                        <m:f>
                                          <m:fPr>
                                            <m:ctrlPr>
                                              <a:rPr lang="en-GB" sz="2000" b="0" i="1" kern="100">
                                                <a:effectLst/>
                                                <a:latin typeface="Cambria Math" panose="02040503050406030204" pitchFamily="18" charset="0"/>
                                              </a:rPr>
                                            </m:ctrlPr>
                                          </m:fPr>
                                          <m:num>
                                            <m:r>
                                              <a:rPr lang="en-GB" sz="2000" b="0" i="1" kern="100">
                                                <a:effectLst/>
                                                <a:latin typeface="Cambria Math" panose="02040503050406030204" pitchFamily="18" charset="0"/>
                                              </a:rPr>
                                              <m:t>𝑑</m:t>
                                            </m:r>
                                          </m:num>
                                          <m:den>
                                            <m:r>
                                              <a:rPr lang="el-GR" sz="2000" b="0" i="1" kern="100" smtClean="0">
                                                <a:effectLst/>
                                                <a:latin typeface="Cambria Math" panose="02040503050406030204" pitchFamily="18" charset="0"/>
                                                <a:ea typeface="Cambria Math" panose="02040503050406030204" pitchFamily="18" charset="0"/>
                                              </a:rPr>
                                              <m:t>𝜑</m:t>
                                            </m:r>
                                          </m:den>
                                        </m:f>
                                      </m:e>
                                    </m:d>
                                  </m:e>
                                </m:func>
                                <m:r>
                                  <a:rPr lang="en-GB" sz="2000" b="0" kern="100">
                                    <a:effectLst/>
                                    <a:latin typeface="Cambria Math" panose="02040503050406030204" pitchFamily="18" charset="0"/>
                                  </a:rPr>
                                  <m:t>−</m:t>
                                </m:r>
                                <m:r>
                                  <a:rPr lang="en-GB" sz="2000" b="0" i="1" kern="100">
                                    <a:effectLst/>
                                    <a:latin typeface="Cambria Math" panose="02040503050406030204" pitchFamily="18" charset="0"/>
                                  </a:rPr>
                                  <m:t>1</m:t>
                                </m:r>
                                <m:r>
                                  <a:rPr lang="en-GB" sz="2000" b="0" kern="100">
                                    <a:effectLst/>
                                    <a:latin typeface="Cambria Math" panose="02040503050406030204" pitchFamily="18" charset="0"/>
                                  </a:rPr>
                                  <m:t>)</m:t>
                                </m:r>
                              </m:oMath>
                            </m:oMathPara>
                          </a14:m>
                          <a:endParaRPr lang="en-GB" sz="20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7656339"/>
                      </a:ext>
                    </a:extLst>
                  </a:tr>
                  <a:tr h="454127">
                    <a:tc>
                      <a:txBody>
                        <a:bodyPr/>
                        <a:lstStyle/>
                        <a:p>
                          <a:pPr>
                            <a:lnSpc>
                              <a:spcPct val="115000"/>
                            </a:lnSpc>
                            <a:spcAft>
                              <a:spcPts val="800"/>
                            </a:spcAft>
                            <a:buNone/>
                          </a:pPr>
                          <a:r>
                            <a:rPr lang="en-GB" sz="2000" b="0" kern="100">
                              <a:effectLst/>
                            </a:rPr>
                            <a:t>Linear</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0</m:t>
                                    </m:r>
                                  </m:sub>
                                </m:sSub>
                                <m:r>
                                  <a:rPr lang="en-GB" sz="2000" b="0" kern="100">
                                    <a:effectLst/>
                                    <a:latin typeface="Cambria Math" panose="02040503050406030204" pitchFamily="18" charset="0"/>
                                  </a:rPr>
                                  <m:t>+</m:t>
                                </m:r>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1</m:t>
                                    </m:r>
                                  </m:sub>
                                </m:sSub>
                                <m:r>
                                  <a:rPr lang="en-GB" sz="2000" b="0" i="1" kern="100">
                                    <a:effectLst/>
                                    <a:latin typeface="Cambria Math" panose="02040503050406030204" pitchFamily="18" charset="0"/>
                                  </a:rPr>
                                  <m:t>𝑑</m:t>
                                </m:r>
                              </m:oMath>
                            </m:oMathPara>
                          </a14:m>
                          <a:endParaRPr lang="en-GB" sz="20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2770145"/>
                      </a:ext>
                    </a:extLst>
                  </a:tr>
                  <a:tr h="454127">
                    <a:tc>
                      <a:txBody>
                        <a:bodyPr/>
                        <a:lstStyle/>
                        <a:p>
                          <a:pPr>
                            <a:lnSpc>
                              <a:spcPct val="115000"/>
                            </a:lnSpc>
                            <a:spcAft>
                              <a:spcPts val="800"/>
                            </a:spcAft>
                            <a:buNone/>
                          </a:pPr>
                          <a:r>
                            <a:rPr lang="en-GB" sz="2000" b="0" kern="100">
                              <a:effectLst/>
                            </a:rPr>
                            <a:t>Linear in log</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14:m>
                            <m:oMathPara xmlns:m="http://schemas.openxmlformats.org/officeDocument/2006/math">
                              <m:oMathParaPr>
                                <m:jc m:val="centerGroup"/>
                              </m:oMathParaPr>
                              <m:oMath xmlns:m="http://schemas.openxmlformats.org/officeDocument/2006/math">
                                <m:sSub>
                                  <m:sSubPr>
                                    <m:ctrlPr>
                                      <a:rPr lang="en-GB" sz="2000" b="0" i="1" kern="100" smtClean="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0</m:t>
                                    </m:r>
                                  </m:sub>
                                </m:sSub>
                                <m:r>
                                  <a:rPr lang="en-GB" sz="2000" b="0" kern="100">
                                    <a:effectLst/>
                                    <a:latin typeface="Cambria Math" panose="02040503050406030204" pitchFamily="18" charset="0"/>
                                  </a:rPr>
                                  <m:t>+</m:t>
                                </m:r>
                                <m:sSub>
                                  <m:sSubPr>
                                    <m:ctrlPr>
                                      <a:rPr lang="en-GB" sz="2000" b="0" i="1" kern="100">
                                        <a:effectLst/>
                                        <a:latin typeface="Cambria Math" panose="02040503050406030204" pitchFamily="18" charset="0"/>
                                      </a:rPr>
                                    </m:ctrlPr>
                                  </m:sSubPr>
                                  <m:e>
                                    <m:r>
                                      <a:rPr lang="en-GB" sz="2000" b="0" i="1" kern="100">
                                        <a:effectLst/>
                                        <a:latin typeface="Cambria Math" panose="02040503050406030204" pitchFamily="18" charset="0"/>
                                      </a:rPr>
                                      <m:t>𝐸</m:t>
                                    </m:r>
                                  </m:e>
                                  <m:sub>
                                    <m:r>
                                      <a:rPr lang="en-GB" sz="2000" b="0" i="1" kern="100">
                                        <a:effectLst/>
                                        <a:latin typeface="Cambria Math" panose="02040503050406030204" pitchFamily="18" charset="0"/>
                                      </a:rPr>
                                      <m:t>1</m:t>
                                    </m:r>
                                  </m:sub>
                                </m:sSub>
                                <m:r>
                                  <m:rPr>
                                    <m:sty m:val="p"/>
                                  </m:rPr>
                                  <a:rPr lang="en-US" sz="2000" b="0" i="0" kern="100" smtClean="0">
                                    <a:effectLst/>
                                    <a:latin typeface="Cambria Math" panose="02040503050406030204" pitchFamily="18" charset="0"/>
                                  </a:rPr>
                                  <m:t>log</m:t>
                                </m:r>
                                <m:r>
                                  <a:rPr lang="en-GB" sz="2000" b="0" kern="100">
                                    <a:effectLst/>
                                    <a:latin typeface="Cambria Math" panose="02040503050406030204" pitchFamily="18" charset="0"/>
                                  </a:rPr>
                                  <m:t>(</m:t>
                                </m:r>
                                <m:r>
                                  <a:rPr lang="en-GB" sz="2000" b="0" i="1" kern="100">
                                    <a:effectLst/>
                                    <a:latin typeface="Cambria Math" panose="02040503050406030204" pitchFamily="18" charset="0"/>
                                  </a:rPr>
                                  <m:t>𝑑</m:t>
                                </m:r>
                                <m:r>
                                  <a:rPr lang="en-GB" sz="2000" b="0" kern="100">
                                    <a:effectLst/>
                                    <a:latin typeface="Cambria Math" panose="02040503050406030204" pitchFamily="18" charset="0"/>
                                  </a:rPr>
                                  <m:t>+</m:t>
                                </m:r>
                                <m:r>
                                  <a:rPr lang="en-GB" sz="2000" b="0" i="1" kern="100">
                                    <a:effectLst/>
                                    <a:latin typeface="Cambria Math" panose="02040503050406030204" pitchFamily="18" charset="0"/>
                                  </a:rPr>
                                  <m:t>𝑜𝑓𝑓</m:t>
                                </m:r>
                                <m:r>
                                  <a:rPr lang="en-GB" sz="2000" b="0" kern="100">
                                    <a:effectLst/>
                                    <a:latin typeface="Cambria Math" panose="02040503050406030204" pitchFamily="18" charset="0"/>
                                  </a:rPr>
                                  <m:t>)</m:t>
                                </m:r>
                              </m:oMath>
                            </m:oMathPara>
                          </a14:m>
                          <a:endParaRPr lang="en-GB" sz="2000" b="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9849346"/>
                      </a:ext>
                    </a:extLst>
                  </a:tr>
                </a:tbl>
              </a:graphicData>
            </a:graphic>
          </p:graphicFrame>
        </mc:Choice>
        <mc:Fallback xmlns="">
          <p:graphicFrame>
            <p:nvGraphicFramePr>
              <p:cNvPr id="15" name="Table 14">
                <a:extLst>
                  <a:ext uri="{FF2B5EF4-FFF2-40B4-BE49-F238E27FC236}">
                    <a16:creationId xmlns:a16="http://schemas.microsoft.com/office/drawing/2014/main" id="{0BC34466-EB65-BB08-FE1D-BB844B0ACFDD}"/>
                  </a:ext>
                </a:extLst>
              </p:cNvPr>
              <p:cNvGraphicFramePr>
                <a:graphicFrameLocks noGrp="1"/>
              </p:cNvGraphicFramePr>
              <p:nvPr>
                <p:extLst>
                  <p:ext uri="{D42A27DB-BD31-4B8C-83A1-F6EECF244321}">
                    <p14:modId xmlns:p14="http://schemas.microsoft.com/office/powerpoint/2010/main" val="2264104337"/>
                  </p:ext>
                </p:extLst>
              </p:nvPr>
            </p:nvGraphicFramePr>
            <p:xfrm>
              <a:off x="478630" y="1362074"/>
              <a:ext cx="6560345" cy="4535320"/>
            </p:xfrm>
            <a:graphic>
              <a:graphicData uri="http://schemas.openxmlformats.org/drawingml/2006/table">
                <a:tbl>
                  <a:tblPr firstRow="1" firstCol="1" bandRow="1">
                    <a:tableStyleId>{9D7B26C5-4107-4FEC-AEDC-1716B250A1EF}</a:tableStyleId>
                  </a:tblPr>
                  <a:tblGrid>
                    <a:gridCol w="1957881">
                      <a:extLst>
                        <a:ext uri="{9D8B030D-6E8A-4147-A177-3AD203B41FA5}">
                          <a16:colId xmlns:a16="http://schemas.microsoft.com/office/drawing/2014/main" val="2649892806"/>
                        </a:ext>
                      </a:extLst>
                    </a:gridCol>
                    <a:gridCol w="4602464">
                      <a:extLst>
                        <a:ext uri="{9D8B030D-6E8A-4147-A177-3AD203B41FA5}">
                          <a16:colId xmlns:a16="http://schemas.microsoft.com/office/drawing/2014/main" val="99238582"/>
                        </a:ext>
                      </a:extLst>
                    </a:gridCol>
                  </a:tblGrid>
                  <a:tr h="522224">
                    <a:tc>
                      <a:txBody>
                        <a:bodyPr/>
                        <a:lstStyle/>
                        <a:p>
                          <a:pPr>
                            <a:lnSpc>
                              <a:spcPct val="115000"/>
                            </a:lnSpc>
                            <a:spcAft>
                              <a:spcPts val="800"/>
                            </a:spcAft>
                            <a:buNone/>
                          </a:pPr>
                          <a:r>
                            <a:rPr lang="en-GB" sz="2400" b="1" kern="100">
                              <a:effectLst/>
                            </a:rPr>
                            <a:t>Model</a:t>
                          </a:r>
                          <a:endParaRPr lang="en-GB" sz="24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593" t="-13953" r="-265" b="-768605"/>
                          </a:stretch>
                        </a:blipFill>
                      </a:tcPr>
                    </a:tc>
                    <a:extLst>
                      <a:ext uri="{0D108BD9-81ED-4DB2-BD59-A6C34878D82A}">
                        <a16:rowId xmlns:a16="http://schemas.microsoft.com/office/drawing/2014/main" val="2763879550"/>
                      </a:ext>
                    </a:extLst>
                  </a:tr>
                  <a:tr h="829740">
                    <a:tc>
                      <a:txBody>
                        <a:bodyPr/>
                        <a:lstStyle/>
                        <a:p>
                          <a:pPr>
                            <a:lnSpc>
                              <a:spcPct val="115000"/>
                            </a:lnSpc>
                            <a:spcAft>
                              <a:spcPts val="800"/>
                            </a:spcAft>
                            <a:buNone/>
                          </a:pPr>
                          <a:r>
                            <a:rPr lang="en-GB" sz="2000" b="0" kern="100">
                              <a:effectLst/>
                            </a:rPr>
                            <a:t>Emax</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593" t="-72059" r="-265" b="-386029"/>
                          </a:stretch>
                        </a:blipFill>
                      </a:tcPr>
                    </a:tc>
                    <a:extLst>
                      <a:ext uri="{0D108BD9-81ED-4DB2-BD59-A6C34878D82A}">
                        <a16:rowId xmlns:a16="http://schemas.microsoft.com/office/drawing/2014/main" val="3906531928"/>
                      </a:ext>
                    </a:extLst>
                  </a:tr>
                  <a:tr h="927836">
                    <a:tc>
                      <a:txBody>
                        <a:bodyPr/>
                        <a:lstStyle/>
                        <a:p>
                          <a:pPr>
                            <a:lnSpc>
                              <a:spcPct val="115000"/>
                            </a:lnSpc>
                            <a:spcAft>
                              <a:spcPts val="800"/>
                            </a:spcAft>
                            <a:buNone/>
                          </a:pPr>
                          <a:r>
                            <a:rPr lang="en-GB" sz="2000" b="0" kern="100">
                              <a:effectLst/>
                            </a:rPr>
                            <a:t>Sigmoid Emax</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593" t="-153947" r="-265" b="-245395"/>
                          </a:stretch>
                        </a:blipFill>
                      </a:tcPr>
                    </a:tc>
                    <a:extLst>
                      <a:ext uri="{0D108BD9-81ED-4DB2-BD59-A6C34878D82A}">
                        <a16:rowId xmlns:a16="http://schemas.microsoft.com/office/drawing/2014/main" val="1270933122"/>
                      </a:ext>
                    </a:extLst>
                  </a:tr>
                  <a:tr h="454127">
                    <a:tc>
                      <a:txBody>
                        <a:bodyPr/>
                        <a:lstStyle/>
                        <a:p>
                          <a:pPr>
                            <a:lnSpc>
                              <a:spcPct val="115000"/>
                            </a:lnSpc>
                            <a:spcAft>
                              <a:spcPts val="800"/>
                            </a:spcAft>
                            <a:buNone/>
                          </a:pPr>
                          <a:r>
                            <a:rPr lang="en-GB" sz="2000" b="0" kern="100">
                              <a:effectLst/>
                            </a:rPr>
                            <a:t>Logistic </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593" t="-514667" r="-265" b="-397333"/>
                          </a:stretch>
                        </a:blipFill>
                      </a:tcPr>
                    </a:tc>
                    <a:extLst>
                      <a:ext uri="{0D108BD9-81ED-4DB2-BD59-A6C34878D82A}">
                        <a16:rowId xmlns:a16="http://schemas.microsoft.com/office/drawing/2014/main" val="480094715"/>
                      </a:ext>
                    </a:extLst>
                  </a:tr>
                  <a:tr h="893139">
                    <a:tc>
                      <a:txBody>
                        <a:bodyPr/>
                        <a:lstStyle/>
                        <a:p>
                          <a:pPr>
                            <a:lnSpc>
                              <a:spcPct val="115000"/>
                            </a:lnSpc>
                            <a:spcAft>
                              <a:spcPts val="800"/>
                            </a:spcAft>
                            <a:buNone/>
                          </a:pPr>
                          <a:r>
                            <a:rPr lang="en-GB" sz="2000" b="0" kern="100">
                              <a:effectLst/>
                            </a:rPr>
                            <a:t>Exponential</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593" t="-313605" r="-265" b="-102721"/>
                          </a:stretch>
                        </a:blipFill>
                      </a:tcPr>
                    </a:tc>
                    <a:extLst>
                      <a:ext uri="{0D108BD9-81ED-4DB2-BD59-A6C34878D82A}">
                        <a16:rowId xmlns:a16="http://schemas.microsoft.com/office/drawing/2014/main" val="1897656339"/>
                      </a:ext>
                    </a:extLst>
                  </a:tr>
                  <a:tr h="454127">
                    <a:tc>
                      <a:txBody>
                        <a:bodyPr/>
                        <a:lstStyle/>
                        <a:p>
                          <a:pPr>
                            <a:lnSpc>
                              <a:spcPct val="115000"/>
                            </a:lnSpc>
                            <a:spcAft>
                              <a:spcPts val="800"/>
                            </a:spcAft>
                            <a:buNone/>
                          </a:pPr>
                          <a:r>
                            <a:rPr lang="en-GB" sz="2000" b="0" kern="100">
                              <a:effectLst/>
                            </a:rPr>
                            <a:t>Linear</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593" t="-821622" r="-265" b="-104054"/>
                          </a:stretch>
                        </a:blipFill>
                      </a:tcPr>
                    </a:tc>
                    <a:extLst>
                      <a:ext uri="{0D108BD9-81ED-4DB2-BD59-A6C34878D82A}">
                        <a16:rowId xmlns:a16="http://schemas.microsoft.com/office/drawing/2014/main" val="532770145"/>
                      </a:ext>
                    </a:extLst>
                  </a:tr>
                  <a:tr h="454127">
                    <a:tc>
                      <a:txBody>
                        <a:bodyPr/>
                        <a:lstStyle/>
                        <a:p>
                          <a:pPr>
                            <a:lnSpc>
                              <a:spcPct val="115000"/>
                            </a:lnSpc>
                            <a:spcAft>
                              <a:spcPts val="800"/>
                            </a:spcAft>
                            <a:buNone/>
                          </a:pPr>
                          <a:r>
                            <a:rPr lang="en-GB" sz="2000" b="0" kern="100">
                              <a:effectLst/>
                            </a:rPr>
                            <a:t>Linear in log</a:t>
                          </a:r>
                          <a:endParaRPr lang="en-GB" sz="2000" b="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593" t="-909333" r="-265" b="-2667"/>
                          </a:stretch>
                        </a:blipFill>
                      </a:tcPr>
                    </a:tc>
                    <a:extLst>
                      <a:ext uri="{0D108BD9-81ED-4DB2-BD59-A6C34878D82A}">
                        <a16:rowId xmlns:a16="http://schemas.microsoft.com/office/drawing/2014/main" val="2779849346"/>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7F9914-02E0-C2C8-B000-4383542B1E5B}"/>
                  </a:ext>
                </a:extLst>
              </p:cNvPr>
              <p:cNvSpPr txBox="1"/>
              <p:nvPr/>
            </p:nvSpPr>
            <p:spPr>
              <a:xfrm>
                <a:off x="7631907" y="1515184"/>
                <a:ext cx="4081463" cy="4229100"/>
              </a:xfrm>
              <a:prstGeom prst="rect">
                <a:avLst/>
              </a:prstGeom>
              <a:noFill/>
            </p:spPr>
            <p:txBody>
              <a:bodyPr wrap="square" lIns="36000" tIns="36000" rIns="36000" bIns="36000" rtlCol="0">
                <a:noAutofit/>
              </a:bodyPr>
              <a:lstStyle/>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sSub>
                      <m:sSubPr>
                        <m:ctrlPr>
                          <a:rPr lang="en-GB" sz="1800" i="1" kern="100" smtClean="0">
                            <a:latin typeface="Cambria Math" panose="02040503050406030204" pitchFamily="18" charset="0"/>
                          </a:rPr>
                        </m:ctrlPr>
                      </m:sSubPr>
                      <m:e>
                        <m:r>
                          <a:rPr lang="en-GB" sz="1800" kern="100">
                            <a:latin typeface="Cambria Math" panose="02040503050406030204" pitchFamily="18" charset="0"/>
                          </a:rPr>
                          <m:t>𝐸</m:t>
                        </m:r>
                      </m:e>
                      <m:sub>
                        <m:r>
                          <a:rPr lang="en-GB" sz="1800" kern="100">
                            <a:latin typeface="Cambria Math" panose="02040503050406030204" pitchFamily="18" charset="0"/>
                          </a:rPr>
                          <m:t>0</m:t>
                        </m:r>
                      </m:sub>
                    </m:sSub>
                  </m:oMath>
                </a14:m>
                <a:r>
                  <a:rPr lang="en-GB" sz="1800" dirty="0"/>
                  <a:t>- Placebo or control effect</a:t>
                </a:r>
              </a:p>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sSub>
                      <m:sSubPr>
                        <m:ctrlPr>
                          <a:rPr lang="en-GB" sz="1800" i="1" kern="100">
                            <a:latin typeface="Cambria Math" panose="02040503050406030204" pitchFamily="18" charset="0"/>
                          </a:rPr>
                        </m:ctrlPr>
                      </m:sSubPr>
                      <m:e>
                        <m:r>
                          <a:rPr lang="en-GB" sz="1800" kern="100">
                            <a:latin typeface="Cambria Math" panose="02040503050406030204" pitchFamily="18" charset="0"/>
                          </a:rPr>
                          <m:t>𝐸</m:t>
                        </m:r>
                      </m:e>
                      <m:sub>
                        <m:r>
                          <a:rPr lang="en-GB" sz="1800" kern="100">
                            <a:latin typeface="Cambria Math" panose="02040503050406030204" pitchFamily="18" charset="0"/>
                          </a:rPr>
                          <m:t>𝑚𝑎𝑥</m:t>
                        </m:r>
                      </m:sub>
                    </m:sSub>
                  </m:oMath>
                </a14:m>
                <a:r>
                  <a:rPr lang="en-GB" sz="1800" dirty="0"/>
                  <a:t> - Maximum effect</a:t>
                </a:r>
              </a:p>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sSub>
                      <m:sSubPr>
                        <m:ctrlPr>
                          <a:rPr lang="en-GB" sz="1800" i="1" kern="100">
                            <a:latin typeface="Cambria Math" panose="02040503050406030204" pitchFamily="18" charset="0"/>
                          </a:rPr>
                        </m:ctrlPr>
                      </m:sSubPr>
                      <m:e>
                        <m:r>
                          <a:rPr lang="en-GB" sz="1800" kern="100">
                            <a:latin typeface="Cambria Math" panose="02040503050406030204" pitchFamily="18" charset="0"/>
                          </a:rPr>
                          <m:t>𝐸𝐷</m:t>
                        </m:r>
                      </m:e>
                      <m:sub>
                        <m:r>
                          <a:rPr lang="en-GB" sz="1800" kern="100">
                            <a:latin typeface="Cambria Math" panose="02040503050406030204" pitchFamily="18" charset="0"/>
                          </a:rPr>
                          <m:t>50</m:t>
                        </m:r>
                      </m:sub>
                    </m:sSub>
                  </m:oMath>
                </a14:m>
                <a:r>
                  <a:rPr lang="en-GB" sz="1800" dirty="0"/>
                  <a:t> - dose at half of asymptotic maximum effect</a:t>
                </a:r>
              </a:p>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r>
                      <a:rPr lang="en-GB" sz="1800" i="1" dirty="0" smtClean="0">
                        <a:latin typeface="Cambria Math" panose="02040503050406030204" pitchFamily="18" charset="0"/>
                      </a:rPr>
                      <m:t>h</m:t>
                    </m:r>
                  </m:oMath>
                </a14:m>
                <a:r>
                  <a:rPr lang="en-GB" sz="1800" dirty="0"/>
                  <a:t>- hill parameter</a:t>
                </a:r>
              </a:p>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sSub>
                      <m:sSubPr>
                        <m:ctrlPr>
                          <a:rPr lang="en-GB" sz="1800" i="1" kern="100">
                            <a:latin typeface="Cambria Math" panose="02040503050406030204" pitchFamily="18" charset="0"/>
                          </a:rPr>
                        </m:ctrlPr>
                      </m:sSubPr>
                      <m:e>
                        <m:r>
                          <a:rPr lang="en-GB" sz="1800" kern="100">
                            <a:latin typeface="Cambria Math" panose="02040503050406030204" pitchFamily="18" charset="0"/>
                          </a:rPr>
                          <m:t>𝐸</m:t>
                        </m:r>
                      </m:e>
                      <m:sub>
                        <m:r>
                          <a:rPr lang="en-GB" sz="1800" kern="100">
                            <a:latin typeface="Cambria Math" panose="02040503050406030204" pitchFamily="18" charset="0"/>
                          </a:rPr>
                          <m:t>1</m:t>
                        </m:r>
                      </m:sub>
                    </m:sSub>
                  </m:oMath>
                </a14:m>
                <a:r>
                  <a:rPr lang="en-GB" sz="1800" dirty="0"/>
                  <a:t>- slope parameter</a:t>
                </a:r>
              </a:p>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r>
                      <a:rPr lang="en-GB" sz="1800" kern="100">
                        <a:latin typeface="Cambria Math" panose="02040503050406030204" pitchFamily="18" charset="0"/>
                      </a:rPr>
                      <m:t>𝛿</m:t>
                    </m:r>
                  </m:oMath>
                </a14:m>
                <a:r>
                  <a:rPr lang="en-GB" sz="1800" dirty="0"/>
                  <a:t> – steepness parameter</a:t>
                </a:r>
              </a:p>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r>
                      <a:rPr lang="en-GB" sz="1800" i="1" smtClean="0">
                        <a:latin typeface="Cambria Math" panose="02040503050406030204" pitchFamily="18" charset="0"/>
                        <a:ea typeface="Cambria Math" panose="02040503050406030204" pitchFamily="18" charset="0"/>
                      </a:rPr>
                      <m:t>𝜑</m:t>
                    </m:r>
                  </m:oMath>
                </a14:m>
                <a:r>
                  <a:rPr lang="en-GB" sz="1800" dirty="0"/>
                  <a:t>- convex parameter</a:t>
                </a:r>
              </a:p>
              <a:p>
                <a:pPr marL="285750" indent="-285750">
                  <a:lnSpc>
                    <a:spcPct val="125000"/>
                  </a:lnSpc>
                  <a:spcBef>
                    <a:spcPts val="300"/>
                  </a:spcBef>
                  <a:spcAft>
                    <a:spcPts val="300"/>
                  </a:spcAft>
                  <a:buClr>
                    <a:schemeClr val="tx2"/>
                  </a:buClr>
                  <a:buSzPct val="110000"/>
                  <a:buFont typeface="Wingdings" panose="05000000000000000000" pitchFamily="2" charset="2"/>
                  <a:buChar char="Ø"/>
                </a:pPr>
                <a14:m>
                  <m:oMath xmlns:m="http://schemas.openxmlformats.org/officeDocument/2006/math">
                    <m:r>
                      <a:rPr lang="en-GB" sz="1800" kern="100">
                        <a:latin typeface="Cambria Math" panose="02040503050406030204" pitchFamily="18" charset="0"/>
                      </a:rPr>
                      <m:t>𝑜𝑓𝑓</m:t>
                    </m:r>
                  </m:oMath>
                </a14:m>
                <a:r>
                  <a:rPr lang="en-GB" sz="1800" dirty="0"/>
                  <a:t> – an offset to add to dose, particularly when it has zero value</a:t>
                </a:r>
              </a:p>
            </p:txBody>
          </p:sp>
        </mc:Choice>
        <mc:Fallback xmlns="">
          <p:sp>
            <p:nvSpPr>
              <p:cNvPr id="16" name="TextBox 15">
                <a:extLst>
                  <a:ext uri="{FF2B5EF4-FFF2-40B4-BE49-F238E27FC236}">
                    <a16:creationId xmlns:a16="http://schemas.microsoft.com/office/drawing/2014/main" id="{9E7F9914-02E0-C2C8-B000-4383542B1E5B}"/>
                  </a:ext>
                </a:extLst>
              </p:cNvPr>
              <p:cNvSpPr txBox="1">
                <a:spLocks noRot="1" noChangeAspect="1" noMove="1" noResize="1" noEditPoints="1" noAdjustHandles="1" noChangeArrowheads="1" noChangeShapeType="1" noTextEdit="1"/>
              </p:cNvSpPr>
              <p:nvPr/>
            </p:nvSpPr>
            <p:spPr>
              <a:xfrm>
                <a:off x="7631907" y="1515184"/>
                <a:ext cx="4081463" cy="4229100"/>
              </a:xfrm>
              <a:prstGeom prst="rect">
                <a:avLst/>
              </a:prstGeom>
              <a:blipFill>
                <a:blip r:embed="rId3"/>
                <a:stretch>
                  <a:fillRect l="-2691" t="-433"/>
                </a:stretch>
              </a:blipFill>
            </p:spPr>
            <p:txBody>
              <a:bodyPr/>
              <a:lstStyle/>
              <a:p>
                <a:r>
                  <a:rPr lang="en-GB">
                    <a:noFill/>
                  </a:rPr>
                  <a:t> </a:t>
                </a:r>
              </a:p>
            </p:txBody>
          </p:sp>
        </mc:Fallback>
      </mc:AlternateContent>
    </p:spTree>
    <p:extLst>
      <p:ext uri="{BB962C8B-B14F-4D97-AF65-F5344CB8AC3E}">
        <p14:creationId xmlns:p14="http://schemas.microsoft.com/office/powerpoint/2010/main" val="2054085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DA31B-C83A-24CC-023E-899F03039937}"/>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B42D1E24-C661-13AA-9E51-CFDB27628524}"/>
              </a:ext>
            </a:extLst>
          </p:cNvPr>
          <p:cNvSpPr>
            <a:spLocks noGrp="1"/>
          </p:cNvSpPr>
          <p:nvPr>
            <p:ph type="title"/>
          </p:nvPr>
        </p:nvSpPr>
        <p:spPr>
          <a:xfrm>
            <a:off x="365125" y="242888"/>
            <a:ext cx="11460163" cy="430887"/>
          </a:xfrm>
        </p:spPr>
        <p:txBody>
          <a:bodyPr anchor="b">
            <a:normAutofit/>
          </a:bodyPr>
          <a:lstStyle/>
          <a:p>
            <a:r>
              <a:rPr lang="en-US" dirty="0"/>
              <a:t>Candidate Models</a:t>
            </a:r>
            <a:endParaRPr lang="en-GB" dirty="0"/>
          </a:p>
        </p:txBody>
      </p:sp>
      <p:pic>
        <p:nvPicPr>
          <p:cNvPr id="3" name="Picture 2">
            <a:extLst>
              <a:ext uri="{FF2B5EF4-FFF2-40B4-BE49-F238E27FC236}">
                <a16:creationId xmlns:a16="http://schemas.microsoft.com/office/drawing/2014/main" id="{B7362526-527B-456B-1B43-BC9A2E66D1BE}"/>
              </a:ext>
            </a:extLst>
          </p:cNvPr>
          <p:cNvPicPr>
            <a:picLocks noChangeAspect="1"/>
          </p:cNvPicPr>
          <p:nvPr/>
        </p:nvPicPr>
        <p:blipFill>
          <a:blip r:embed="rId2"/>
          <a:stretch>
            <a:fillRect/>
          </a:stretch>
        </p:blipFill>
        <p:spPr>
          <a:xfrm>
            <a:off x="746944" y="1104900"/>
            <a:ext cx="10041962" cy="5277260"/>
          </a:xfrm>
          <a:prstGeom prst="rect">
            <a:avLst/>
          </a:prstGeom>
        </p:spPr>
      </p:pic>
    </p:spTree>
    <p:extLst>
      <p:ext uri="{BB962C8B-B14F-4D97-AF65-F5344CB8AC3E}">
        <p14:creationId xmlns:p14="http://schemas.microsoft.com/office/powerpoint/2010/main" val="1856593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30A17-A66E-3E1E-CA25-3B5889B243BC}"/>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14E6B737-FF75-4CB2-81AF-9835E7314909}"/>
              </a:ext>
            </a:extLst>
          </p:cNvPr>
          <p:cNvSpPr>
            <a:spLocks noGrp="1"/>
          </p:cNvSpPr>
          <p:nvPr>
            <p:ph type="title"/>
          </p:nvPr>
        </p:nvSpPr>
        <p:spPr>
          <a:xfrm>
            <a:off x="365125" y="242888"/>
            <a:ext cx="11460163" cy="430887"/>
          </a:xfrm>
        </p:spPr>
        <p:txBody>
          <a:bodyPr anchor="b">
            <a:normAutofit/>
          </a:bodyPr>
          <a:lstStyle/>
          <a:p>
            <a:r>
              <a:rPr lang="en-GB" dirty="0"/>
              <a:t>MCP-Mod steps</a:t>
            </a:r>
          </a:p>
        </p:txBody>
      </p:sp>
      <p:sp>
        <p:nvSpPr>
          <p:cNvPr id="25" name="Left Brace 24">
            <a:extLst>
              <a:ext uri="{FF2B5EF4-FFF2-40B4-BE49-F238E27FC236}">
                <a16:creationId xmlns:a16="http://schemas.microsoft.com/office/drawing/2014/main" id="{8CB0E4B2-0F36-D1F6-1A93-70763826ED4B}"/>
              </a:ext>
            </a:extLst>
          </p:cNvPr>
          <p:cNvSpPr/>
          <p:nvPr/>
        </p:nvSpPr>
        <p:spPr>
          <a:xfrm>
            <a:off x="1205266" y="3850012"/>
            <a:ext cx="466724" cy="2153537"/>
          </a:xfrm>
          <a:prstGeom prst="leftBrace">
            <a:avLst>
              <a:gd name="adj1" fmla="val 8333"/>
              <a:gd name="adj2" fmla="val 49544"/>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29" name="Group 28">
            <a:extLst>
              <a:ext uri="{FF2B5EF4-FFF2-40B4-BE49-F238E27FC236}">
                <a16:creationId xmlns:a16="http://schemas.microsoft.com/office/drawing/2014/main" id="{F17F8C2E-D67A-0A57-0675-A53647781D8D}"/>
              </a:ext>
            </a:extLst>
          </p:cNvPr>
          <p:cNvGrpSpPr/>
          <p:nvPr/>
        </p:nvGrpSpPr>
        <p:grpSpPr>
          <a:xfrm>
            <a:off x="600075" y="1315417"/>
            <a:ext cx="10963274" cy="4695305"/>
            <a:chOff x="600075" y="1315417"/>
            <a:chExt cx="10963274" cy="4695305"/>
          </a:xfrm>
        </p:grpSpPr>
        <p:grpSp>
          <p:nvGrpSpPr>
            <p:cNvPr id="23" name="Group 22">
              <a:extLst>
                <a:ext uri="{FF2B5EF4-FFF2-40B4-BE49-F238E27FC236}">
                  <a16:creationId xmlns:a16="http://schemas.microsoft.com/office/drawing/2014/main" id="{8938432E-4802-7215-75A5-4BB2B39CE9E5}"/>
                </a:ext>
              </a:extLst>
            </p:cNvPr>
            <p:cNvGrpSpPr/>
            <p:nvPr/>
          </p:nvGrpSpPr>
          <p:grpSpPr>
            <a:xfrm>
              <a:off x="1672002" y="1338315"/>
              <a:ext cx="9481773" cy="4672407"/>
              <a:chOff x="1043352" y="1490715"/>
              <a:chExt cx="9481773" cy="4672407"/>
            </a:xfrm>
          </p:grpSpPr>
          <p:sp>
            <p:nvSpPr>
              <p:cNvPr id="6" name="Rectangle 5">
                <a:extLst>
                  <a:ext uri="{FF2B5EF4-FFF2-40B4-BE49-F238E27FC236}">
                    <a16:creationId xmlns:a16="http://schemas.microsoft.com/office/drawing/2014/main" id="{7CFCE73D-193D-C1B7-91A4-9604CF267F38}"/>
                  </a:ext>
                </a:extLst>
              </p:cNvPr>
              <p:cNvSpPr/>
              <p:nvPr/>
            </p:nvSpPr>
            <p:spPr bwMode="auto">
              <a:xfrm>
                <a:off x="1043352" y="1490715"/>
                <a:ext cx="6433771" cy="43088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Define M Candidates models</a:t>
                </a:r>
                <a:endParaRPr lang="en-GB" sz="1600" kern="0" dirty="0" err="1">
                  <a:solidFill>
                    <a:schemeClr val="tx1"/>
                  </a:solidFill>
                </a:endParaRPr>
              </a:p>
            </p:txBody>
          </p:sp>
          <p:sp>
            <p:nvSpPr>
              <p:cNvPr id="8" name="Rectangle 7">
                <a:extLst>
                  <a:ext uri="{FF2B5EF4-FFF2-40B4-BE49-F238E27FC236}">
                    <a16:creationId xmlns:a16="http://schemas.microsoft.com/office/drawing/2014/main" id="{6A83F04F-8622-283B-D8F3-2BF9CE3BB57C}"/>
                  </a:ext>
                </a:extLst>
              </p:cNvPr>
              <p:cNvSpPr/>
              <p:nvPr/>
            </p:nvSpPr>
            <p:spPr bwMode="auto">
              <a:xfrm>
                <a:off x="1043352" y="2306821"/>
                <a:ext cx="6433771" cy="43088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Define Optimal Contrast per model</a:t>
                </a:r>
                <a:endParaRPr lang="en-GB" sz="1600" kern="0" dirty="0" err="1">
                  <a:solidFill>
                    <a:schemeClr val="tx1"/>
                  </a:solidFill>
                </a:endParaRPr>
              </a:p>
            </p:txBody>
          </p:sp>
          <p:sp>
            <p:nvSpPr>
              <p:cNvPr id="10" name="Rectangle 9">
                <a:extLst>
                  <a:ext uri="{FF2B5EF4-FFF2-40B4-BE49-F238E27FC236}">
                    <a16:creationId xmlns:a16="http://schemas.microsoft.com/office/drawing/2014/main" id="{455CB7B7-1676-05ED-D048-A6C1C76C5363}"/>
                  </a:ext>
                </a:extLst>
              </p:cNvPr>
              <p:cNvSpPr/>
              <p:nvPr/>
            </p:nvSpPr>
            <p:spPr bwMode="auto">
              <a:xfrm>
                <a:off x="1043353" y="3146658"/>
                <a:ext cx="6433771" cy="43088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Perform hypothesis testing &amp; adjust for multiplicity </a:t>
                </a:r>
                <a:endParaRPr lang="en-GB" sz="1600" kern="0" dirty="0" err="1">
                  <a:solidFill>
                    <a:schemeClr val="tx1"/>
                  </a:solidFill>
                </a:endParaRPr>
              </a:p>
            </p:txBody>
          </p:sp>
          <p:sp>
            <p:nvSpPr>
              <p:cNvPr id="11" name="Rectangle 10">
                <a:extLst>
                  <a:ext uri="{FF2B5EF4-FFF2-40B4-BE49-F238E27FC236}">
                    <a16:creationId xmlns:a16="http://schemas.microsoft.com/office/drawing/2014/main" id="{95345A37-1738-B5A0-AC7F-C446FBA42FE9}"/>
                  </a:ext>
                </a:extLst>
              </p:cNvPr>
              <p:cNvSpPr/>
              <p:nvPr/>
            </p:nvSpPr>
            <p:spPr bwMode="auto">
              <a:xfrm>
                <a:off x="1043353" y="4030496"/>
                <a:ext cx="6433771" cy="43088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Retain models with significant result</a:t>
                </a:r>
                <a:endParaRPr lang="en-GB" sz="1600" kern="0" dirty="0" err="1">
                  <a:solidFill>
                    <a:schemeClr val="tx1"/>
                  </a:solidFill>
                </a:endParaRPr>
              </a:p>
            </p:txBody>
          </p:sp>
          <p:sp>
            <p:nvSpPr>
              <p:cNvPr id="12" name="Rectangle 11">
                <a:extLst>
                  <a:ext uri="{FF2B5EF4-FFF2-40B4-BE49-F238E27FC236}">
                    <a16:creationId xmlns:a16="http://schemas.microsoft.com/office/drawing/2014/main" id="{E56698F6-F572-D46C-1C66-49CE7F872CDB}"/>
                  </a:ext>
                </a:extLst>
              </p:cNvPr>
              <p:cNvSpPr/>
              <p:nvPr/>
            </p:nvSpPr>
            <p:spPr bwMode="auto">
              <a:xfrm>
                <a:off x="1043353" y="4936398"/>
                <a:ext cx="6433771" cy="43088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Select the best model among the significant models</a:t>
                </a:r>
                <a:endParaRPr lang="en-GB" sz="1600" kern="0" dirty="0" err="1">
                  <a:solidFill>
                    <a:schemeClr val="tx1"/>
                  </a:solidFill>
                </a:endParaRPr>
              </a:p>
            </p:txBody>
          </p:sp>
          <p:sp>
            <p:nvSpPr>
              <p:cNvPr id="13" name="Rectangle 12">
                <a:extLst>
                  <a:ext uri="{FF2B5EF4-FFF2-40B4-BE49-F238E27FC236}">
                    <a16:creationId xmlns:a16="http://schemas.microsoft.com/office/drawing/2014/main" id="{3638291B-AF4C-E74D-01D5-07DC31A3AFB1}"/>
                  </a:ext>
                </a:extLst>
              </p:cNvPr>
              <p:cNvSpPr/>
              <p:nvPr/>
            </p:nvSpPr>
            <p:spPr bwMode="auto">
              <a:xfrm>
                <a:off x="1043354" y="5732235"/>
                <a:ext cx="6433771" cy="430887"/>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Estimate model parameters</a:t>
                </a:r>
                <a:endParaRPr lang="en-GB" sz="1600" kern="0" dirty="0" err="1">
                  <a:solidFill>
                    <a:schemeClr val="tx1"/>
                  </a:solidFill>
                </a:endParaRPr>
              </a:p>
            </p:txBody>
          </p:sp>
          <p:sp>
            <p:nvSpPr>
              <p:cNvPr id="14" name="Rectangle 13">
                <a:extLst>
                  <a:ext uri="{FF2B5EF4-FFF2-40B4-BE49-F238E27FC236}">
                    <a16:creationId xmlns:a16="http://schemas.microsoft.com/office/drawing/2014/main" id="{459DE0C2-708F-BDA8-8343-C5A26C471191}"/>
                  </a:ext>
                </a:extLst>
              </p:cNvPr>
              <p:cNvSpPr/>
              <p:nvPr/>
            </p:nvSpPr>
            <p:spPr bwMode="auto">
              <a:xfrm>
                <a:off x="8658225" y="3188809"/>
                <a:ext cx="1866900" cy="346583"/>
              </a:xfrm>
              <a:prstGeom prst="rect">
                <a:avLst/>
              </a:prstGeom>
              <a:solidFill>
                <a:schemeClr val="bg1">
                  <a:lumMod val="95000"/>
                </a:schemeClr>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eaLnBrk="0" fontAlgn="auto" hangingPunct="0">
                  <a:spcBef>
                    <a:spcPts val="300"/>
                  </a:spcBef>
                  <a:spcAft>
                    <a:spcPts val="300"/>
                  </a:spcAft>
                  <a:buClr>
                    <a:schemeClr val="tx2"/>
                  </a:buClr>
                  <a:buSzPct val="110000"/>
                </a:pPr>
                <a:r>
                  <a:rPr lang="en-US" sz="1600" kern="0" dirty="0">
                    <a:solidFill>
                      <a:schemeClr val="tx1"/>
                    </a:solidFill>
                  </a:rPr>
                  <a:t>STOP</a:t>
                </a:r>
                <a:endParaRPr lang="en-GB" sz="1600" kern="0" dirty="0" err="1">
                  <a:solidFill>
                    <a:schemeClr val="tx1"/>
                  </a:solidFill>
                </a:endParaRPr>
              </a:p>
            </p:txBody>
          </p:sp>
          <p:cxnSp>
            <p:nvCxnSpPr>
              <p:cNvPr id="16" name="Straight Arrow Connector 15">
                <a:extLst>
                  <a:ext uri="{FF2B5EF4-FFF2-40B4-BE49-F238E27FC236}">
                    <a16:creationId xmlns:a16="http://schemas.microsoft.com/office/drawing/2014/main" id="{8C0751C9-0E87-9AB8-EA5B-733AF0DF729D}"/>
                  </a:ext>
                </a:extLst>
              </p:cNvPr>
              <p:cNvCxnSpPr>
                <a:stCxn id="10" idx="3"/>
              </p:cNvCxnSpPr>
              <p:nvPr/>
            </p:nvCxnSpPr>
            <p:spPr>
              <a:xfrm flipV="1">
                <a:off x="7477124" y="3362101"/>
                <a:ext cx="1181101" cy="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5038F2E-17F0-EB3E-874D-40DEED4262ED}"/>
                  </a:ext>
                </a:extLst>
              </p:cNvPr>
              <p:cNvCxnSpPr>
                <a:stCxn id="10" idx="2"/>
                <a:endCxn id="11" idx="0"/>
              </p:cNvCxnSpPr>
              <p:nvPr/>
            </p:nvCxnSpPr>
            <p:spPr>
              <a:xfrm>
                <a:off x="4260239" y="3577545"/>
                <a:ext cx="0" cy="45295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440490C-962D-8024-E0D8-7AA37717756D}"/>
                  </a:ext>
                </a:extLst>
              </p:cNvPr>
              <p:cNvCxnSpPr/>
              <p:nvPr/>
            </p:nvCxnSpPr>
            <p:spPr>
              <a:xfrm>
                <a:off x="4260237" y="4483447"/>
                <a:ext cx="0" cy="45295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444690-073E-E0AB-85A8-3452E29A050A}"/>
                  </a:ext>
                </a:extLst>
              </p:cNvPr>
              <p:cNvCxnSpPr/>
              <p:nvPr/>
            </p:nvCxnSpPr>
            <p:spPr>
              <a:xfrm>
                <a:off x="4260235" y="5389349"/>
                <a:ext cx="0" cy="45295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318A1F-E902-29E4-156C-108FCBEBC1BD}"/>
                  </a:ext>
                </a:extLst>
              </p:cNvPr>
              <p:cNvCxnSpPr/>
              <p:nvPr/>
            </p:nvCxnSpPr>
            <p:spPr>
              <a:xfrm>
                <a:off x="4260235" y="2735858"/>
                <a:ext cx="0" cy="45295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F75B29B-17F8-F699-9819-6911FF418650}"/>
                  </a:ext>
                </a:extLst>
              </p:cNvPr>
              <p:cNvCxnSpPr/>
              <p:nvPr/>
            </p:nvCxnSpPr>
            <p:spPr>
              <a:xfrm>
                <a:off x="4260231" y="1894171"/>
                <a:ext cx="0" cy="452951"/>
              </a:xfrm>
              <a:prstGeom prst="straightConnector1">
                <a:avLst/>
              </a:prstGeom>
              <a:ln w="19050" cap="rnd">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Left Brace 23">
              <a:extLst>
                <a:ext uri="{FF2B5EF4-FFF2-40B4-BE49-F238E27FC236}">
                  <a16:creationId xmlns:a16="http://schemas.microsoft.com/office/drawing/2014/main" id="{9049E02F-6BA1-2D64-0905-4CA0D999C35E}"/>
                </a:ext>
              </a:extLst>
            </p:cNvPr>
            <p:cNvSpPr/>
            <p:nvPr/>
          </p:nvSpPr>
          <p:spPr>
            <a:xfrm>
              <a:off x="1205266" y="1315417"/>
              <a:ext cx="466724" cy="2086830"/>
            </a:xfrm>
            <a:prstGeom prst="leftBrace">
              <a:avLst>
                <a:gd name="adj1" fmla="val 8333"/>
                <a:gd name="adj2" fmla="val 49544"/>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TextBox 25">
              <a:extLst>
                <a:ext uri="{FF2B5EF4-FFF2-40B4-BE49-F238E27FC236}">
                  <a16:creationId xmlns:a16="http://schemas.microsoft.com/office/drawing/2014/main" id="{A04B9FC3-4272-67C3-ED37-D30F95D6F863}"/>
                </a:ext>
              </a:extLst>
            </p:cNvPr>
            <p:cNvSpPr txBox="1"/>
            <p:nvPr/>
          </p:nvSpPr>
          <p:spPr>
            <a:xfrm>
              <a:off x="600075" y="1987354"/>
              <a:ext cx="228600" cy="822579"/>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t>MCP</a:t>
              </a:r>
              <a:endParaRPr lang="en-GB" sz="2000" b="1" dirty="0" err="1"/>
            </a:p>
          </p:txBody>
        </p:sp>
        <p:sp>
          <p:nvSpPr>
            <p:cNvPr id="27" name="TextBox 26">
              <a:extLst>
                <a:ext uri="{FF2B5EF4-FFF2-40B4-BE49-F238E27FC236}">
                  <a16:creationId xmlns:a16="http://schemas.microsoft.com/office/drawing/2014/main" id="{3AB8E6ED-AECA-1FA0-C54C-349BF3E7B0C3}"/>
                </a:ext>
              </a:extLst>
            </p:cNvPr>
            <p:cNvSpPr txBox="1"/>
            <p:nvPr/>
          </p:nvSpPr>
          <p:spPr>
            <a:xfrm>
              <a:off x="661987" y="4527290"/>
              <a:ext cx="333375" cy="105254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t>Mod</a:t>
              </a:r>
              <a:endParaRPr lang="en-GB" sz="2000" b="1" dirty="0" err="1"/>
            </a:p>
          </p:txBody>
        </p:sp>
        <p:sp>
          <p:nvSpPr>
            <p:cNvPr id="28" name="TextBox 27">
              <a:extLst>
                <a:ext uri="{FF2B5EF4-FFF2-40B4-BE49-F238E27FC236}">
                  <a16:creationId xmlns:a16="http://schemas.microsoft.com/office/drawing/2014/main" id="{1325D6C5-C359-207F-31C0-E37E2534EC61}"/>
                </a:ext>
              </a:extLst>
            </p:cNvPr>
            <p:cNvSpPr txBox="1"/>
            <p:nvPr/>
          </p:nvSpPr>
          <p:spPr>
            <a:xfrm>
              <a:off x="9286875" y="2633209"/>
              <a:ext cx="2276474" cy="987191"/>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b="1" dirty="0">
                  <a:solidFill>
                    <a:schemeClr val="tx2"/>
                  </a:solidFill>
                </a:rPr>
                <a:t>No Significant Model</a:t>
              </a:r>
              <a:endParaRPr lang="en-GB" sz="1600" b="1" dirty="0" err="1">
                <a:solidFill>
                  <a:schemeClr val="tx2"/>
                </a:solidFill>
              </a:endParaRPr>
            </a:p>
          </p:txBody>
        </p:sp>
      </p:grpSp>
    </p:spTree>
    <p:extLst>
      <p:ext uri="{BB962C8B-B14F-4D97-AF65-F5344CB8AC3E}">
        <p14:creationId xmlns:p14="http://schemas.microsoft.com/office/powerpoint/2010/main" val="22485289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9890E-201D-95BE-83C5-EA69BBDE67D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B2866A-2EB8-12B1-DDC1-E49ED842A9B2}"/>
              </a:ext>
            </a:extLst>
          </p:cNvPr>
          <p:cNvSpPr>
            <a:spLocks noGrp="1"/>
          </p:cNvSpPr>
          <p:nvPr>
            <p:ph type="sldNum" sz="quarter" idx="13"/>
          </p:nvPr>
        </p:nvSpPr>
        <p:spPr/>
        <p:txBody>
          <a:bodyPr/>
          <a:lstStyle/>
          <a:p>
            <a:fld id="{9F9F533D-B52E-4A2F-BF72-0ADD2D94BD75}" type="slidenum">
              <a:rPr lang="en-GB" smtClean="0"/>
              <a:pPr/>
              <a:t>74</a:t>
            </a:fld>
            <a:endParaRPr lang="en-GB"/>
          </a:p>
        </p:txBody>
      </p:sp>
      <p:sp>
        <p:nvSpPr>
          <p:cNvPr id="7" name="Title 14">
            <a:extLst>
              <a:ext uri="{FF2B5EF4-FFF2-40B4-BE49-F238E27FC236}">
                <a16:creationId xmlns:a16="http://schemas.microsoft.com/office/drawing/2014/main" id="{6DEB1EF3-2FFF-64F1-4140-B2D8DA3BB4E5}"/>
              </a:ext>
            </a:extLst>
          </p:cNvPr>
          <p:cNvSpPr txBox="1">
            <a:spLocks/>
          </p:cNvSpPr>
          <p:nvPr/>
        </p:nvSpPr>
        <p:spPr>
          <a:xfrm>
            <a:off x="520700" y="3105150"/>
            <a:ext cx="11150600" cy="1173525"/>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bg1"/>
                </a:solidFill>
                <a:latin typeface="+mj-lt"/>
                <a:ea typeface="+mj-ea"/>
                <a:cs typeface="+mj-cs"/>
              </a:defRPr>
            </a:lvl1pPr>
          </a:lstStyle>
          <a:p>
            <a:pPr algn="ctr"/>
            <a:r>
              <a:rPr lang="en-US" sz="3200" b="0" dirty="0">
                <a:latin typeface="Arial" panose="020B0604020202020204" pitchFamily="34" charset="0"/>
              </a:rPr>
              <a:t>Dose response analysis: Continuous Endpoint</a:t>
            </a:r>
            <a:endParaRPr lang="en-GB" sz="3200" dirty="0"/>
          </a:p>
        </p:txBody>
      </p:sp>
      <p:sp>
        <p:nvSpPr>
          <p:cNvPr id="2" name="TextBox 1">
            <a:extLst>
              <a:ext uri="{FF2B5EF4-FFF2-40B4-BE49-F238E27FC236}">
                <a16:creationId xmlns:a16="http://schemas.microsoft.com/office/drawing/2014/main" id="{D0323071-DA4A-EB57-5F64-69B884BB4186}"/>
              </a:ext>
            </a:extLst>
          </p:cNvPr>
          <p:cNvSpPr txBox="1"/>
          <p:nvPr/>
        </p:nvSpPr>
        <p:spPr>
          <a:xfrm>
            <a:off x="3171825" y="4619625"/>
            <a:ext cx="5543550" cy="8001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GB" sz="2000" dirty="0">
                <a:solidFill>
                  <a:schemeClr val="bg1"/>
                </a:solidFill>
              </a:rPr>
              <a:t>(Examples are based on non-oncology studies)</a:t>
            </a:r>
          </a:p>
        </p:txBody>
      </p:sp>
    </p:spTree>
    <p:extLst>
      <p:ext uri="{BB962C8B-B14F-4D97-AF65-F5344CB8AC3E}">
        <p14:creationId xmlns:p14="http://schemas.microsoft.com/office/powerpoint/2010/main" val="3456464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BDA69-DBAB-F183-BF62-A10CF7E6DBCD}"/>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79B6A608-981C-4C70-7F9F-7807F2A37D2F}"/>
              </a:ext>
            </a:extLst>
          </p:cNvPr>
          <p:cNvSpPr>
            <a:spLocks noGrp="1"/>
          </p:cNvSpPr>
          <p:nvPr>
            <p:ph type="title"/>
          </p:nvPr>
        </p:nvSpPr>
        <p:spPr>
          <a:xfrm>
            <a:off x="365125" y="242888"/>
            <a:ext cx="11460163" cy="430887"/>
          </a:xfrm>
        </p:spPr>
        <p:txBody>
          <a:bodyPr anchor="b">
            <a:normAutofit/>
          </a:bodyPr>
          <a:lstStyle/>
          <a:p>
            <a:r>
              <a:rPr lang="en-US" dirty="0"/>
              <a:t>Introduction</a:t>
            </a:r>
            <a:r>
              <a:rPr lang="en-GB" dirty="0"/>
              <a:t> to MCP-Mod</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9A95A6-3BEB-1C1D-7DC7-339D1A7BE911}"/>
                  </a:ext>
                </a:extLst>
              </p:cNvPr>
              <p:cNvSpPr txBox="1"/>
              <p:nvPr/>
            </p:nvSpPr>
            <p:spPr>
              <a:xfrm>
                <a:off x="514349" y="1066800"/>
                <a:ext cx="10410825" cy="838200"/>
              </a:xfrm>
              <a:prstGeom prst="rect">
                <a:avLst/>
              </a:prstGeom>
              <a:noFill/>
            </p:spPr>
            <p:txBody>
              <a:bodyPr wrap="square" lIns="36000" tIns="36000" rIns="36000" bIns="36000" rtlCol="0">
                <a:noAutofit/>
              </a:bodyPr>
              <a:lstStyle/>
              <a:p>
                <a:pPr algn="l">
                  <a:lnSpc>
                    <a:spcPct val="125000"/>
                  </a:lnSpc>
                  <a:spcBef>
                    <a:spcPts val="600"/>
                  </a:spcBef>
                  <a:spcAft>
                    <a:spcPts val="600"/>
                  </a:spcAft>
                  <a:buClr>
                    <a:schemeClr val="tx2"/>
                  </a:buClr>
                  <a:buSzPct val="110000"/>
                </a:pPr>
                <a:r>
                  <a:rPr lang="en-US" sz="2000" dirty="0">
                    <a:latin typeface="+mj-lt"/>
                  </a:rPr>
                  <a:t>Let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𝑘</m:t>
                        </m:r>
                      </m:sub>
                    </m:sSub>
                  </m:oMath>
                </a14:m>
                <a:r>
                  <a:rPr lang="en-GB" sz="2000" dirty="0">
                    <a:latin typeface="+mj-lt"/>
                  </a:rPr>
                  <a:t> denotes the K doses in a trial with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=0</m:t>
                    </m:r>
                  </m:oMath>
                </a14:m>
                <a:r>
                  <a:rPr lang="en-GB" sz="2000" dirty="0">
                    <a:latin typeface="+mj-lt"/>
                  </a:rPr>
                  <a:t> representing the control dose or standard of care. The responses of patients in the trial can be expressed as</a:t>
                </a:r>
              </a:p>
            </p:txBody>
          </p:sp>
        </mc:Choice>
        <mc:Fallback xmlns="">
          <p:sp>
            <p:nvSpPr>
              <p:cNvPr id="2" name="TextBox 1">
                <a:extLst>
                  <a:ext uri="{FF2B5EF4-FFF2-40B4-BE49-F238E27FC236}">
                    <a16:creationId xmlns:a16="http://schemas.microsoft.com/office/drawing/2014/main" id="{EF9A95A6-3BEB-1C1D-7DC7-339D1A7BE911}"/>
                  </a:ext>
                </a:extLst>
              </p:cNvPr>
              <p:cNvSpPr txBox="1">
                <a:spLocks noRot="1" noChangeAspect="1" noMove="1" noResize="1" noEditPoints="1" noAdjustHandles="1" noChangeArrowheads="1" noChangeShapeType="1" noTextEdit="1"/>
              </p:cNvSpPr>
              <p:nvPr/>
            </p:nvSpPr>
            <p:spPr>
              <a:xfrm>
                <a:off x="514349" y="1066800"/>
                <a:ext cx="10410825" cy="838200"/>
              </a:xfrm>
              <a:prstGeom prst="rect">
                <a:avLst/>
              </a:prstGeom>
              <a:blipFill>
                <a:blip r:embed="rId2"/>
                <a:stretch>
                  <a:fillRect l="-1112" t="-725" b="-79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1CA1F76-8502-8071-A0B1-40EBD1B34EC5}"/>
                  </a:ext>
                </a:extLst>
              </p:cNvPr>
              <p:cNvSpPr txBox="1"/>
              <p:nvPr/>
            </p:nvSpPr>
            <p:spPr>
              <a:xfrm>
                <a:off x="4676775" y="2486025"/>
                <a:ext cx="2171700" cy="390525"/>
              </a:xfrm>
              <a:prstGeom prst="rect">
                <a:avLst/>
              </a:prstGeom>
              <a:noFill/>
            </p:spPr>
            <p:txBody>
              <a:bodyPr wrap="none" lIns="0" tIns="0" rIns="0" bIns="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𝑖𝑗</m:t>
                          </m:r>
                        </m:sub>
                      </m:sSub>
                    </m:oMath>
                  </m:oMathPara>
                </a14:m>
                <a:endParaRPr lang="en-GB" dirty="0" err="1">
                  <a:latin typeface="+mj-lt"/>
                </a:endParaRPr>
              </a:p>
            </p:txBody>
          </p:sp>
        </mc:Choice>
        <mc:Fallback xmlns="">
          <p:sp>
            <p:nvSpPr>
              <p:cNvPr id="7" name="TextBox 6">
                <a:extLst>
                  <a:ext uri="{FF2B5EF4-FFF2-40B4-BE49-F238E27FC236}">
                    <a16:creationId xmlns:a16="http://schemas.microsoft.com/office/drawing/2014/main" id="{21CA1F76-8502-8071-A0B1-40EBD1B34EC5}"/>
                  </a:ext>
                </a:extLst>
              </p:cNvPr>
              <p:cNvSpPr txBox="1">
                <a:spLocks noRot="1" noChangeAspect="1" noMove="1" noResize="1" noEditPoints="1" noAdjustHandles="1" noChangeArrowheads="1" noChangeShapeType="1" noTextEdit="1"/>
              </p:cNvSpPr>
              <p:nvPr/>
            </p:nvSpPr>
            <p:spPr>
              <a:xfrm>
                <a:off x="4676775" y="2486025"/>
                <a:ext cx="2171700" cy="390525"/>
              </a:xfrm>
              <a:prstGeom prst="rect">
                <a:avLst/>
              </a:prstGeom>
              <a:blipFill>
                <a:blip r:embed="rId3"/>
                <a:stretch>
                  <a:fillRect r="-8427" b="-31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698302-F3DC-57A1-15CA-E7025EB8FF6B}"/>
                  </a:ext>
                </a:extLst>
              </p:cNvPr>
              <p:cNvSpPr txBox="1"/>
              <p:nvPr/>
            </p:nvSpPr>
            <p:spPr>
              <a:xfrm>
                <a:off x="4514850" y="3179572"/>
                <a:ext cx="2495550" cy="513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𝜖</m:t>
                          </m:r>
                        </m:e>
                        <m:sub>
                          <m:r>
                            <a:rPr lang="en-US" i="1">
                              <a:latin typeface="Cambria Math" panose="02040503050406030204" pitchFamily="18" charset="0"/>
                            </a:rPr>
                            <m:t>𝑖𝑗</m:t>
                          </m:r>
                        </m:sub>
                      </m:sSub>
                      <m:r>
                        <a:rPr lang="en-US" i="1">
                          <a:latin typeface="Cambria Math" panose="02040503050406030204" pitchFamily="18" charset="0"/>
                        </a:rPr>
                        <m:t> </m:t>
                      </m:r>
                      <m:r>
                        <a:rPr lang="en-GB" i="1" dirty="0" smtClean="0">
                          <a:latin typeface="Cambria Math" panose="02040503050406030204" pitchFamily="18" charset="0"/>
                        </a:rPr>
                        <m:t>~</m:t>
                      </m:r>
                      <m:r>
                        <a:rPr lang="en-GB" i="1" dirty="0" smtClean="0">
                          <a:latin typeface="Cambria Math" panose="02040503050406030204" pitchFamily="18" charset="0"/>
                        </a:rPr>
                        <m:t>𝑁</m:t>
                      </m:r>
                      <m:r>
                        <a:rPr lang="en-GB" i="1" dirty="0" smtClean="0">
                          <a:latin typeface="Cambria Math" panose="02040503050406030204" pitchFamily="18" charset="0"/>
                        </a:rPr>
                        <m:t>(0,</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rPr>
                            <m:t>2</m:t>
                          </m:r>
                        </m:sup>
                      </m:sSup>
                      <m:r>
                        <a:rPr lang="en-GB" i="1" dirty="0" smtClean="0">
                          <a:latin typeface="Cambria Math" panose="02040503050406030204" pitchFamily="18" charset="0"/>
                        </a:rPr>
                        <m:t>)</m:t>
                      </m:r>
                    </m:oMath>
                  </m:oMathPara>
                </a14:m>
                <a:endParaRPr lang="en-GB" dirty="0">
                  <a:latin typeface="+mj-lt"/>
                </a:endParaRPr>
              </a:p>
            </p:txBody>
          </p:sp>
        </mc:Choice>
        <mc:Fallback xmlns="">
          <p:sp>
            <p:nvSpPr>
              <p:cNvPr id="11" name="TextBox 10">
                <a:extLst>
                  <a:ext uri="{FF2B5EF4-FFF2-40B4-BE49-F238E27FC236}">
                    <a16:creationId xmlns:a16="http://schemas.microsoft.com/office/drawing/2014/main" id="{ED698302-F3DC-57A1-15CA-E7025EB8FF6B}"/>
                  </a:ext>
                </a:extLst>
              </p:cNvPr>
              <p:cNvSpPr txBox="1">
                <a:spLocks noRot="1" noChangeAspect="1" noMove="1" noResize="1" noEditPoints="1" noAdjustHandles="1" noChangeArrowheads="1" noChangeShapeType="1" noTextEdit="1"/>
              </p:cNvSpPr>
              <p:nvPr/>
            </p:nvSpPr>
            <p:spPr>
              <a:xfrm>
                <a:off x="4514850" y="3179572"/>
                <a:ext cx="2495550" cy="51353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8FD411-CEF8-0DD3-C645-2FEDF466476A}"/>
                  </a:ext>
                </a:extLst>
              </p:cNvPr>
              <p:cNvSpPr txBox="1"/>
              <p:nvPr/>
            </p:nvSpPr>
            <p:spPr>
              <a:xfrm>
                <a:off x="790575" y="4267201"/>
                <a:ext cx="9582150" cy="2113934"/>
              </a:xfrm>
              <a:prstGeom prst="rect">
                <a:avLst/>
              </a:prstGeom>
              <a:noFill/>
            </p:spPr>
            <p:txBody>
              <a:bodyPr wrap="square" lIns="36000" tIns="36000" rIns="36000" bIns="36000" rtlCol="0">
                <a:noAutofit/>
              </a:bodyPr>
              <a:lstStyle/>
              <a:p>
                <a:pPr marL="285750" indent="-285750">
                  <a:spcBef>
                    <a:spcPts val="300"/>
                  </a:spcBef>
                  <a:spcAft>
                    <a:spcPts val="300"/>
                  </a:spcAft>
                  <a:buClr>
                    <a:schemeClr val="tx2"/>
                  </a:buClr>
                  <a:buSzPct val="110000"/>
                  <a:buFont typeface="Wingdings" panose="05000000000000000000" pitchFamily="2" charset="2"/>
                  <a:buChar char="Ø"/>
                </a:pP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=1,…,</m:t>
                    </m:r>
                    <m:r>
                      <a:rPr lang="en-US" sz="2000" b="0" i="1" smtClean="0">
                        <a:latin typeface="Cambria Math" panose="02040503050406030204" pitchFamily="18" charset="0"/>
                      </a:rPr>
                      <m:t>𝑘</m:t>
                    </m:r>
                  </m:oMath>
                </a14:m>
                <a:r>
                  <a:rPr lang="en-GB" sz="2000" dirty="0">
                    <a:latin typeface="+mj-lt"/>
                  </a:rPr>
                  <a:t> and </a:t>
                </a:r>
                <a14:m>
                  <m:oMath xmlns:m="http://schemas.openxmlformats.org/officeDocument/2006/math">
                    <m:r>
                      <a:rPr lang="en-US" sz="2000" b="0" i="1" smtClean="0">
                        <a:latin typeface="Cambria Math" panose="02040503050406030204" pitchFamily="18" charset="0"/>
                      </a:rPr>
                      <m:t>𝑗</m:t>
                    </m:r>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m:t>
                        </m:r>
                      </m:sub>
                    </m:sSub>
                  </m:oMath>
                </a14:m>
                <a:r>
                  <a:rPr lang="en-GB" sz="2000" dirty="0">
                    <a:latin typeface="+mj-lt"/>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m:t>
                        </m:r>
                      </m:sub>
                    </m:sSub>
                  </m:oMath>
                </a14:m>
                <a:r>
                  <a:rPr lang="en-GB" sz="2000" dirty="0">
                    <a:latin typeface="+mj-lt"/>
                  </a:rPr>
                  <a:t> denotes the number of patients allocated to dose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𝑖</m:t>
                        </m:r>
                      </m:sub>
                    </m:sSub>
                  </m:oMath>
                </a14:m>
                <a:endParaRPr lang="en-US" sz="2000" dirty="0">
                  <a:latin typeface="+mj-lt"/>
                </a:endParaRPr>
              </a:p>
              <a:p>
                <a:pPr marL="285750" indent="-285750">
                  <a:spcBef>
                    <a:spcPts val="300"/>
                  </a:spcBef>
                  <a:spcAft>
                    <a:spcPts val="300"/>
                  </a:spcAft>
                  <a:buClr>
                    <a:schemeClr val="tx2"/>
                  </a:buClr>
                  <a:buSzPct val="110000"/>
                  <a:buFont typeface="Wingdings" panose="05000000000000000000" pitchFamily="2" charset="2"/>
                  <a:buChar char="Ø"/>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𝜖</m:t>
                        </m:r>
                      </m:e>
                      <m:sub>
                        <m:r>
                          <a:rPr lang="en-US" sz="2000" i="1">
                            <a:latin typeface="Cambria Math" panose="02040503050406030204" pitchFamily="18" charset="0"/>
                          </a:rPr>
                          <m:t>𝑖𝑗</m:t>
                        </m:r>
                      </m:sub>
                    </m:sSub>
                  </m:oMath>
                </a14:m>
                <a:r>
                  <a:rPr lang="en-US" sz="2000" dirty="0">
                    <a:latin typeface="+mj-lt"/>
                  </a:rPr>
                  <a:t> is independent with </a:t>
                </a:r>
                <a14:m>
                  <m:oMath xmlns:m="http://schemas.openxmlformats.org/officeDocument/2006/math">
                    <m:sSup>
                      <m:sSupPr>
                        <m:ctrlPr>
                          <a:rPr lang="en-GB" sz="2000" i="1" dirty="0">
                            <a:latin typeface="Cambria Math" panose="02040503050406030204" pitchFamily="18" charset="0"/>
                          </a:rPr>
                        </m:ctrlPr>
                      </m:sSupPr>
                      <m:e>
                        <m:r>
                          <a:rPr lang="en-GB" sz="2000" i="1" dirty="0">
                            <a:latin typeface="Cambria Math" panose="02040503050406030204" pitchFamily="18" charset="0"/>
                            <a:ea typeface="Cambria Math" panose="02040503050406030204" pitchFamily="18" charset="0"/>
                          </a:rPr>
                          <m:t>𝜎</m:t>
                        </m:r>
                      </m:e>
                      <m:sup>
                        <m:r>
                          <a:rPr lang="en-US" sz="2000" i="1" dirty="0">
                            <a:latin typeface="Cambria Math" panose="02040503050406030204" pitchFamily="18" charset="0"/>
                          </a:rPr>
                          <m:t>2</m:t>
                        </m:r>
                      </m:sup>
                    </m:sSup>
                  </m:oMath>
                </a14:m>
                <a:r>
                  <a:rPr lang="en-US" sz="2000" dirty="0">
                    <a:latin typeface="+mj-lt"/>
                  </a:rPr>
                  <a:t> an unknown residual variance parameter.</a:t>
                </a:r>
              </a:p>
              <a:p>
                <a:pPr marL="285750" indent="-285750">
                  <a:spcBef>
                    <a:spcPts val="300"/>
                  </a:spcBef>
                  <a:spcAft>
                    <a:spcPts val="300"/>
                  </a:spcAft>
                  <a:buClr>
                    <a:schemeClr val="tx2"/>
                  </a:buClr>
                  <a:buSzPct val="110000"/>
                  <a:buFont typeface="Wingdings" panose="05000000000000000000" pitchFamily="2" charset="2"/>
                  <a:buChar char="Ø"/>
                </a:pPr>
                <a:r>
                  <a:rPr lang="en-US" sz="2000" dirty="0">
                    <a:latin typeface="+mj-lt"/>
                  </a:rPr>
                  <a:t>The function f depends on dose and unknown </a:t>
                </a:r>
                <a14:m>
                  <m:oMath xmlns:m="http://schemas.openxmlformats.org/officeDocument/2006/math">
                    <m:r>
                      <a:rPr lang="en-US" sz="2000" b="1" i="1">
                        <a:latin typeface="Cambria Math" panose="02040503050406030204" pitchFamily="18" charset="0"/>
                        <a:ea typeface="Cambria Math" panose="02040503050406030204" pitchFamily="18" charset="0"/>
                      </a:rPr>
                      <m:t>𝜽</m:t>
                    </m:r>
                  </m:oMath>
                </a14:m>
                <a:endParaRPr lang="en-US" sz="2000" b="1" dirty="0">
                  <a:latin typeface="+mj-lt"/>
                  <a:ea typeface="Cambria Math" panose="02040503050406030204" pitchFamily="18" charset="0"/>
                </a:endParaRPr>
              </a:p>
              <a:p>
                <a:pPr marL="285750" indent="-285750">
                  <a:spcBef>
                    <a:spcPts val="300"/>
                  </a:spcBef>
                  <a:spcAft>
                    <a:spcPts val="300"/>
                  </a:spcAft>
                  <a:buClr>
                    <a:schemeClr val="tx2"/>
                  </a:buClr>
                  <a:buSzPct val="110000"/>
                  <a:buFont typeface="Wingdings" panose="05000000000000000000" pitchFamily="2" charset="2"/>
                  <a:buChar char="Ø"/>
                </a:pPr>
                <a:r>
                  <a:rPr lang="en-US" sz="2000" dirty="0">
                    <a:latin typeface="+mj-lt"/>
                  </a:rPr>
                  <a:t>The mean dose response at each dose level is denoted by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𝜇</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𝑘</m:t>
                            </m:r>
                          </m:sub>
                        </m:sSub>
                      </m:e>
                    </m:d>
                  </m:oMath>
                </a14:m>
                <a:r>
                  <a:rPr lang="en-US" sz="2000" dirty="0">
                    <a:latin typeface="+mj-lt"/>
                  </a:rPr>
                  <a:t> </a:t>
                </a:r>
              </a:p>
              <a:p>
                <a:pPr marL="285750" indent="-285750">
                  <a:spcBef>
                    <a:spcPts val="300"/>
                  </a:spcBef>
                  <a:spcAft>
                    <a:spcPts val="300"/>
                  </a:spcAft>
                  <a:buClr>
                    <a:schemeClr val="tx2"/>
                  </a:buClr>
                  <a:buSzPct val="110000"/>
                  <a:buFont typeface="Wingdings" panose="05000000000000000000" pitchFamily="2" charset="2"/>
                  <a:buChar char="Ø"/>
                </a:pPr>
                <a:r>
                  <a:rPr lang="en-US" sz="2000" dirty="0">
                    <a:latin typeface="+mj-lt"/>
                  </a:rPr>
                  <a:t>The sample means are denoted by </a:t>
                </a:r>
                <a14:m>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𝑌</m:t>
                            </m:r>
                          </m:e>
                        </m:acc>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oMath>
                </a14:m>
                <a:r>
                  <a:rPr lang="en-US" sz="2000" dirty="0">
                    <a:latin typeface="+mj-lt"/>
                    <a:ea typeface="Cambria Math" panose="02040503050406030204" pitchFamily="18" charset="0"/>
                  </a:rPr>
                  <a:t> </a:t>
                </a:r>
                <a14:m>
                  <m:oMath xmlns:m="http://schemas.openxmlformats.org/officeDocument/2006/math">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acc>
                              <m:accPr>
                                <m:chr m:val="̅"/>
                                <m:ctrlPr>
                                  <a:rPr lang="en-US" sz="200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𝑦</m:t>
                                </m:r>
                              </m:e>
                            </m:acc>
                          </m:e>
                          <m:sub>
                            <m:r>
                              <a:rPr lang="en-US" sz="2000" b="0" i="1" smtClean="0">
                                <a:latin typeface="Cambria Math" panose="02040503050406030204" pitchFamily="18" charset="0"/>
                                <a:ea typeface="Cambria Math" panose="02040503050406030204" pitchFamily="18" charset="0"/>
                              </a:rPr>
                              <m:t>𝑘</m:t>
                            </m:r>
                          </m:sub>
                        </m:sSub>
                      </m:e>
                    </m:d>
                  </m:oMath>
                </a14:m>
                <a:r>
                  <a:rPr lang="en-US" sz="2000" dirty="0">
                    <a:latin typeface="+mj-lt"/>
                  </a:rPr>
                  <a:t> </a:t>
                </a:r>
              </a:p>
            </p:txBody>
          </p:sp>
        </mc:Choice>
        <mc:Fallback xmlns="">
          <p:sp>
            <p:nvSpPr>
              <p:cNvPr id="12" name="TextBox 11">
                <a:extLst>
                  <a:ext uri="{FF2B5EF4-FFF2-40B4-BE49-F238E27FC236}">
                    <a16:creationId xmlns:a16="http://schemas.microsoft.com/office/drawing/2014/main" id="{F48FD411-CEF8-0DD3-C645-2FEDF466476A}"/>
                  </a:ext>
                </a:extLst>
              </p:cNvPr>
              <p:cNvSpPr txBox="1">
                <a:spLocks noRot="1" noChangeAspect="1" noMove="1" noResize="1" noEditPoints="1" noAdjustHandles="1" noChangeArrowheads="1" noChangeShapeType="1" noTextEdit="1"/>
              </p:cNvSpPr>
              <p:nvPr/>
            </p:nvSpPr>
            <p:spPr>
              <a:xfrm>
                <a:off x="790575" y="4267201"/>
                <a:ext cx="9582150" cy="2113934"/>
              </a:xfrm>
              <a:prstGeom prst="rect">
                <a:avLst/>
              </a:prstGeom>
              <a:blipFill>
                <a:blip r:embed="rId5"/>
                <a:stretch>
                  <a:fillRect l="-1272" t="-2017"/>
                </a:stretch>
              </a:blipFill>
            </p:spPr>
            <p:txBody>
              <a:bodyPr/>
              <a:lstStyle/>
              <a:p>
                <a:r>
                  <a:rPr lang="en-GB">
                    <a:noFill/>
                  </a:rPr>
                  <a:t> </a:t>
                </a:r>
              </a:p>
            </p:txBody>
          </p:sp>
        </mc:Fallback>
      </mc:AlternateContent>
    </p:spTree>
    <p:extLst>
      <p:ext uri="{BB962C8B-B14F-4D97-AF65-F5344CB8AC3E}">
        <p14:creationId xmlns:p14="http://schemas.microsoft.com/office/powerpoint/2010/main" val="789442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28859-DEFC-3C17-EEB0-45A0F9E87891}"/>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7A1C5668-5DA1-DE25-33B1-2E4132384745}"/>
              </a:ext>
            </a:extLst>
          </p:cNvPr>
          <p:cNvSpPr>
            <a:spLocks noGrp="1"/>
          </p:cNvSpPr>
          <p:nvPr>
            <p:ph type="title"/>
          </p:nvPr>
        </p:nvSpPr>
        <p:spPr>
          <a:xfrm>
            <a:off x="365125" y="242888"/>
            <a:ext cx="11460163" cy="430887"/>
          </a:xfrm>
        </p:spPr>
        <p:txBody>
          <a:bodyPr anchor="b">
            <a:normAutofit/>
          </a:bodyPr>
          <a:lstStyle/>
          <a:p>
            <a:r>
              <a:rPr lang="en-US" dirty="0"/>
              <a:t>Data – simulated data</a:t>
            </a:r>
            <a:endParaRPr lang="en-GB" dirty="0"/>
          </a:p>
        </p:txBody>
      </p:sp>
      <p:sp>
        <p:nvSpPr>
          <p:cNvPr id="4" name="TextBox 3">
            <a:extLst>
              <a:ext uri="{FF2B5EF4-FFF2-40B4-BE49-F238E27FC236}">
                <a16:creationId xmlns:a16="http://schemas.microsoft.com/office/drawing/2014/main" id="{D3299DC0-4EC7-8D31-5653-288D18D23211}"/>
              </a:ext>
            </a:extLst>
          </p:cNvPr>
          <p:cNvSpPr txBox="1"/>
          <p:nvPr/>
        </p:nvSpPr>
        <p:spPr>
          <a:xfrm>
            <a:off x="536575" y="2066925"/>
            <a:ext cx="10730706" cy="1975156"/>
          </a:xfrm>
          <a:prstGeom prst="rect">
            <a:avLst/>
          </a:prstGeom>
          <a:noFill/>
        </p:spPr>
        <p:txBody>
          <a:bodyPr wrap="square">
            <a:spAutoFit/>
          </a:bodyPr>
          <a:lstStyle/>
          <a:p>
            <a:pPr algn="l">
              <a:lnSpc>
                <a:spcPct val="125000"/>
              </a:lnSpc>
              <a:spcBef>
                <a:spcPts val="600"/>
              </a:spcBef>
              <a:spcAft>
                <a:spcPts val="600"/>
              </a:spcAft>
              <a:buNone/>
            </a:pPr>
            <a:r>
              <a:rPr lang="en-US" sz="2000" b="0" i="0" dirty="0">
                <a:effectLst/>
                <a:latin typeface="+mj-lt"/>
              </a:rPr>
              <a:t>Safety and efficacy data on </a:t>
            </a:r>
            <a:r>
              <a:rPr lang="en-US" sz="2000" b="0" i="0" dirty="0" err="1">
                <a:effectLst/>
                <a:latin typeface="+mj-lt"/>
              </a:rPr>
              <a:t>Glycopyrronium</a:t>
            </a:r>
            <a:r>
              <a:rPr lang="en-US" sz="2000" b="0" i="0" dirty="0">
                <a:effectLst/>
                <a:latin typeface="+mj-lt"/>
              </a:rPr>
              <a:t> Bromide (NVA237) in patients with stable Chronic Obstructive Pulmonary Disease (</a:t>
            </a:r>
            <a:r>
              <a:rPr lang="en-US" sz="2000" b="0" i="0" u="sng" dirty="0">
                <a:effectLst/>
                <a:latin typeface="+mj-lt"/>
                <a:hlinkClick r:id="rId2">
                  <a:extLst>
                    <a:ext uri="{A12FA001-AC4F-418D-AE19-62706E023703}">
                      <ahyp:hlinkClr xmlns:ahyp="http://schemas.microsoft.com/office/drawing/2018/hyperlinkcolor" val="tx"/>
                    </a:ext>
                  </a:extLst>
                </a:hlinkClick>
              </a:rPr>
              <a:t>COPD</a:t>
            </a:r>
            <a:r>
              <a:rPr lang="en-US" sz="2000" b="0" i="0" dirty="0">
                <a:effectLst/>
                <a:latin typeface="+mj-lt"/>
              </a:rPr>
              <a:t>). The primary endpoint in this study was the mean of two measurements of forced expiratory volume in 1 second (</a:t>
            </a:r>
            <a:r>
              <a:rPr lang="en-US" sz="2000" b="0" i="0" u="sng" dirty="0">
                <a:effectLst/>
                <a:latin typeface="+mj-lt"/>
                <a:hlinkClick r:id="rId3">
                  <a:extLst>
                    <a:ext uri="{A12FA001-AC4F-418D-AE19-62706E023703}">
                      <ahyp:hlinkClr xmlns:ahyp="http://schemas.microsoft.com/office/drawing/2018/hyperlinkcolor" val="tx"/>
                    </a:ext>
                  </a:extLst>
                </a:hlinkClick>
              </a:rPr>
              <a:t>FEV1</a:t>
            </a:r>
            <a:r>
              <a:rPr lang="en-US" sz="2000" b="0" i="0" dirty="0">
                <a:effectLst/>
                <a:latin typeface="+mj-lt"/>
              </a:rPr>
              <a:t>) at 23h 15min and 23h 45min post dosing, following 7 days of treatment. The doses of interest are placebo group and the four dose groups (12.5, 25, 50, and 100μg).</a:t>
            </a:r>
          </a:p>
        </p:txBody>
      </p:sp>
    </p:spTree>
    <p:extLst>
      <p:ext uri="{BB962C8B-B14F-4D97-AF65-F5344CB8AC3E}">
        <p14:creationId xmlns:p14="http://schemas.microsoft.com/office/powerpoint/2010/main" val="37744737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227AA-B903-8670-9940-2BBAAD3D8E5A}"/>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DF6A6BE0-2279-B104-874F-983EF2645EA4}"/>
              </a:ext>
            </a:extLst>
          </p:cNvPr>
          <p:cNvSpPr>
            <a:spLocks noGrp="1"/>
          </p:cNvSpPr>
          <p:nvPr>
            <p:ph type="title"/>
          </p:nvPr>
        </p:nvSpPr>
        <p:spPr>
          <a:xfrm>
            <a:off x="365125" y="242888"/>
            <a:ext cx="11460163" cy="430887"/>
          </a:xfrm>
        </p:spPr>
        <p:txBody>
          <a:bodyPr anchor="b">
            <a:normAutofit/>
          </a:bodyPr>
          <a:lstStyle/>
          <a:p>
            <a:r>
              <a:rPr lang="en-US" dirty="0"/>
              <a:t>Data</a:t>
            </a:r>
            <a:endParaRPr lang="en-GB" dirty="0"/>
          </a:p>
        </p:txBody>
      </p:sp>
      <p:pic>
        <p:nvPicPr>
          <p:cNvPr id="2" name="Picture 1" descr="Chart, line chart&#10;&#10;Description automatically generated">
            <a:extLst>
              <a:ext uri="{FF2B5EF4-FFF2-40B4-BE49-F238E27FC236}">
                <a16:creationId xmlns:a16="http://schemas.microsoft.com/office/drawing/2014/main" id="{0E4BBFAF-C90C-2C39-1684-C00C3F42C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914" y="1608138"/>
            <a:ext cx="7172882" cy="4787899"/>
          </a:xfrm>
          <a:prstGeom prst="rect">
            <a:avLst/>
          </a:prstGeom>
          <a:noFill/>
        </p:spPr>
      </p:pic>
      <p:sp>
        <p:nvSpPr>
          <p:cNvPr id="14" name="Slide Number Placeholder 3">
            <a:extLst>
              <a:ext uri="{FF2B5EF4-FFF2-40B4-BE49-F238E27FC236}">
                <a16:creationId xmlns:a16="http://schemas.microsoft.com/office/drawing/2014/main" id="{316F79D9-C49C-2B5B-8F80-61DA409FEB76}"/>
              </a:ext>
            </a:extLst>
          </p:cNvPr>
          <p:cNvSpPr>
            <a:spLocks noGrp="1"/>
          </p:cNvSpPr>
          <p:nvPr>
            <p:ph type="sldNum" sz="quarter" idx="4"/>
          </p:nvPr>
        </p:nvSpPr>
        <p:spPr>
          <a:xfrm>
            <a:off x="11569838" y="6476214"/>
            <a:ext cx="384039" cy="365129"/>
          </a:xfrm>
        </p:spPr>
        <p:txBody>
          <a:bodyPr/>
          <a:lstStyle/>
          <a:p>
            <a:pPr>
              <a:spcAft>
                <a:spcPts val="600"/>
              </a:spcAft>
            </a:pPr>
            <a:fld id="{74736DCF-E344-4152-A9F4-8D6B66D47494}" type="slidenum">
              <a:rPr lang="en-US" smtClean="0"/>
              <a:pPr>
                <a:spcAft>
                  <a:spcPts val="600"/>
                </a:spcAft>
              </a:pPr>
              <a:t>77</a:t>
            </a:fld>
            <a:endParaRPr lang="en-US"/>
          </a:p>
        </p:txBody>
      </p:sp>
    </p:spTree>
    <p:extLst>
      <p:ext uri="{BB962C8B-B14F-4D97-AF65-F5344CB8AC3E}">
        <p14:creationId xmlns:p14="http://schemas.microsoft.com/office/powerpoint/2010/main" val="391356070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A0137-692A-8B9E-BC1D-4728F3401767}"/>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D2747AF8-2EC0-C3D6-72A4-8B36151DABB7}"/>
              </a:ext>
            </a:extLst>
          </p:cNvPr>
          <p:cNvSpPr>
            <a:spLocks noGrp="1"/>
          </p:cNvSpPr>
          <p:nvPr>
            <p:ph type="title"/>
          </p:nvPr>
        </p:nvSpPr>
        <p:spPr>
          <a:xfrm>
            <a:off x="365125" y="242888"/>
            <a:ext cx="11460163" cy="430887"/>
          </a:xfrm>
        </p:spPr>
        <p:txBody>
          <a:bodyPr anchor="b">
            <a:normAutofit/>
          </a:bodyPr>
          <a:lstStyle/>
          <a:p>
            <a:r>
              <a:rPr lang="en-US" dirty="0"/>
              <a:t>Candidate models</a:t>
            </a:r>
            <a:endParaRPr lang="en-GB" dirty="0"/>
          </a:p>
        </p:txBody>
      </p:sp>
      <p:sp>
        <p:nvSpPr>
          <p:cNvPr id="2" name="TextBox 1">
            <a:extLst>
              <a:ext uri="{FF2B5EF4-FFF2-40B4-BE49-F238E27FC236}">
                <a16:creationId xmlns:a16="http://schemas.microsoft.com/office/drawing/2014/main" id="{3F7D8F87-01EB-BA6B-8BFC-A2D9BD3F316C}"/>
              </a:ext>
            </a:extLst>
          </p:cNvPr>
          <p:cNvSpPr txBox="1"/>
          <p:nvPr/>
        </p:nvSpPr>
        <p:spPr>
          <a:xfrm>
            <a:off x="1873660" y="3125122"/>
            <a:ext cx="7295535" cy="465803"/>
          </a:xfrm>
          <a:prstGeom prst="rect">
            <a:avLst/>
          </a:prstGeom>
          <a:noFill/>
        </p:spPr>
        <p:txBody>
          <a:bodyPr wrap="square" lIns="36000" tIns="36000" rIns="36000" bIns="36000" rtlCol="0">
            <a:noAutofit/>
          </a:bodyPr>
          <a:lstStyle/>
          <a:p>
            <a:pPr algn="ctr">
              <a:spcBef>
                <a:spcPts val="300"/>
              </a:spcBef>
              <a:spcAft>
                <a:spcPts val="300"/>
              </a:spcAft>
              <a:buClr>
                <a:schemeClr val="tx2"/>
              </a:buClr>
              <a:buSzPct val="110000"/>
            </a:pPr>
            <a:r>
              <a:rPr lang="en-US" sz="2000" dirty="0"/>
              <a:t>What are the likely candidate models?</a:t>
            </a:r>
            <a:endParaRPr lang="en-GB" sz="2000" dirty="0" err="1"/>
          </a:p>
        </p:txBody>
      </p:sp>
    </p:spTree>
    <p:extLst>
      <p:ext uri="{BB962C8B-B14F-4D97-AF65-F5344CB8AC3E}">
        <p14:creationId xmlns:p14="http://schemas.microsoft.com/office/powerpoint/2010/main" val="2703244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6CA24-0280-AAF0-6684-C7E93DEFA3BC}"/>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C91F2FC2-A2C5-34E1-7984-549B9F492490}"/>
              </a:ext>
            </a:extLst>
          </p:cNvPr>
          <p:cNvSpPr>
            <a:spLocks noGrp="1"/>
          </p:cNvSpPr>
          <p:nvPr>
            <p:ph type="title"/>
          </p:nvPr>
        </p:nvSpPr>
        <p:spPr>
          <a:xfrm>
            <a:off x="365125" y="242888"/>
            <a:ext cx="11460163" cy="430887"/>
          </a:xfrm>
        </p:spPr>
        <p:txBody>
          <a:bodyPr anchor="b">
            <a:normAutofit/>
          </a:bodyPr>
          <a:lstStyle/>
          <a:p>
            <a:r>
              <a:rPr lang="en-US" dirty="0"/>
              <a:t>Hypothesis testing</a:t>
            </a:r>
            <a:endParaRPr lang="en-GB" dirty="0"/>
          </a:p>
        </p:txBody>
      </p:sp>
      <p:sp>
        <p:nvSpPr>
          <p:cNvPr id="4" name="TextBox 3">
            <a:extLst>
              <a:ext uri="{FF2B5EF4-FFF2-40B4-BE49-F238E27FC236}">
                <a16:creationId xmlns:a16="http://schemas.microsoft.com/office/drawing/2014/main" id="{298809F2-64D7-DB8C-0287-DBDD238E25B9}"/>
              </a:ext>
            </a:extLst>
          </p:cNvPr>
          <p:cNvSpPr txBox="1"/>
          <p:nvPr/>
        </p:nvSpPr>
        <p:spPr>
          <a:xfrm>
            <a:off x="365125" y="1044508"/>
            <a:ext cx="11144251" cy="984287"/>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Assuming four candidate models, </a:t>
            </a:r>
            <a:r>
              <a:rPr lang="en-US" sz="2000" b="1" dirty="0">
                <a:solidFill>
                  <a:schemeClr val="tx2"/>
                </a:solidFill>
              </a:rPr>
              <a:t>emax1</a:t>
            </a:r>
            <a:r>
              <a:rPr lang="en-US" sz="2000" dirty="0"/>
              <a:t>, </a:t>
            </a:r>
            <a:r>
              <a:rPr lang="en-US" sz="2000" b="1" dirty="0">
                <a:solidFill>
                  <a:schemeClr val="tx2"/>
                </a:solidFill>
              </a:rPr>
              <a:t>emax2</a:t>
            </a:r>
            <a:r>
              <a:rPr lang="en-US" sz="2000" dirty="0"/>
              <a:t>, </a:t>
            </a:r>
            <a:r>
              <a:rPr lang="en-US" sz="2000" b="1" dirty="0" err="1">
                <a:solidFill>
                  <a:schemeClr val="tx2"/>
                </a:solidFill>
              </a:rPr>
              <a:t>sigEmax</a:t>
            </a:r>
            <a:r>
              <a:rPr lang="en-US" sz="2000" dirty="0"/>
              <a:t> and </a:t>
            </a:r>
            <a:r>
              <a:rPr lang="en-US" sz="2000" b="1" dirty="0">
                <a:solidFill>
                  <a:schemeClr val="tx2"/>
                </a:solidFill>
              </a:rPr>
              <a:t>quadratic</a:t>
            </a:r>
            <a:r>
              <a:rPr lang="en-US" sz="2000" dirty="0"/>
              <a:t>. The null hypothesis for equal average response across doses can be formulated as</a:t>
            </a:r>
            <a:endParaRPr lang="en-GB" sz="2000" dirty="0" err="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2110E99-1DBC-E993-1202-B7F4CF8DDB52}"/>
                  </a:ext>
                </a:extLst>
              </p:cNvPr>
              <p:cNvSpPr txBox="1"/>
              <p:nvPr/>
            </p:nvSpPr>
            <p:spPr>
              <a:xfrm>
                <a:off x="3169920" y="2381666"/>
                <a:ext cx="5553075" cy="430887"/>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𝒄</m:t>
                          </m:r>
                        </m:e>
                        <m:sup>
                          <m:r>
                            <a:rPr lang="en-US" b="0" i="1" smtClean="0">
                              <a:latin typeface="Cambria Math" panose="02040503050406030204" pitchFamily="18" charset="0"/>
                            </a:rPr>
                            <m:t>𝑇</m:t>
                          </m:r>
                        </m:sup>
                      </m:sSup>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𝒀</m:t>
                          </m:r>
                        </m:e>
                      </m:acc>
                      <m:r>
                        <a:rPr lang="en-US" b="0" i="1" smtClean="0">
                          <a:latin typeface="Cambria Math" panose="02040503050406030204" pitchFamily="18" charset="0"/>
                          <a:ea typeface="Cambria Math" panose="02040503050406030204" pitchFamily="18" charset="0"/>
                        </a:rPr>
                        <m:t>=0</m:t>
                      </m:r>
                    </m:oMath>
                  </m:oMathPara>
                </a14:m>
                <a:endParaRPr lang="en-GB" dirty="0" err="1"/>
              </a:p>
            </p:txBody>
          </p:sp>
        </mc:Choice>
        <mc:Fallback xmlns="">
          <p:sp>
            <p:nvSpPr>
              <p:cNvPr id="5" name="TextBox 4">
                <a:extLst>
                  <a:ext uri="{FF2B5EF4-FFF2-40B4-BE49-F238E27FC236}">
                    <a16:creationId xmlns:a16="http://schemas.microsoft.com/office/drawing/2014/main" id="{C2110E99-1DBC-E993-1202-B7F4CF8DDB52}"/>
                  </a:ext>
                </a:extLst>
              </p:cNvPr>
              <p:cNvSpPr txBox="1">
                <a:spLocks noRot="1" noChangeAspect="1" noMove="1" noResize="1" noEditPoints="1" noAdjustHandles="1" noChangeArrowheads="1" noChangeShapeType="1" noTextEdit="1"/>
              </p:cNvSpPr>
              <p:nvPr/>
            </p:nvSpPr>
            <p:spPr>
              <a:xfrm>
                <a:off x="3169920" y="2381666"/>
                <a:ext cx="5553075" cy="430887"/>
              </a:xfrm>
              <a:prstGeom prst="rect">
                <a:avLst/>
              </a:prstGeom>
              <a:blipFill>
                <a:blip r:embed="rId2"/>
                <a:stretch>
                  <a:fillRect/>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46D06EC6-2619-47C7-D933-8C6F8255C398}"/>
              </a:ext>
            </a:extLst>
          </p:cNvPr>
          <p:cNvSpPr txBox="1"/>
          <p:nvPr/>
        </p:nvSpPr>
        <p:spPr>
          <a:xfrm>
            <a:off x="193675" y="3130984"/>
            <a:ext cx="8848725" cy="704850"/>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r>
              <a:rPr lang="en-US" sz="1800" dirty="0"/>
              <a:t>The contrast matrix is defined per model and can be obtained using the following </a:t>
            </a:r>
            <a:endParaRPr lang="en-GB" sz="1800" dirty="0" err="1"/>
          </a:p>
        </p:txBody>
      </p:sp>
      <p:sp>
        <p:nvSpPr>
          <p:cNvPr id="11" name="Rectangle 2">
            <a:extLst>
              <a:ext uri="{FF2B5EF4-FFF2-40B4-BE49-F238E27FC236}">
                <a16:creationId xmlns:a16="http://schemas.microsoft.com/office/drawing/2014/main" id="{04054095-AAEF-FA08-954D-098771D8415D}"/>
              </a:ext>
            </a:extLst>
          </p:cNvPr>
          <p:cNvSpPr>
            <a:spLocks noChangeArrowheads="1"/>
          </p:cNvSpPr>
          <p:nvPr/>
        </p:nvSpPr>
        <p:spPr bwMode="auto">
          <a:xfrm>
            <a:off x="193675" y="3794342"/>
            <a:ext cx="5457825" cy="274581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Consolas" panose="020B0609020204030204" pitchFamily="49" charset="0"/>
              </a:rPr>
              <a:t># define doses and</a:t>
            </a:r>
            <a:r>
              <a:rPr kumimoji="0" lang="en-US" altLang="en-US" sz="1600" b="0" i="0" u="none" strike="noStrike" cap="none" normalizeH="0" dirty="0">
                <a:ln>
                  <a:noFill/>
                </a:ln>
                <a:solidFill>
                  <a:srgbClr val="333333"/>
                </a:solidFill>
                <a:effectLst/>
                <a:latin typeface="Consolas" panose="020B0609020204030204" pitchFamily="49" charset="0"/>
              </a:rPr>
              <a:t> models</a:t>
            </a:r>
          </a:p>
          <a:p>
            <a:pPr marL="0" marR="0" lvl="0" indent="0" algn="l" defTabSz="914400" rtl="0" eaLnBrk="0" fontAlgn="base" latinLnBrk="0" hangingPunct="0">
              <a:lnSpc>
                <a:spcPct val="125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Consolas" panose="020B0609020204030204" pitchFamily="49" charset="0"/>
              </a:rPr>
              <a:t>doses </a:t>
            </a:r>
            <a:r>
              <a:rPr kumimoji="0" lang="en-US" altLang="en-US" sz="1600" b="0" i="0" u="none" strike="noStrike" cap="none" normalizeH="0" baseline="0" dirty="0">
                <a:ln>
                  <a:noFill/>
                </a:ln>
                <a:solidFill>
                  <a:srgbClr val="007020"/>
                </a:solidFill>
                <a:effectLst/>
                <a:latin typeface="Consolas" panose="020B0609020204030204" pitchFamily="49" charset="0"/>
              </a:rPr>
              <a:t>&lt;-</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06287E"/>
                </a:solidFill>
                <a:effectLst/>
                <a:latin typeface="Consolas" panose="020B0609020204030204" pitchFamily="49" charset="0"/>
              </a:rPr>
              <a:t>c</a:t>
            </a:r>
            <a:r>
              <a:rPr kumimoji="0" lang="en-US" altLang="en-US" sz="1600" b="0" i="0" u="none" strike="noStrike" cap="none" normalizeH="0" baseline="0" dirty="0">
                <a:ln>
                  <a:noFill/>
                </a:ln>
                <a:solidFill>
                  <a:srgbClr val="333333"/>
                </a:solidFill>
                <a:effectLst/>
                <a:latin typeface="Consolas" panose="020B0609020204030204" pitchFamily="49" charset="0"/>
              </a:rPr>
              <a:t>(</a:t>
            </a:r>
            <a:r>
              <a:rPr kumimoji="0" lang="en-US" altLang="en-US" sz="1600" b="0" i="0" u="none" strike="noStrike" cap="none" normalizeH="0" baseline="0" dirty="0">
                <a:ln>
                  <a:noFill/>
                </a:ln>
                <a:solidFill>
                  <a:srgbClr val="40A070"/>
                </a:solidFill>
                <a:effectLst/>
                <a:latin typeface="Consolas" panose="020B0609020204030204" pitchFamily="49" charset="0"/>
              </a:rPr>
              <a:t>0</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40A070"/>
                </a:solidFill>
                <a:effectLst/>
                <a:latin typeface="Consolas" panose="020B0609020204030204" pitchFamily="49" charset="0"/>
              </a:rPr>
              <a:t>12.5</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40A070"/>
                </a:solidFill>
                <a:effectLst/>
                <a:latin typeface="Consolas" panose="020B0609020204030204" pitchFamily="49" charset="0"/>
              </a:rPr>
              <a:t>25</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40A070"/>
                </a:solidFill>
                <a:effectLst/>
                <a:latin typeface="Consolas" panose="020B0609020204030204" pitchFamily="49" charset="0"/>
              </a:rPr>
              <a:t>50</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40A070"/>
                </a:solidFill>
                <a:effectLst/>
                <a:latin typeface="Consolas" panose="020B0609020204030204" pitchFamily="49" charset="0"/>
              </a:rPr>
              <a:t>100</a:t>
            </a:r>
            <a:r>
              <a:rPr kumimoji="0" lang="en-US" altLang="en-US"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25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Consolas" panose="020B0609020204030204" pitchFamily="49" charset="0"/>
              </a:rPr>
              <a:t>mods </a:t>
            </a:r>
            <a:r>
              <a:rPr kumimoji="0" lang="en-US" altLang="en-US" sz="1600" b="0" i="0" u="none" strike="noStrike" cap="none" normalizeH="0" baseline="0" dirty="0">
                <a:ln>
                  <a:noFill/>
                </a:ln>
                <a:solidFill>
                  <a:srgbClr val="007020"/>
                </a:solidFill>
                <a:effectLst/>
                <a:latin typeface="Consolas" panose="020B0609020204030204" pitchFamily="49" charset="0"/>
              </a:rPr>
              <a:t>&lt;-</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06287E"/>
                </a:solidFill>
                <a:effectLst/>
                <a:latin typeface="Consolas" panose="020B0609020204030204" pitchFamily="49" charset="0"/>
              </a:rPr>
              <a:t>Mods</a:t>
            </a:r>
            <a:r>
              <a:rPr kumimoji="0" lang="en-US" altLang="en-US" sz="1600" b="0" i="0" u="none" strike="noStrike" cap="none" normalizeH="0" baseline="0" dirty="0">
                <a:ln>
                  <a:noFill/>
                </a:ln>
                <a:solidFill>
                  <a:srgbClr val="333333"/>
                </a:solidFill>
                <a:effectLst/>
                <a:latin typeface="Consolas" panose="020B0609020204030204" pitchFamily="49" charset="0"/>
              </a:rPr>
              <a:t>(</a:t>
            </a:r>
            <a:r>
              <a:rPr kumimoji="0" lang="en-US" altLang="en-US" sz="1600" b="0" i="0" u="none" strike="noStrike" cap="none" normalizeH="0" baseline="0" dirty="0" err="1">
                <a:ln>
                  <a:noFill/>
                </a:ln>
                <a:solidFill>
                  <a:srgbClr val="7D9029"/>
                </a:solidFill>
                <a:effectLst/>
                <a:latin typeface="Consolas" panose="020B0609020204030204" pitchFamily="49" charset="0"/>
              </a:rPr>
              <a:t>emax</a:t>
            </a:r>
            <a:r>
              <a:rPr kumimoji="0" lang="en-US" altLang="en-US" sz="1600" b="0" i="0" u="none" strike="noStrike" cap="none" normalizeH="0" baseline="0" dirty="0">
                <a:ln>
                  <a:noFill/>
                </a:ln>
                <a:solidFill>
                  <a:srgbClr val="7D9029"/>
                </a:solidFill>
                <a:effectLst/>
                <a:latin typeface="Consolas" panose="020B0609020204030204" pitchFamily="49" charset="0"/>
              </a:rPr>
              <a:t> =</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06287E"/>
                </a:solidFill>
                <a:effectLst/>
                <a:latin typeface="Consolas" panose="020B0609020204030204" pitchFamily="49" charset="0"/>
              </a:rPr>
              <a:t>c</a:t>
            </a:r>
            <a:r>
              <a:rPr kumimoji="0" lang="en-US" altLang="en-US" sz="1600" b="0" i="0" u="none" strike="noStrike" cap="none" normalizeH="0" baseline="0" dirty="0">
                <a:ln>
                  <a:noFill/>
                </a:ln>
                <a:solidFill>
                  <a:srgbClr val="333333"/>
                </a:solidFill>
                <a:effectLst/>
                <a:latin typeface="Consolas" panose="020B0609020204030204" pitchFamily="49" charset="0"/>
              </a:rPr>
              <a:t>(</a:t>
            </a:r>
            <a:r>
              <a:rPr kumimoji="0" lang="en-US" altLang="en-US" sz="1600" b="0" i="0" u="none" strike="noStrike" cap="none" normalizeH="0" baseline="0" dirty="0">
                <a:ln>
                  <a:noFill/>
                </a:ln>
                <a:solidFill>
                  <a:srgbClr val="40A070"/>
                </a:solidFill>
                <a:effectLst/>
                <a:latin typeface="Consolas" panose="020B0609020204030204" pitchFamily="49" charset="0"/>
              </a:rPr>
              <a:t>2.6</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40A070"/>
                </a:solidFill>
                <a:effectLst/>
                <a:latin typeface="Consolas" panose="020B0609020204030204" pitchFamily="49" charset="0"/>
              </a:rPr>
              <a:t>12.5</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err="1">
                <a:ln>
                  <a:noFill/>
                </a:ln>
                <a:solidFill>
                  <a:srgbClr val="7D9029"/>
                </a:solidFill>
                <a:effectLst/>
                <a:latin typeface="Consolas" panose="020B0609020204030204" pitchFamily="49" charset="0"/>
              </a:rPr>
              <a:t>sigEmax</a:t>
            </a:r>
            <a:r>
              <a:rPr kumimoji="0" lang="en-US" altLang="en-US" sz="1600" b="0" i="0" u="none" strike="noStrike" cap="none" normalizeH="0" baseline="0" dirty="0">
                <a:ln>
                  <a:noFill/>
                </a:ln>
                <a:solidFill>
                  <a:srgbClr val="7D9029"/>
                </a:solidFill>
                <a:effectLst/>
                <a:latin typeface="Consolas" panose="020B0609020204030204" pitchFamily="49" charset="0"/>
              </a:rPr>
              <a:t> =</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06287E"/>
                </a:solidFill>
                <a:effectLst/>
                <a:latin typeface="Consolas" panose="020B0609020204030204" pitchFamily="49" charset="0"/>
              </a:rPr>
              <a:t>c</a:t>
            </a:r>
            <a:r>
              <a:rPr kumimoji="0" lang="en-US" altLang="en-US" sz="1600" b="0" i="0" u="none" strike="noStrike" cap="none" normalizeH="0" baseline="0" dirty="0">
                <a:ln>
                  <a:noFill/>
                </a:ln>
                <a:solidFill>
                  <a:srgbClr val="333333"/>
                </a:solidFill>
                <a:effectLst/>
                <a:latin typeface="Consolas" panose="020B0609020204030204" pitchFamily="49" charset="0"/>
              </a:rPr>
              <a:t>(</a:t>
            </a:r>
            <a:r>
              <a:rPr kumimoji="0" lang="en-US" altLang="en-US" sz="1600" b="0" i="0" u="none" strike="noStrike" cap="none" normalizeH="0" baseline="0" dirty="0">
                <a:ln>
                  <a:noFill/>
                </a:ln>
                <a:solidFill>
                  <a:srgbClr val="40A070"/>
                </a:solidFill>
                <a:effectLst/>
                <a:latin typeface="Consolas" panose="020B0609020204030204" pitchFamily="49" charset="0"/>
              </a:rPr>
              <a:t>30.5</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40A070"/>
                </a:solidFill>
                <a:effectLst/>
                <a:latin typeface="Consolas" panose="020B0609020204030204" pitchFamily="49" charset="0"/>
              </a:rPr>
              <a:t>3.5</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7D9029"/>
                </a:solidFill>
                <a:effectLst/>
                <a:latin typeface="Consolas" panose="020B0609020204030204" pitchFamily="49" charset="0"/>
              </a:rPr>
              <a:t>quadratic =</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4070A0"/>
                </a:solidFill>
                <a:effectLst/>
                <a:latin typeface="Consolas" panose="020B0609020204030204" pitchFamily="49" charset="0"/>
              </a:rPr>
              <a:t>-</a:t>
            </a:r>
            <a:r>
              <a:rPr kumimoji="0" lang="en-US" altLang="en-US" sz="1600" b="0" i="0" u="none" strike="noStrike" cap="none" normalizeH="0" baseline="0" dirty="0">
                <a:ln>
                  <a:noFill/>
                </a:ln>
                <a:solidFill>
                  <a:srgbClr val="40A070"/>
                </a:solidFill>
                <a:effectLst/>
                <a:latin typeface="Consolas" panose="020B0609020204030204" pitchFamily="49" charset="0"/>
              </a:rPr>
              <a:t>0.00776</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err="1">
                <a:ln>
                  <a:noFill/>
                </a:ln>
                <a:solidFill>
                  <a:srgbClr val="7D9029"/>
                </a:solidFill>
                <a:effectLst/>
                <a:latin typeface="Consolas" panose="020B0609020204030204" pitchFamily="49" charset="0"/>
              </a:rPr>
              <a:t>placEff</a:t>
            </a:r>
            <a:r>
              <a:rPr kumimoji="0" lang="en-US" altLang="en-US" sz="1600" b="0" i="0" u="none" strike="noStrike" cap="none" normalizeH="0" baseline="0" dirty="0">
                <a:ln>
                  <a:noFill/>
                </a:ln>
                <a:solidFill>
                  <a:srgbClr val="7D9029"/>
                </a:solidFill>
                <a:effectLst/>
                <a:latin typeface="Consolas" panose="020B0609020204030204" pitchFamily="49" charset="0"/>
              </a:rPr>
              <a:t> =</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40A070"/>
                </a:solidFill>
                <a:effectLst/>
                <a:latin typeface="Consolas" panose="020B0609020204030204" pitchFamily="49" charset="0"/>
              </a:rPr>
              <a:t>1.25</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err="1">
                <a:ln>
                  <a:noFill/>
                </a:ln>
                <a:solidFill>
                  <a:srgbClr val="7D9029"/>
                </a:solidFill>
                <a:effectLst/>
                <a:latin typeface="Consolas" panose="020B0609020204030204" pitchFamily="49" charset="0"/>
              </a:rPr>
              <a:t>maxEff</a:t>
            </a:r>
            <a:r>
              <a:rPr kumimoji="0" lang="en-US" altLang="en-US" sz="1600" b="0" i="0" u="none" strike="noStrike" cap="none" normalizeH="0" baseline="0" dirty="0">
                <a:ln>
                  <a:noFill/>
                </a:ln>
                <a:solidFill>
                  <a:srgbClr val="7D9029"/>
                </a:solidFill>
                <a:effectLst/>
                <a:latin typeface="Consolas" panose="020B0609020204030204" pitchFamily="49" charset="0"/>
              </a:rPr>
              <a:t> =</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40A070"/>
                </a:solidFill>
                <a:effectLst/>
                <a:latin typeface="Consolas" panose="020B0609020204030204" pitchFamily="49" charset="0"/>
              </a:rPr>
              <a:t>0.15</a:t>
            </a:r>
            <a:r>
              <a:rPr kumimoji="0" lang="en-US" altLang="en-US" sz="1600" b="0" i="0" u="none" strike="noStrike" cap="none" normalizeH="0" baseline="0" dirty="0">
                <a:ln>
                  <a:noFill/>
                </a:ln>
                <a:solidFill>
                  <a:srgbClr val="333333"/>
                </a:solidFill>
                <a:effectLst/>
                <a:latin typeface="Consolas" panose="020B0609020204030204" pitchFamily="49" charset="0"/>
              </a:rPr>
              <a:t>, </a:t>
            </a:r>
            <a:r>
              <a:rPr kumimoji="0" lang="en-US" altLang="en-US" sz="1600" b="0" i="0" u="none" strike="noStrike" cap="none" normalizeH="0" baseline="0" dirty="0">
                <a:ln>
                  <a:noFill/>
                </a:ln>
                <a:solidFill>
                  <a:srgbClr val="7D9029"/>
                </a:solidFill>
                <a:effectLst/>
                <a:latin typeface="Consolas" panose="020B0609020204030204" pitchFamily="49" charset="0"/>
              </a:rPr>
              <a:t>doses =</a:t>
            </a:r>
            <a:r>
              <a:rPr kumimoji="0" lang="en-US" altLang="en-US" sz="1600" b="0" i="0" u="none" strike="noStrike" cap="none" normalizeH="0" baseline="0" dirty="0">
                <a:ln>
                  <a:noFill/>
                </a:ln>
                <a:solidFill>
                  <a:srgbClr val="333333"/>
                </a:solidFill>
                <a:effectLst/>
                <a:latin typeface="Consolas" panose="020B0609020204030204" pitchFamily="49" charset="0"/>
              </a:rPr>
              <a:t> doses)</a:t>
            </a:r>
          </a:p>
          <a:p>
            <a:pPr marL="0" marR="0" lvl="0" indent="0" algn="l" defTabSz="914400" rtl="0" eaLnBrk="0" fontAlgn="base" latinLnBrk="0" hangingPunct="0">
              <a:lnSpc>
                <a:spcPct val="125000"/>
              </a:lnSpc>
              <a:spcBef>
                <a:spcPct val="0"/>
              </a:spcBef>
              <a:spcAft>
                <a:spcPct val="0"/>
              </a:spcAft>
              <a:buClrTx/>
              <a:buSzTx/>
              <a:buFontTx/>
              <a:buNone/>
              <a:tabLst/>
            </a:pPr>
            <a:endParaRPr kumimoji="0" lang="en-US" altLang="en-US" sz="1600" b="0" i="0" u="none" strike="noStrike" cap="none" normalizeH="0" baseline="0" dirty="0">
              <a:ln>
                <a:noFill/>
              </a:ln>
              <a:solidFill>
                <a:srgbClr val="333333"/>
              </a:solidFill>
              <a:effectLst/>
              <a:latin typeface="Consolas" panose="020B0609020204030204" pitchFamily="49" charset="0"/>
            </a:endParaRPr>
          </a:p>
          <a:p>
            <a:pPr defTabSz="914400" eaLnBrk="0" fontAlgn="base" hangingPunct="0">
              <a:lnSpc>
                <a:spcPct val="125000"/>
              </a:lnSpc>
              <a:spcBef>
                <a:spcPct val="0"/>
              </a:spcBef>
              <a:spcAft>
                <a:spcPct val="0"/>
              </a:spcAft>
            </a:pPr>
            <a:r>
              <a:rPr lang="en-US" altLang="en-US" sz="1600" dirty="0" err="1">
                <a:solidFill>
                  <a:srgbClr val="333333"/>
                </a:solidFill>
                <a:latin typeface="Consolas" panose="020B0609020204030204" pitchFamily="49" charset="0"/>
              </a:rPr>
              <a:t>optC</a:t>
            </a:r>
            <a:r>
              <a:rPr lang="en-US" altLang="en-US" sz="1600" dirty="0">
                <a:solidFill>
                  <a:srgbClr val="333333"/>
                </a:solidFill>
                <a:latin typeface="Consolas" panose="020B0609020204030204" pitchFamily="49" charset="0"/>
              </a:rPr>
              <a:t> </a:t>
            </a:r>
            <a:r>
              <a:rPr lang="en-US" altLang="en-US" sz="1600" dirty="0">
                <a:solidFill>
                  <a:srgbClr val="007020"/>
                </a:solidFill>
                <a:latin typeface="Consolas" panose="020B0609020204030204" pitchFamily="49" charset="0"/>
              </a:rPr>
              <a:t>&lt;-</a:t>
            </a:r>
            <a:r>
              <a:rPr lang="en-US" altLang="en-US" sz="1600" dirty="0">
                <a:solidFill>
                  <a:srgbClr val="333333"/>
                </a:solidFill>
                <a:latin typeface="Consolas" panose="020B0609020204030204" pitchFamily="49" charset="0"/>
              </a:rPr>
              <a:t> </a:t>
            </a:r>
            <a:r>
              <a:rPr lang="en-US" altLang="en-US" sz="1600" dirty="0" err="1">
                <a:solidFill>
                  <a:srgbClr val="06287E"/>
                </a:solidFill>
                <a:latin typeface="Consolas" panose="020B0609020204030204" pitchFamily="49" charset="0"/>
              </a:rPr>
              <a:t>optContr</a:t>
            </a:r>
            <a:r>
              <a:rPr lang="en-US" altLang="en-US" sz="1600" dirty="0">
                <a:solidFill>
                  <a:srgbClr val="333333"/>
                </a:solidFill>
                <a:latin typeface="Consolas" panose="020B0609020204030204" pitchFamily="49" charset="0"/>
              </a:rPr>
              <a:t>(mods, </a:t>
            </a:r>
            <a:r>
              <a:rPr lang="en-US" altLang="en-US" sz="1600" dirty="0">
                <a:solidFill>
                  <a:srgbClr val="7D9029"/>
                </a:solidFill>
                <a:latin typeface="Consolas" panose="020B0609020204030204" pitchFamily="49" charset="0"/>
              </a:rPr>
              <a:t>w=</a:t>
            </a:r>
            <a:r>
              <a:rPr lang="en-US" altLang="en-US" sz="1600" dirty="0">
                <a:solidFill>
                  <a:srgbClr val="40A070"/>
                </a:solidFill>
                <a:latin typeface="Consolas" panose="020B0609020204030204" pitchFamily="49" charset="0"/>
              </a:rPr>
              <a:t>1</a:t>
            </a:r>
            <a:r>
              <a:rPr lang="en-US" altLang="en-US" sz="1600" dirty="0">
                <a:solidFill>
                  <a:srgbClr val="333333"/>
                </a:solidFill>
                <a:latin typeface="Consolas" panose="020B0609020204030204" pitchFamily="49" charset="0"/>
              </a:rPr>
              <a:t>) </a:t>
            </a:r>
          </a:p>
          <a:p>
            <a:pPr defTabSz="914400" eaLnBrk="0" fontAlgn="base" hangingPunct="0">
              <a:lnSpc>
                <a:spcPct val="125000"/>
              </a:lnSpc>
              <a:spcBef>
                <a:spcPct val="0"/>
              </a:spcBef>
              <a:spcAft>
                <a:spcPct val="0"/>
              </a:spcAft>
            </a:pPr>
            <a:r>
              <a:rPr lang="en-US" altLang="en-US" sz="1600" dirty="0">
                <a:solidFill>
                  <a:srgbClr val="06287E"/>
                </a:solidFill>
                <a:latin typeface="Consolas" panose="020B0609020204030204" pitchFamily="49" charset="0"/>
              </a:rPr>
              <a:t>print</a:t>
            </a:r>
            <a:r>
              <a:rPr lang="en-US" altLang="en-US" sz="1600" dirty="0">
                <a:solidFill>
                  <a:srgbClr val="333333"/>
                </a:solidFill>
                <a:latin typeface="Consolas" panose="020B0609020204030204" pitchFamily="49" charset="0"/>
              </a:rPr>
              <a:t>(</a:t>
            </a:r>
            <a:r>
              <a:rPr lang="en-US" altLang="en-US" sz="1600" dirty="0" err="1">
                <a:solidFill>
                  <a:srgbClr val="333333"/>
                </a:solidFill>
                <a:latin typeface="Consolas" panose="020B0609020204030204" pitchFamily="49" charset="0"/>
              </a:rPr>
              <a:t>optC</a:t>
            </a:r>
            <a:r>
              <a:rPr lang="en-US" altLang="en-US" sz="1600" dirty="0">
                <a:solidFill>
                  <a:srgbClr val="333333"/>
                </a:solidFill>
                <a:latin typeface="Consolas" panose="020B0609020204030204" pitchFamily="49" charset="0"/>
              </a:rPr>
              <a:t>)</a:t>
            </a:r>
            <a:r>
              <a:rPr lang="en-US" altLang="en-US" sz="1600" dirty="0"/>
              <a:t> </a:t>
            </a:r>
            <a:endParaRPr lang="en-US" altLang="en-US" sz="4400" dirty="0">
              <a:latin typeface="Arial" panose="020B0604020202020204" pitchFamily="34" charset="0"/>
            </a:endParaRPr>
          </a:p>
          <a:p>
            <a:pPr marL="0" marR="0" lvl="0" indent="0" algn="l" defTabSz="914400" rtl="0" eaLnBrk="0" fontAlgn="base" latinLnBrk="0" hangingPunct="0">
              <a:lnSpc>
                <a:spcPct val="125000"/>
              </a:lnSpc>
              <a:spcBef>
                <a:spcPct val="0"/>
              </a:spcBef>
              <a:spcAft>
                <a:spcPct val="0"/>
              </a:spcAft>
              <a:buClrTx/>
              <a:buSzTx/>
              <a:buFontTx/>
              <a:buNone/>
              <a:tabLst/>
            </a:pPr>
            <a:endParaRPr kumimoji="0" lang="en-US" altLang="en-US" sz="1600" b="0" i="0" u="none" strike="noStrike" cap="none" normalizeH="0" baseline="0" dirty="0">
              <a:ln>
                <a:noFill/>
              </a:ln>
              <a:solidFill>
                <a:srgbClr val="333333"/>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B659EB88-FFAA-068D-BDB3-842467A31AC8}"/>
              </a:ext>
            </a:extLst>
          </p:cNvPr>
          <p:cNvSpPr txBox="1"/>
          <p:nvPr/>
        </p:nvSpPr>
        <p:spPr>
          <a:xfrm>
            <a:off x="6095206" y="4204869"/>
            <a:ext cx="5949950" cy="1754326"/>
          </a:xfrm>
          <a:prstGeom prst="rect">
            <a:avLst/>
          </a:prstGeom>
          <a:noFill/>
        </p:spPr>
        <p:txBody>
          <a:bodyPr wrap="square">
            <a:spAutoFit/>
          </a:bodyPr>
          <a:lstStyle/>
          <a:p>
            <a:r>
              <a:rPr lang="de-DE" sz="1800" dirty="0"/>
              <a:t> Doses	emax1  	emax2 	sigEmax quadratic</a:t>
            </a:r>
          </a:p>
          <a:p>
            <a:r>
              <a:rPr lang="de-DE" sz="1800" dirty="0"/>
              <a:t>0    	-0.886 	-0.813  	-0.486    	-0.723</a:t>
            </a:r>
          </a:p>
          <a:p>
            <a:r>
              <a:rPr lang="de-DE" sz="1800" dirty="0"/>
              <a:t>12.5  	0.116 	-0.101  	-0.439    	-0.240</a:t>
            </a:r>
          </a:p>
          <a:p>
            <a:r>
              <a:rPr lang="de-DE" sz="1800" dirty="0"/>
              <a:t>25    	0.211  	0.136  	-0.120     	0.140</a:t>
            </a:r>
          </a:p>
          <a:p>
            <a:r>
              <a:rPr lang="de-DE" sz="1800" dirty="0"/>
              <a:t>50    	0.265  	0.326   	0.448     	0.587</a:t>
            </a:r>
          </a:p>
          <a:p>
            <a:r>
              <a:rPr lang="de-DE" sz="1800" dirty="0"/>
              <a:t>100   	0.294  	0.452   	0.597     	0.236</a:t>
            </a:r>
            <a:endParaRPr lang="en-GB" sz="1800" dirty="0"/>
          </a:p>
        </p:txBody>
      </p:sp>
      <p:sp>
        <p:nvSpPr>
          <p:cNvPr id="25" name="TextBox 24">
            <a:extLst>
              <a:ext uri="{FF2B5EF4-FFF2-40B4-BE49-F238E27FC236}">
                <a16:creationId xmlns:a16="http://schemas.microsoft.com/office/drawing/2014/main" id="{721F3479-9954-DBFB-8E94-6D8A8B573E16}"/>
              </a:ext>
            </a:extLst>
          </p:cNvPr>
          <p:cNvSpPr txBox="1"/>
          <p:nvPr/>
        </p:nvSpPr>
        <p:spPr>
          <a:xfrm>
            <a:off x="6181725" y="6210300"/>
            <a:ext cx="4010025" cy="40481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b="1" dirty="0">
                <a:solidFill>
                  <a:schemeClr val="accent6">
                    <a:lumMod val="75000"/>
                  </a:schemeClr>
                </a:solidFill>
              </a:rPr>
              <a:t>Contrast for each model must sum to zero</a:t>
            </a:r>
            <a:endParaRPr lang="en-GB" sz="1600" b="1" dirty="0" err="1">
              <a:solidFill>
                <a:schemeClr val="accent6">
                  <a:lumMod val="75000"/>
                </a:schemeClr>
              </a:solidFill>
            </a:endParaRPr>
          </a:p>
        </p:txBody>
      </p:sp>
    </p:spTree>
    <p:extLst>
      <p:ext uri="{BB962C8B-B14F-4D97-AF65-F5344CB8AC3E}">
        <p14:creationId xmlns:p14="http://schemas.microsoft.com/office/powerpoint/2010/main" val="4182443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D1D6C-8546-590A-4989-1A9046B3AB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FED12A-66A4-E4D2-17FD-716A64B620E8}"/>
              </a:ext>
            </a:extLst>
          </p:cNvPr>
          <p:cNvSpPr>
            <a:spLocks noGrp="1"/>
          </p:cNvSpPr>
          <p:nvPr>
            <p:ph type="sldNum" sz="quarter" idx="21"/>
          </p:nvPr>
        </p:nvSpPr>
        <p:spPr/>
        <p:txBody>
          <a:bodyPr/>
          <a:lstStyle/>
          <a:p>
            <a:fld id="{9F9F533D-B52E-4A2F-BF72-0ADD2D94BD75}" type="slidenum">
              <a:rPr lang="en-GB" smtClean="0"/>
              <a:pPr/>
              <a:t>8</a:t>
            </a:fld>
            <a:endParaRPr lang="en-GB"/>
          </a:p>
        </p:txBody>
      </p:sp>
      <p:sp>
        <p:nvSpPr>
          <p:cNvPr id="6" name="Title 5">
            <a:extLst>
              <a:ext uri="{FF2B5EF4-FFF2-40B4-BE49-F238E27FC236}">
                <a16:creationId xmlns:a16="http://schemas.microsoft.com/office/drawing/2014/main" id="{32355DE3-90D5-CC06-2A6C-F2FD851479AA}"/>
              </a:ext>
            </a:extLst>
          </p:cNvPr>
          <p:cNvSpPr>
            <a:spLocks noGrp="1"/>
          </p:cNvSpPr>
          <p:nvPr>
            <p:ph type="title"/>
          </p:nvPr>
        </p:nvSpPr>
        <p:spPr/>
        <p:txBody>
          <a:bodyPr/>
          <a:lstStyle/>
          <a:p>
            <a:r>
              <a:rPr lang="af-ZA" dirty="0"/>
              <a:t>Maximum tolerated dose - MTD</a:t>
            </a:r>
            <a:endParaRPr lang="fr-BE" dirty="0"/>
          </a:p>
        </p:txBody>
      </p:sp>
      <p:pic>
        <p:nvPicPr>
          <p:cNvPr id="11" name="Picture 10" descr="A diagram of a patient with blue circles and white text&#10;&#10;AI-generated content may be incorrect.">
            <a:extLst>
              <a:ext uri="{FF2B5EF4-FFF2-40B4-BE49-F238E27FC236}">
                <a16:creationId xmlns:a16="http://schemas.microsoft.com/office/drawing/2014/main" id="{9C3BEE45-CCCF-C711-EC66-03C15D7111F2}"/>
              </a:ext>
            </a:extLst>
          </p:cNvPr>
          <p:cNvPicPr>
            <a:picLocks noChangeAspect="1"/>
          </p:cNvPicPr>
          <p:nvPr/>
        </p:nvPicPr>
        <p:blipFill>
          <a:blip r:embed="rId3"/>
          <a:stretch>
            <a:fillRect/>
          </a:stretch>
        </p:blipFill>
        <p:spPr>
          <a:xfrm>
            <a:off x="5898530" y="949806"/>
            <a:ext cx="4816454" cy="4035509"/>
          </a:xfrm>
          <a:prstGeom prst="rect">
            <a:avLst/>
          </a:prstGeom>
        </p:spPr>
      </p:pic>
      <p:sp>
        <p:nvSpPr>
          <p:cNvPr id="7" name="TextBox 6">
            <a:extLst>
              <a:ext uri="{FF2B5EF4-FFF2-40B4-BE49-F238E27FC236}">
                <a16:creationId xmlns:a16="http://schemas.microsoft.com/office/drawing/2014/main" id="{F2217770-4079-34AC-B2FC-4D8AA32EE18A}"/>
              </a:ext>
            </a:extLst>
          </p:cNvPr>
          <p:cNvSpPr txBox="1"/>
          <p:nvPr/>
        </p:nvSpPr>
        <p:spPr>
          <a:xfrm>
            <a:off x="595504" y="5016871"/>
            <a:ext cx="11229784" cy="1596654"/>
          </a:xfrm>
          <a:prstGeom prst="rect">
            <a:avLst/>
          </a:prstGeom>
          <a:noFill/>
        </p:spPr>
        <p:txBody>
          <a:bodyPr wrap="square" lIns="36000" tIns="36000" rIns="36000" bIns="36000" rtlCol="0">
            <a:noAutofit/>
          </a:bodyPr>
          <a:lstStyle/>
          <a:p>
            <a:pPr>
              <a:lnSpc>
                <a:spcPct val="125000"/>
              </a:lnSpc>
              <a:spcBef>
                <a:spcPts val="300"/>
              </a:spcBef>
              <a:spcAft>
                <a:spcPts val="300"/>
              </a:spcAft>
              <a:buClr>
                <a:schemeClr val="tx2"/>
              </a:buClr>
              <a:buSzPct val="110000"/>
            </a:pPr>
            <a:r>
              <a:rPr lang="en-US" sz="2000" dirty="0"/>
              <a:t>Traditionally, it is aimed to find the maximum tolerated dose under the assumption that toxicity and efficacy increase with an increase in dose. </a:t>
            </a:r>
            <a:r>
              <a:rPr lang="en-US" sz="2000" b="1" dirty="0">
                <a:solidFill>
                  <a:srgbClr val="C00000"/>
                </a:solidFill>
              </a:rPr>
              <a:t>Dose limiting toxicity (DLT) </a:t>
            </a:r>
            <a:r>
              <a:rPr lang="en-US" sz="2000" dirty="0"/>
              <a:t>is observed within a defined window</a:t>
            </a:r>
            <a:r>
              <a:rPr lang="en-US" sz="2000" b="1" dirty="0"/>
              <a:t>,</a:t>
            </a:r>
            <a:r>
              <a:rPr lang="en-US" sz="2000" b="1" dirty="0">
                <a:solidFill>
                  <a:srgbClr val="C00000"/>
                </a:solidFill>
              </a:rPr>
              <a:t> </a:t>
            </a:r>
            <a:r>
              <a:rPr lang="en-US" sz="2000" dirty="0"/>
              <a:t>typically 1 or 2 cycles of treatment. A treatment cycle is defined by the project team. </a:t>
            </a:r>
          </a:p>
        </p:txBody>
      </p:sp>
      <p:pic>
        <p:nvPicPr>
          <p:cNvPr id="9" name="Picture 8">
            <a:extLst>
              <a:ext uri="{FF2B5EF4-FFF2-40B4-BE49-F238E27FC236}">
                <a16:creationId xmlns:a16="http://schemas.microsoft.com/office/drawing/2014/main" id="{29C11D0C-9E9C-C8FA-9A6C-819B6116D96F}"/>
              </a:ext>
            </a:extLst>
          </p:cNvPr>
          <p:cNvPicPr>
            <a:picLocks noChangeAspect="1"/>
          </p:cNvPicPr>
          <p:nvPr/>
        </p:nvPicPr>
        <p:blipFill>
          <a:blip r:embed="rId4"/>
          <a:stretch>
            <a:fillRect/>
          </a:stretch>
        </p:blipFill>
        <p:spPr>
          <a:xfrm>
            <a:off x="518227" y="1510040"/>
            <a:ext cx="4707565" cy="3214305"/>
          </a:xfrm>
          <a:prstGeom prst="rect">
            <a:avLst/>
          </a:prstGeom>
        </p:spPr>
      </p:pic>
    </p:spTree>
    <p:extLst>
      <p:ext uri="{BB962C8B-B14F-4D97-AF65-F5344CB8AC3E}">
        <p14:creationId xmlns:p14="http://schemas.microsoft.com/office/powerpoint/2010/main" val="950517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0133E-FD55-94FA-FF02-60874345A59C}"/>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1602C4EE-2D1A-E428-6921-9E703616415F}"/>
              </a:ext>
            </a:extLst>
          </p:cNvPr>
          <p:cNvSpPr>
            <a:spLocks noGrp="1"/>
          </p:cNvSpPr>
          <p:nvPr>
            <p:ph type="title"/>
          </p:nvPr>
        </p:nvSpPr>
        <p:spPr>
          <a:xfrm>
            <a:off x="365125" y="242888"/>
            <a:ext cx="11460163" cy="430887"/>
          </a:xfrm>
        </p:spPr>
        <p:txBody>
          <a:bodyPr anchor="b">
            <a:normAutofit/>
          </a:bodyPr>
          <a:lstStyle/>
          <a:p>
            <a:r>
              <a:rPr lang="en-US" dirty="0"/>
              <a:t>Hypothesis testing</a:t>
            </a:r>
            <a:endParaRPr lang="en-GB" dirty="0"/>
          </a:p>
        </p:txBody>
      </p:sp>
      <p:sp>
        <p:nvSpPr>
          <p:cNvPr id="3" name="TextBox 2">
            <a:extLst>
              <a:ext uri="{FF2B5EF4-FFF2-40B4-BE49-F238E27FC236}">
                <a16:creationId xmlns:a16="http://schemas.microsoft.com/office/drawing/2014/main" id="{191DD337-2DDB-3AA3-A88B-EABBB1CBFCD4}"/>
              </a:ext>
            </a:extLst>
          </p:cNvPr>
          <p:cNvSpPr txBox="1"/>
          <p:nvPr/>
        </p:nvSpPr>
        <p:spPr>
          <a:xfrm>
            <a:off x="228600" y="880270"/>
            <a:ext cx="9886950" cy="602281"/>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i="1" dirty="0" err="1"/>
              <a:t>MCTtest</a:t>
            </a:r>
            <a:r>
              <a:rPr lang="en-US" sz="2000" dirty="0"/>
              <a:t> function in </a:t>
            </a:r>
            <a:r>
              <a:rPr lang="en-US" sz="2000" dirty="0" err="1"/>
              <a:t>DoseFinding</a:t>
            </a:r>
            <a:r>
              <a:rPr lang="en-US" sz="2000" dirty="0"/>
              <a:t> package performs the multiple comparison procedure</a:t>
            </a:r>
            <a:endParaRPr lang="en-GB" sz="2000" dirty="0" err="1"/>
          </a:p>
        </p:txBody>
      </p:sp>
      <p:pic>
        <p:nvPicPr>
          <p:cNvPr id="12" name="Picture 11">
            <a:extLst>
              <a:ext uri="{FF2B5EF4-FFF2-40B4-BE49-F238E27FC236}">
                <a16:creationId xmlns:a16="http://schemas.microsoft.com/office/drawing/2014/main" id="{EB132212-E46A-B978-1197-9E0FD8016F24}"/>
              </a:ext>
            </a:extLst>
          </p:cNvPr>
          <p:cNvPicPr>
            <a:picLocks noChangeAspect="1"/>
          </p:cNvPicPr>
          <p:nvPr/>
        </p:nvPicPr>
        <p:blipFill>
          <a:blip r:embed="rId2"/>
          <a:stretch>
            <a:fillRect/>
          </a:stretch>
        </p:blipFill>
        <p:spPr>
          <a:xfrm>
            <a:off x="5990431" y="2126902"/>
            <a:ext cx="4125119" cy="4488210"/>
          </a:xfrm>
          <a:prstGeom prst="rect">
            <a:avLst/>
          </a:prstGeom>
        </p:spPr>
      </p:pic>
      <p:sp>
        <p:nvSpPr>
          <p:cNvPr id="13" name="TextBox 12">
            <a:extLst>
              <a:ext uri="{FF2B5EF4-FFF2-40B4-BE49-F238E27FC236}">
                <a16:creationId xmlns:a16="http://schemas.microsoft.com/office/drawing/2014/main" id="{90F78D01-FC84-A541-9DCB-D9599FCBAFB0}"/>
              </a:ext>
            </a:extLst>
          </p:cNvPr>
          <p:cNvSpPr txBox="1"/>
          <p:nvPr/>
        </p:nvSpPr>
        <p:spPr>
          <a:xfrm>
            <a:off x="161529" y="5451649"/>
            <a:ext cx="5378450" cy="1311101"/>
          </a:xfrm>
          <a:prstGeom prst="rect">
            <a:avLst/>
          </a:prstGeom>
          <a:noFill/>
        </p:spPr>
        <p:txBody>
          <a:bodyPr wrap="square" lIns="36000" tIns="36000" rIns="36000" bIns="36000" rtlCol="0">
            <a:noAutofit/>
          </a:bodyPr>
          <a:lstStyle/>
          <a:p>
            <a:pPr marL="285750" indent="-285750" algn="l">
              <a:lnSpc>
                <a:spcPct val="125000"/>
              </a:lnSpc>
              <a:spcBef>
                <a:spcPts val="300"/>
              </a:spcBef>
              <a:spcAft>
                <a:spcPts val="300"/>
              </a:spcAft>
              <a:buClr>
                <a:schemeClr val="tx2"/>
              </a:buClr>
              <a:buSzPct val="110000"/>
              <a:buFont typeface="Wingdings" panose="05000000000000000000" pitchFamily="2" charset="2"/>
              <a:buChar char="Ø"/>
            </a:pPr>
            <a:r>
              <a:rPr lang="en-US" sz="2000" dirty="0"/>
              <a:t>All the candidate models resulted in significant results, but which model to selected for estimating MED?</a:t>
            </a:r>
            <a:endParaRPr lang="en-GB" sz="2000" dirty="0" err="1"/>
          </a:p>
        </p:txBody>
      </p:sp>
      <p:sp>
        <p:nvSpPr>
          <p:cNvPr id="14" name="Rectangle 3">
            <a:extLst>
              <a:ext uri="{FF2B5EF4-FFF2-40B4-BE49-F238E27FC236}">
                <a16:creationId xmlns:a16="http://schemas.microsoft.com/office/drawing/2014/main" id="{65493E8A-D62C-71A8-EADB-DAB5AF6FE80B}"/>
              </a:ext>
            </a:extLst>
          </p:cNvPr>
          <p:cNvSpPr>
            <a:spLocks noChangeArrowheads="1"/>
          </p:cNvSpPr>
          <p:nvPr/>
        </p:nvSpPr>
        <p:spPr bwMode="auto">
          <a:xfrm>
            <a:off x="365125" y="1670845"/>
            <a:ext cx="4724401" cy="370460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25000"/>
              </a:lnSpc>
              <a:spcBef>
                <a:spcPts val="600"/>
              </a:spcBef>
              <a:spcAft>
                <a:spcPts val="600"/>
              </a:spcAft>
              <a:buClrTx/>
              <a:buSzTx/>
              <a:buFontTx/>
              <a:buNone/>
              <a:tabLst/>
            </a:pPr>
            <a:r>
              <a:rPr kumimoji="0" lang="en-US" altLang="en-US" sz="1800" b="0" i="0" u="none" strike="noStrike" cap="none" normalizeH="0" baseline="0" dirty="0" err="1">
                <a:ln>
                  <a:noFill/>
                </a:ln>
                <a:solidFill>
                  <a:srgbClr val="333333"/>
                </a:solidFill>
                <a:effectLst/>
                <a:latin typeface="Consolas" panose="020B0609020204030204" pitchFamily="49" charset="0"/>
              </a:rPr>
              <a:t>fitlm</a:t>
            </a:r>
            <a:r>
              <a:rPr kumimoji="0" lang="en-US" altLang="en-US" sz="1800" b="0" i="0" u="none" strike="noStrike" cap="none" normalizeH="0" baseline="0" dirty="0">
                <a:ln>
                  <a:noFill/>
                </a:ln>
                <a:solidFill>
                  <a:srgbClr val="333333"/>
                </a:solidFill>
                <a:effectLst/>
                <a:latin typeface="Consolas" panose="020B0609020204030204" pitchFamily="49" charset="0"/>
              </a:rPr>
              <a:t> </a:t>
            </a:r>
            <a:r>
              <a:rPr kumimoji="0" lang="en-US" altLang="en-US" sz="1800" b="0" i="0" u="none" strike="noStrike" cap="none" normalizeH="0" baseline="0" dirty="0">
                <a:ln>
                  <a:noFill/>
                </a:ln>
                <a:solidFill>
                  <a:srgbClr val="007020"/>
                </a:solidFill>
                <a:effectLst/>
                <a:latin typeface="Consolas" panose="020B0609020204030204" pitchFamily="49" charset="0"/>
              </a:rPr>
              <a:t>&lt;-</a:t>
            </a:r>
            <a:r>
              <a:rPr kumimoji="0" lang="en-US" altLang="en-US" sz="1800" b="0" i="0" u="none" strike="noStrike" cap="none" normalizeH="0" baseline="0" dirty="0">
                <a:ln>
                  <a:noFill/>
                </a:ln>
                <a:solidFill>
                  <a:srgbClr val="333333"/>
                </a:solidFill>
                <a:effectLst/>
                <a:latin typeface="Consolas" panose="020B0609020204030204" pitchFamily="49" charset="0"/>
              </a:rPr>
              <a:t> </a:t>
            </a:r>
            <a:r>
              <a:rPr kumimoji="0" lang="en-US" altLang="en-US" sz="1800" b="0" i="0" u="none" strike="noStrike" cap="none" normalizeH="0" baseline="0" dirty="0" err="1">
                <a:ln>
                  <a:noFill/>
                </a:ln>
                <a:solidFill>
                  <a:srgbClr val="06287E"/>
                </a:solidFill>
                <a:effectLst/>
                <a:latin typeface="Consolas" panose="020B0609020204030204" pitchFamily="49" charset="0"/>
              </a:rPr>
              <a:t>lm</a:t>
            </a:r>
            <a:r>
              <a:rPr kumimoji="0" lang="en-US" altLang="en-US" sz="1800" b="0" i="0" u="none" strike="noStrike" cap="none" normalizeH="0" baseline="0" dirty="0">
                <a:ln>
                  <a:noFill/>
                </a:ln>
                <a:solidFill>
                  <a:srgbClr val="333333"/>
                </a:solidFill>
                <a:effectLst/>
                <a:latin typeface="Consolas" panose="020B0609020204030204" pitchFamily="49" charset="0"/>
              </a:rPr>
              <a:t>(FEV1 </a:t>
            </a:r>
            <a:r>
              <a:rPr kumimoji="0" lang="en-US" altLang="en-US" sz="1800" b="0" i="0" u="none" strike="noStrike" cap="none" normalizeH="0" baseline="0" dirty="0">
                <a:ln>
                  <a:noFill/>
                </a:ln>
                <a:solidFill>
                  <a:srgbClr val="4070A0"/>
                </a:solidFill>
                <a:effectLst/>
                <a:latin typeface="Consolas" panose="020B0609020204030204" pitchFamily="49" charset="0"/>
              </a:rPr>
              <a:t>~</a:t>
            </a:r>
            <a:r>
              <a:rPr kumimoji="0" lang="en-US" altLang="en-US" sz="1800" b="0" i="0" u="none" strike="noStrike" cap="none" normalizeH="0" baseline="0" dirty="0">
                <a:ln>
                  <a:noFill/>
                </a:ln>
                <a:solidFill>
                  <a:srgbClr val="333333"/>
                </a:solidFill>
                <a:effectLst/>
                <a:latin typeface="Consolas" panose="020B0609020204030204" pitchFamily="49" charset="0"/>
              </a:rPr>
              <a:t> </a:t>
            </a:r>
            <a:r>
              <a:rPr kumimoji="0" lang="en-US" altLang="en-US" sz="1800" b="0" i="0" u="none" strike="noStrike" cap="none" normalizeH="0" baseline="0" dirty="0">
                <a:ln>
                  <a:noFill/>
                </a:ln>
                <a:solidFill>
                  <a:srgbClr val="06287E"/>
                </a:solidFill>
                <a:effectLst/>
                <a:latin typeface="Consolas" panose="020B0609020204030204" pitchFamily="49" charset="0"/>
              </a:rPr>
              <a:t>factor</a:t>
            </a:r>
            <a:r>
              <a:rPr kumimoji="0" lang="en-US" altLang="en-US" sz="1800" b="0" i="0" u="none" strike="noStrike" cap="none" normalizeH="0" baseline="0" dirty="0">
                <a:ln>
                  <a:noFill/>
                </a:ln>
                <a:solidFill>
                  <a:srgbClr val="333333"/>
                </a:solidFill>
                <a:effectLst/>
                <a:latin typeface="Consolas" panose="020B0609020204030204" pitchFamily="49" charset="0"/>
              </a:rPr>
              <a:t>(dose) </a:t>
            </a:r>
            <a:r>
              <a:rPr kumimoji="0" lang="en-US" altLang="en-US" sz="1800" b="0" i="0" u="none" strike="noStrike" cap="none" normalizeH="0" baseline="0" dirty="0">
                <a:ln>
                  <a:noFill/>
                </a:ln>
                <a:solidFill>
                  <a:srgbClr val="4070A0"/>
                </a:solidFill>
                <a:effectLst/>
                <a:latin typeface="Consolas" panose="020B0609020204030204" pitchFamily="49" charset="0"/>
              </a:rPr>
              <a:t>-</a:t>
            </a:r>
            <a:r>
              <a:rPr kumimoji="0" lang="en-US" altLang="en-US" sz="1800" b="0" i="0" u="none" strike="noStrike" cap="none" normalizeH="0" baseline="0" dirty="0">
                <a:ln>
                  <a:noFill/>
                </a:ln>
                <a:solidFill>
                  <a:srgbClr val="333333"/>
                </a:solidFill>
                <a:effectLst/>
                <a:latin typeface="Consolas" panose="020B0609020204030204" pitchFamily="49" charset="0"/>
              </a:rPr>
              <a:t> 	</a:t>
            </a:r>
            <a:r>
              <a:rPr kumimoji="0" lang="en-US" altLang="en-US" sz="1800" b="0" i="0" u="none" strike="noStrike" cap="none" normalizeH="0" baseline="0" dirty="0">
                <a:ln>
                  <a:noFill/>
                </a:ln>
                <a:solidFill>
                  <a:srgbClr val="40A070"/>
                </a:solidFill>
                <a:effectLst/>
                <a:latin typeface="Consolas" panose="020B0609020204030204" pitchFamily="49" charset="0"/>
              </a:rPr>
              <a:t>1</a:t>
            </a:r>
            <a:r>
              <a:rPr kumimoji="0" lang="en-US" altLang="en-US" sz="1800" b="0" i="0" u="none" strike="noStrike" cap="none" normalizeH="0" baseline="0" dirty="0">
                <a:ln>
                  <a:noFill/>
                </a:ln>
                <a:solidFill>
                  <a:srgbClr val="333333"/>
                </a:solidFill>
                <a:effectLst/>
                <a:latin typeface="Consolas" panose="020B0609020204030204" pitchFamily="49" charset="0"/>
              </a:rPr>
              <a:t>, </a:t>
            </a:r>
            <a:r>
              <a:rPr kumimoji="0" lang="en-US" altLang="en-US" sz="1800" b="0" i="0" u="none" strike="noStrike" cap="none" normalizeH="0" baseline="0" dirty="0">
                <a:ln>
                  <a:noFill/>
                </a:ln>
                <a:solidFill>
                  <a:srgbClr val="7D9029"/>
                </a:solidFill>
                <a:effectLst/>
                <a:latin typeface="Consolas" panose="020B0609020204030204" pitchFamily="49" charset="0"/>
              </a:rPr>
              <a:t>data =</a:t>
            </a:r>
            <a:r>
              <a:rPr kumimoji="0" lang="en-US" altLang="en-US" sz="1800" b="0" i="0" u="none" strike="noStrike" cap="none" normalizeH="0" baseline="0" dirty="0">
                <a:ln>
                  <a:noFill/>
                </a:ln>
                <a:solidFill>
                  <a:srgbClr val="333333"/>
                </a:solidFill>
                <a:effectLst/>
                <a:latin typeface="Consolas" panose="020B0609020204030204" pitchFamily="49" charset="0"/>
              </a:rPr>
              <a:t> NVA) </a:t>
            </a:r>
          </a:p>
          <a:p>
            <a:pPr marL="0" marR="0" lvl="0" indent="0" algn="l" defTabSz="914400" rtl="0" eaLnBrk="0" fontAlgn="base" latinLnBrk="0" hangingPunct="0">
              <a:lnSpc>
                <a:spcPct val="125000"/>
              </a:lnSpc>
              <a:spcBef>
                <a:spcPts val="600"/>
              </a:spcBef>
              <a:spcAft>
                <a:spcPts val="600"/>
              </a:spcAft>
              <a:buClrTx/>
              <a:buSzTx/>
              <a:buFontTx/>
              <a:buNone/>
              <a:tabLst/>
            </a:pPr>
            <a:r>
              <a:rPr kumimoji="0" lang="en-US" altLang="en-US" sz="1800" b="0" i="0" u="none" strike="noStrike" cap="none" normalizeH="0" baseline="0" dirty="0" err="1">
                <a:ln>
                  <a:noFill/>
                </a:ln>
                <a:solidFill>
                  <a:srgbClr val="333333"/>
                </a:solidFill>
                <a:effectLst/>
                <a:latin typeface="Consolas" panose="020B0609020204030204" pitchFamily="49" charset="0"/>
              </a:rPr>
              <a:t>mu_hat</a:t>
            </a:r>
            <a:r>
              <a:rPr kumimoji="0" lang="en-US" altLang="en-US" sz="1800" b="0" i="0" u="none" strike="noStrike" cap="none" normalizeH="0" baseline="0" dirty="0">
                <a:ln>
                  <a:noFill/>
                </a:ln>
                <a:solidFill>
                  <a:srgbClr val="333333"/>
                </a:solidFill>
                <a:effectLst/>
                <a:latin typeface="Consolas" panose="020B0609020204030204" pitchFamily="49" charset="0"/>
              </a:rPr>
              <a:t> </a:t>
            </a:r>
            <a:r>
              <a:rPr kumimoji="0" lang="en-US" altLang="en-US" sz="1800" b="0" i="0" u="none" strike="noStrike" cap="none" normalizeH="0" baseline="0" dirty="0">
                <a:ln>
                  <a:noFill/>
                </a:ln>
                <a:solidFill>
                  <a:srgbClr val="007020"/>
                </a:solidFill>
                <a:effectLst/>
                <a:latin typeface="Consolas" panose="020B0609020204030204" pitchFamily="49" charset="0"/>
              </a:rPr>
              <a:t>&lt;-</a:t>
            </a:r>
            <a:r>
              <a:rPr kumimoji="0" lang="en-US" altLang="en-US" sz="1800" b="0" i="0" u="none" strike="noStrike" cap="none" normalizeH="0" baseline="0" dirty="0">
                <a:ln>
                  <a:noFill/>
                </a:ln>
                <a:solidFill>
                  <a:srgbClr val="333333"/>
                </a:solidFill>
                <a:effectLst/>
                <a:latin typeface="Consolas" panose="020B0609020204030204" pitchFamily="49" charset="0"/>
              </a:rPr>
              <a:t> </a:t>
            </a:r>
            <a:r>
              <a:rPr kumimoji="0" lang="en-US" altLang="en-US" sz="1800" b="0" i="0" u="none" strike="noStrike" cap="none" normalizeH="0" baseline="0" dirty="0" err="1">
                <a:ln>
                  <a:noFill/>
                </a:ln>
                <a:solidFill>
                  <a:srgbClr val="06287E"/>
                </a:solidFill>
                <a:effectLst/>
                <a:latin typeface="Consolas" panose="020B0609020204030204" pitchFamily="49" charset="0"/>
              </a:rPr>
              <a:t>coef</a:t>
            </a:r>
            <a:r>
              <a:rPr kumimoji="0" lang="en-US" altLang="en-US" sz="1800" b="0" i="0" u="none" strike="noStrike" cap="none" normalizeH="0" baseline="0" dirty="0">
                <a:ln>
                  <a:noFill/>
                </a:ln>
                <a:solidFill>
                  <a:srgbClr val="333333"/>
                </a:solidFill>
                <a:effectLst/>
                <a:latin typeface="Consolas" panose="020B0609020204030204" pitchFamily="49" charset="0"/>
              </a:rPr>
              <a:t>(</a:t>
            </a:r>
            <a:r>
              <a:rPr kumimoji="0" lang="en-US" altLang="en-US" sz="1800" b="0" i="0" u="none" strike="noStrike" cap="none" normalizeH="0" baseline="0" dirty="0" err="1">
                <a:ln>
                  <a:noFill/>
                </a:ln>
                <a:solidFill>
                  <a:srgbClr val="333333"/>
                </a:solidFill>
                <a:effectLst/>
                <a:latin typeface="Consolas" panose="020B0609020204030204" pitchFamily="49" charset="0"/>
              </a:rPr>
              <a:t>fitlm</a:t>
            </a:r>
            <a:r>
              <a:rPr kumimoji="0" lang="en-US" altLang="en-US" sz="1800" b="0" i="0" u="none" strike="noStrike" cap="none" normalizeH="0" baseline="0" dirty="0">
                <a:ln>
                  <a:noFill/>
                </a:ln>
                <a:solidFill>
                  <a:srgbClr val="333333"/>
                </a:solidFill>
                <a:effectLst/>
                <a:latin typeface="Consolas" panose="020B0609020204030204" pitchFamily="49" charset="0"/>
              </a:rPr>
              <a:t>) </a:t>
            </a:r>
          </a:p>
          <a:p>
            <a:pPr defTabSz="914400" eaLnBrk="0" fontAlgn="base" hangingPunct="0">
              <a:lnSpc>
                <a:spcPct val="125000"/>
              </a:lnSpc>
              <a:spcBef>
                <a:spcPts val="600"/>
              </a:spcBef>
              <a:spcAft>
                <a:spcPts val="600"/>
              </a:spcAft>
            </a:pPr>
            <a:r>
              <a:rPr lang="en-US" altLang="en-US" sz="1800" dirty="0" err="1">
                <a:solidFill>
                  <a:srgbClr val="333333"/>
                </a:solidFill>
                <a:latin typeface="Consolas" panose="020B0609020204030204" pitchFamily="49" charset="0"/>
              </a:rPr>
              <a:t>S_hat</a:t>
            </a:r>
            <a:r>
              <a:rPr lang="en-US" altLang="en-US" sz="1800" dirty="0">
                <a:solidFill>
                  <a:srgbClr val="333333"/>
                </a:solidFill>
                <a:latin typeface="Consolas" panose="020B0609020204030204" pitchFamily="49" charset="0"/>
              </a:rPr>
              <a:t> &lt;- </a:t>
            </a:r>
            <a:r>
              <a:rPr lang="en-US" altLang="en-US" sz="1800" dirty="0" err="1">
                <a:solidFill>
                  <a:srgbClr val="333333"/>
                </a:solidFill>
                <a:latin typeface="Consolas" panose="020B0609020204030204" pitchFamily="49" charset="0"/>
              </a:rPr>
              <a:t>vcov</a:t>
            </a:r>
            <a:r>
              <a:rPr lang="en-US" altLang="en-US" sz="1800" dirty="0">
                <a:solidFill>
                  <a:srgbClr val="333333"/>
                </a:solidFill>
                <a:latin typeface="Consolas" panose="020B0609020204030204" pitchFamily="49" charset="0"/>
              </a:rPr>
              <a:t>(</a:t>
            </a:r>
            <a:r>
              <a:rPr lang="en-US" altLang="en-US" sz="1800" dirty="0" err="1">
                <a:solidFill>
                  <a:srgbClr val="333333"/>
                </a:solidFill>
                <a:latin typeface="Consolas" panose="020B0609020204030204" pitchFamily="49" charset="0"/>
              </a:rPr>
              <a:t>fitlm</a:t>
            </a:r>
            <a:r>
              <a:rPr lang="en-US" altLang="en-US" sz="1800" dirty="0">
                <a:solidFill>
                  <a:srgbClr val="333333"/>
                </a:solidFill>
                <a:latin typeface="Consolas" panose="020B0609020204030204" pitchFamily="49" charset="0"/>
              </a:rPr>
              <a:t>)</a:t>
            </a:r>
          </a:p>
          <a:p>
            <a:pPr defTabSz="914400" eaLnBrk="0" fontAlgn="base" hangingPunct="0">
              <a:lnSpc>
                <a:spcPct val="125000"/>
              </a:lnSpc>
              <a:spcBef>
                <a:spcPts val="600"/>
              </a:spcBef>
              <a:spcAft>
                <a:spcPts val="600"/>
              </a:spcAft>
            </a:pPr>
            <a:r>
              <a:rPr lang="en-US" altLang="en-US" sz="1800" dirty="0" err="1">
                <a:solidFill>
                  <a:srgbClr val="333333"/>
                </a:solidFill>
                <a:latin typeface="Consolas" panose="020B0609020204030204" pitchFamily="49" charset="0"/>
              </a:rPr>
              <a:t>anova_df</a:t>
            </a:r>
            <a:r>
              <a:rPr lang="en-US" altLang="en-US" sz="1800" dirty="0">
                <a:solidFill>
                  <a:srgbClr val="333333"/>
                </a:solidFill>
                <a:latin typeface="Consolas" panose="020B0609020204030204" pitchFamily="49" charset="0"/>
              </a:rPr>
              <a:t> </a:t>
            </a:r>
            <a:r>
              <a:rPr lang="en-US" altLang="en-US" sz="1800" dirty="0">
                <a:solidFill>
                  <a:srgbClr val="007020"/>
                </a:solidFill>
                <a:latin typeface="Consolas" panose="020B0609020204030204" pitchFamily="49" charset="0"/>
              </a:rPr>
              <a:t>&lt;-</a:t>
            </a:r>
            <a:r>
              <a:rPr lang="en-US" altLang="en-US" sz="1800" dirty="0">
                <a:solidFill>
                  <a:srgbClr val="333333"/>
                </a:solidFill>
                <a:latin typeface="Consolas" panose="020B0609020204030204" pitchFamily="49" charset="0"/>
              </a:rPr>
              <a:t> </a:t>
            </a:r>
            <a:r>
              <a:rPr lang="en-US" altLang="en-US" sz="1800" dirty="0" err="1">
                <a:solidFill>
                  <a:srgbClr val="333333"/>
                </a:solidFill>
                <a:latin typeface="Consolas" panose="020B0609020204030204" pitchFamily="49" charset="0"/>
              </a:rPr>
              <a:t>fitlm</a:t>
            </a:r>
            <a:r>
              <a:rPr lang="en-US" altLang="en-US" sz="1800" dirty="0" err="1">
                <a:solidFill>
                  <a:srgbClr val="4070A0"/>
                </a:solidFill>
                <a:latin typeface="Consolas" panose="020B0609020204030204" pitchFamily="49" charset="0"/>
              </a:rPr>
              <a:t>$</a:t>
            </a:r>
            <a:r>
              <a:rPr lang="en-US" altLang="en-US" sz="1800" dirty="0" err="1">
                <a:solidFill>
                  <a:srgbClr val="333333"/>
                </a:solidFill>
                <a:latin typeface="Consolas" panose="020B0609020204030204" pitchFamily="49" charset="0"/>
              </a:rPr>
              <a:t>df.residual</a:t>
            </a:r>
            <a:r>
              <a:rPr lang="en-US" altLang="en-US" sz="1800" dirty="0"/>
              <a:t> </a:t>
            </a:r>
            <a:endParaRPr lang="en-US" altLang="en-US" sz="4800" dirty="0">
              <a:latin typeface="Arial" panose="020B0604020202020204" pitchFamily="34" charset="0"/>
            </a:endParaRPr>
          </a:p>
          <a:p>
            <a:pPr defTabSz="914400" eaLnBrk="0" fontAlgn="base" hangingPunct="0">
              <a:lnSpc>
                <a:spcPct val="125000"/>
              </a:lnSpc>
              <a:spcBef>
                <a:spcPts val="600"/>
              </a:spcBef>
              <a:spcAft>
                <a:spcPts val="600"/>
              </a:spcAft>
            </a:pPr>
            <a:r>
              <a:rPr lang="en-US" altLang="en-US" sz="1800" dirty="0" err="1">
                <a:solidFill>
                  <a:srgbClr val="333333"/>
                </a:solidFill>
                <a:latin typeface="Consolas" panose="020B0609020204030204" pitchFamily="49" charset="0"/>
              </a:rPr>
              <a:t>test_general</a:t>
            </a:r>
            <a:r>
              <a:rPr lang="en-US" altLang="en-US" sz="1800" dirty="0">
                <a:solidFill>
                  <a:srgbClr val="333333"/>
                </a:solidFill>
                <a:latin typeface="Consolas" panose="020B0609020204030204" pitchFamily="49" charset="0"/>
              </a:rPr>
              <a:t> &lt;- </a:t>
            </a:r>
            <a:r>
              <a:rPr lang="en-US" altLang="en-US" sz="1800" dirty="0" err="1">
                <a:solidFill>
                  <a:srgbClr val="333333"/>
                </a:solidFill>
                <a:latin typeface="Consolas" panose="020B0609020204030204" pitchFamily="49" charset="0"/>
              </a:rPr>
              <a:t>MCTtest</a:t>
            </a:r>
            <a:r>
              <a:rPr lang="en-US" altLang="en-US" sz="1800" dirty="0">
                <a:solidFill>
                  <a:srgbClr val="333333"/>
                </a:solidFill>
                <a:latin typeface="Consolas" panose="020B0609020204030204" pitchFamily="49" charset="0"/>
              </a:rPr>
              <a:t>(dose = doses, 	resp = </a:t>
            </a:r>
            <a:r>
              <a:rPr lang="en-US" altLang="en-US" sz="1800" dirty="0" err="1">
                <a:solidFill>
                  <a:srgbClr val="333333"/>
                </a:solidFill>
                <a:latin typeface="Consolas" panose="020B0609020204030204" pitchFamily="49" charset="0"/>
              </a:rPr>
              <a:t>mu_hat</a:t>
            </a:r>
            <a:r>
              <a:rPr lang="en-US" altLang="en-US" sz="1800" dirty="0">
                <a:solidFill>
                  <a:srgbClr val="333333"/>
                </a:solidFill>
                <a:latin typeface="Consolas" panose="020B0609020204030204" pitchFamily="49" charset="0"/>
              </a:rPr>
              <a:t>, S = </a:t>
            </a:r>
            <a:r>
              <a:rPr lang="en-US" altLang="en-US" sz="1800" dirty="0" err="1">
                <a:solidFill>
                  <a:srgbClr val="333333"/>
                </a:solidFill>
                <a:latin typeface="Consolas" panose="020B0609020204030204" pitchFamily="49" charset="0"/>
              </a:rPr>
              <a:t>S_hat</a:t>
            </a:r>
            <a:r>
              <a:rPr lang="en-US" altLang="en-US" sz="1800" dirty="0">
                <a:solidFill>
                  <a:srgbClr val="333333"/>
                </a:solidFill>
                <a:latin typeface="Consolas" panose="020B0609020204030204" pitchFamily="49" charset="0"/>
              </a:rPr>
              <a:t>, </a:t>
            </a:r>
            <a:r>
              <a:rPr lang="en-US" altLang="en-US" sz="1800" dirty="0" err="1">
                <a:solidFill>
                  <a:srgbClr val="333333"/>
                </a:solidFill>
                <a:latin typeface="Consolas" panose="020B0609020204030204" pitchFamily="49" charset="0"/>
              </a:rPr>
              <a:t>df</a:t>
            </a:r>
            <a:r>
              <a:rPr lang="en-US" altLang="en-US" sz="1800" dirty="0">
                <a:solidFill>
                  <a:srgbClr val="333333"/>
                </a:solidFill>
                <a:latin typeface="Consolas" panose="020B0609020204030204" pitchFamily="49" charset="0"/>
              </a:rPr>
              <a:t> = 	</a:t>
            </a:r>
            <a:r>
              <a:rPr lang="en-US" altLang="en-US" sz="1800" dirty="0" err="1">
                <a:solidFill>
                  <a:srgbClr val="333333"/>
                </a:solidFill>
                <a:latin typeface="Consolas" panose="020B0609020204030204" pitchFamily="49" charset="0"/>
              </a:rPr>
              <a:t>anova_df</a:t>
            </a:r>
            <a:r>
              <a:rPr lang="en-US" altLang="en-US" sz="1800" dirty="0">
                <a:solidFill>
                  <a:srgbClr val="333333"/>
                </a:solidFill>
                <a:latin typeface="Consolas" panose="020B0609020204030204" pitchFamily="49" charset="0"/>
              </a:rPr>
              <a:t>, models = mods, type 	= "general") </a:t>
            </a:r>
          </a:p>
        </p:txBody>
      </p:sp>
    </p:spTree>
    <p:extLst>
      <p:ext uri="{BB962C8B-B14F-4D97-AF65-F5344CB8AC3E}">
        <p14:creationId xmlns:p14="http://schemas.microsoft.com/office/powerpoint/2010/main" val="3489096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61A2F-2751-4BCA-D01B-83176E3A32AA}"/>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A3ECFA2F-40B2-8C66-1F5C-2A8B57797D4A}"/>
              </a:ext>
            </a:extLst>
          </p:cNvPr>
          <p:cNvSpPr>
            <a:spLocks noGrp="1"/>
          </p:cNvSpPr>
          <p:nvPr>
            <p:ph type="title"/>
          </p:nvPr>
        </p:nvSpPr>
        <p:spPr>
          <a:xfrm>
            <a:off x="365125" y="242888"/>
            <a:ext cx="11460163" cy="430887"/>
          </a:xfrm>
        </p:spPr>
        <p:txBody>
          <a:bodyPr anchor="ctr">
            <a:normAutofit/>
          </a:bodyPr>
          <a:lstStyle/>
          <a:p>
            <a:r>
              <a:rPr lang="en-US" dirty="0"/>
              <a:t>Non-linear models</a:t>
            </a:r>
            <a:endParaRPr lang="en-GB" dirty="0"/>
          </a:p>
        </p:txBody>
      </p:sp>
      <p:sp>
        <p:nvSpPr>
          <p:cNvPr id="14" name="Slide Number Placeholder 3">
            <a:extLst>
              <a:ext uri="{FF2B5EF4-FFF2-40B4-BE49-F238E27FC236}">
                <a16:creationId xmlns:a16="http://schemas.microsoft.com/office/drawing/2014/main" id="{B5900C56-BF0C-A2CF-BED0-A3A35A0E55FD}"/>
              </a:ext>
            </a:extLst>
          </p:cNvPr>
          <p:cNvSpPr>
            <a:spLocks noGrp="1"/>
          </p:cNvSpPr>
          <p:nvPr>
            <p:ph type="sldNum" sz="quarter" idx="4"/>
          </p:nvPr>
        </p:nvSpPr>
        <p:spPr>
          <a:xfrm>
            <a:off x="11569838" y="6476214"/>
            <a:ext cx="384039" cy="365129"/>
          </a:xfrm>
        </p:spPr>
        <p:txBody>
          <a:bodyPr/>
          <a:lstStyle/>
          <a:p>
            <a:pPr>
              <a:spcAft>
                <a:spcPts val="600"/>
              </a:spcAft>
            </a:pPr>
            <a:fld id="{74736DCF-E344-4152-A9F4-8D6B66D47494}" type="slidenum">
              <a:rPr lang="en-US" smtClean="0"/>
              <a:pPr>
                <a:spcAft>
                  <a:spcPts val="600"/>
                </a:spcAft>
              </a:pPr>
              <a:t>81</a:t>
            </a:fld>
            <a:endParaRPr lang="en-US"/>
          </a:p>
        </p:txBody>
      </p:sp>
      <p:sp>
        <p:nvSpPr>
          <p:cNvPr id="6" name="TextBox 5">
            <a:extLst>
              <a:ext uri="{FF2B5EF4-FFF2-40B4-BE49-F238E27FC236}">
                <a16:creationId xmlns:a16="http://schemas.microsoft.com/office/drawing/2014/main" id="{C2AF3E86-C162-7373-2BBF-7176A11326AD}"/>
              </a:ext>
            </a:extLst>
          </p:cNvPr>
          <p:cNvSpPr txBox="1"/>
          <p:nvPr/>
        </p:nvSpPr>
        <p:spPr>
          <a:xfrm>
            <a:off x="365125" y="1878205"/>
            <a:ext cx="5483225" cy="1569660"/>
          </a:xfrm>
          <a:prstGeom prst="rect">
            <a:avLst/>
          </a:prstGeom>
          <a:noFill/>
        </p:spPr>
        <p:txBody>
          <a:bodyPr wrap="square">
            <a:spAutoFit/>
          </a:bodyPr>
          <a:lstStyle/>
          <a:p>
            <a:r>
              <a:rPr lang="en-GB" dirty="0" err="1"/>
              <a:t>fit_single</a:t>
            </a:r>
            <a:r>
              <a:rPr lang="en-GB" dirty="0"/>
              <a:t> &lt;- </a:t>
            </a:r>
            <a:r>
              <a:rPr lang="en-GB" dirty="0" err="1"/>
              <a:t>fitMod</a:t>
            </a:r>
            <a:r>
              <a:rPr lang="en-GB" dirty="0"/>
              <a:t>(dose, FEV1, NVA, 	model 	= "</a:t>
            </a:r>
            <a:r>
              <a:rPr lang="en-GB" dirty="0" err="1"/>
              <a:t>emax</a:t>
            </a:r>
            <a:r>
              <a:rPr lang="en-GB" dirty="0"/>
              <a:t>")</a:t>
            </a:r>
          </a:p>
          <a:p>
            <a:endParaRPr lang="en-GB" dirty="0"/>
          </a:p>
          <a:p>
            <a:r>
              <a:rPr lang="en-GB" dirty="0"/>
              <a:t>plot(</a:t>
            </a:r>
            <a:r>
              <a:rPr lang="en-GB" dirty="0" err="1"/>
              <a:t>fit_single</a:t>
            </a:r>
            <a:r>
              <a:rPr lang="en-GB" dirty="0"/>
              <a:t>)</a:t>
            </a:r>
          </a:p>
        </p:txBody>
      </p:sp>
      <p:sp>
        <p:nvSpPr>
          <p:cNvPr id="7" name="TextBox 6">
            <a:extLst>
              <a:ext uri="{FF2B5EF4-FFF2-40B4-BE49-F238E27FC236}">
                <a16:creationId xmlns:a16="http://schemas.microsoft.com/office/drawing/2014/main" id="{9F1C3C85-5B34-19CC-12C7-7E4E3B403889}"/>
              </a:ext>
            </a:extLst>
          </p:cNvPr>
          <p:cNvSpPr txBox="1"/>
          <p:nvPr/>
        </p:nvSpPr>
        <p:spPr>
          <a:xfrm>
            <a:off x="365125" y="1024705"/>
            <a:ext cx="6362700" cy="61912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dirty="0"/>
              <a:t>Fit </a:t>
            </a:r>
            <a:r>
              <a:rPr lang="en-US" b="1" dirty="0"/>
              <a:t>Emax</a:t>
            </a:r>
            <a:r>
              <a:rPr lang="en-US" dirty="0"/>
              <a:t> model to the data.</a:t>
            </a:r>
            <a:endParaRPr lang="en-GB" dirty="0" err="1"/>
          </a:p>
        </p:txBody>
      </p:sp>
      <p:pic>
        <p:nvPicPr>
          <p:cNvPr id="15" name="Picture 14">
            <a:extLst>
              <a:ext uri="{FF2B5EF4-FFF2-40B4-BE49-F238E27FC236}">
                <a16:creationId xmlns:a16="http://schemas.microsoft.com/office/drawing/2014/main" id="{640DFD04-42EA-E9B4-FEEB-CDE6C76E53C0}"/>
              </a:ext>
            </a:extLst>
          </p:cNvPr>
          <p:cNvPicPr>
            <a:picLocks noChangeAspect="1"/>
          </p:cNvPicPr>
          <p:nvPr/>
        </p:nvPicPr>
        <p:blipFill>
          <a:blip r:embed="rId2"/>
          <a:stretch>
            <a:fillRect/>
          </a:stretch>
        </p:blipFill>
        <p:spPr>
          <a:xfrm>
            <a:off x="365125" y="3991802"/>
            <a:ext cx="4629370" cy="2623310"/>
          </a:xfrm>
          <a:prstGeom prst="rect">
            <a:avLst/>
          </a:prstGeom>
        </p:spPr>
      </p:pic>
      <p:pic>
        <p:nvPicPr>
          <p:cNvPr id="17" name="Picture 16">
            <a:extLst>
              <a:ext uri="{FF2B5EF4-FFF2-40B4-BE49-F238E27FC236}">
                <a16:creationId xmlns:a16="http://schemas.microsoft.com/office/drawing/2014/main" id="{19F387A5-F906-85B3-025E-ACC322115D31}"/>
              </a:ext>
            </a:extLst>
          </p:cNvPr>
          <p:cNvPicPr>
            <a:picLocks noChangeAspect="1"/>
          </p:cNvPicPr>
          <p:nvPr/>
        </p:nvPicPr>
        <p:blipFill>
          <a:blip r:embed="rId3"/>
          <a:stretch>
            <a:fillRect/>
          </a:stretch>
        </p:blipFill>
        <p:spPr>
          <a:xfrm>
            <a:off x="5924660" y="1466850"/>
            <a:ext cx="4286250" cy="4695825"/>
          </a:xfrm>
          <a:prstGeom prst="rect">
            <a:avLst/>
          </a:prstGeom>
        </p:spPr>
      </p:pic>
    </p:spTree>
    <p:extLst>
      <p:ext uri="{BB962C8B-B14F-4D97-AF65-F5344CB8AC3E}">
        <p14:creationId xmlns:p14="http://schemas.microsoft.com/office/powerpoint/2010/main" val="40113530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EB68D-CAAF-15A4-8494-4AFD9D83A93B}"/>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1AD07801-AFA9-4992-FEE7-5D1C66380018}"/>
              </a:ext>
            </a:extLst>
          </p:cNvPr>
          <p:cNvSpPr>
            <a:spLocks noGrp="1"/>
          </p:cNvSpPr>
          <p:nvPr>
            <p:ph type="title"/>
          </p:nvPr>
        </p:nvSpPr>
        <p:spPr>
          <a:xfrm>
            <a:off x="365125" y="242888"/>
            <a:ext cx="11460163" cy="430887"/>
          </a:xfrm>
        </p:spPr>
        <p:txBody>
          <a:bodyPr anchor="ctr">
            <a:normAutofit/>
          </a:bodyPr>
          <a:lstStyle/>
          <a:p>
            <a:r>
              <a:rPr lang="en-US" dirty="0"/>
              <a:t>Non-linear models</a:t>
            </a:r>
            <a:endParaRPr lang="en-GB" dirty="0"/>
          </a:p>
        </p:txBody>
      </p:sp>
      <p:sp>
        <p:nvSpPr>
          <p:cNvPr id="14" name="Slide Number Placeholder 3">
            <a:extLst>
              <a:ext uri="{FF2B5EF4-FFF2-40B4-BE49-F238E27FC236}">
                <a16:creationId xmlns:a16="http://schemas.microsoft.com/office/drawing/2014/main" id="{E1D2CC1D-1530-06F1-CF50-FC59A28FEAAC}"/>
              </a:ext>
            </a:extLst>
          </p:cNvPr>
          <p:cNvSpPr>
            <a:spLocks noGrp="1"/>
          </p:cNvSpPr>
          <p:nvPr>
            <p:ph type="sldNum" sz="quarter" idx="4"/>
          </p:nvPr>
        </p:nvSpPr>
        <p:spPr>
          <a:xfrm>
            <a:off x="11569838" y="6476214"/>
            <a:ext cx="384039" cy="365129"/>
          </a:xfrm>
        </p:spPr>
        <p:txBody>
          <a:bodyPr/>
          <a:lstStyle/>
          <a:p>
            <a:pPr>
              <a:spcAft>
                <a:spcPts val="600"/>
              </a:spcAft>
            </a:pPr>
            <a:fld id="{74736DCF-E344-4152-A9F4-8D6B66D47494}" type="slidenum">
              <a:rPr lang="en-US" smtClean="0"/>
              <a:pPr>
                <a:spcAft>
                  <a:spcPts val="600"/>
                </a:spcAft>
              </a:pPr>
              <a:t>82</a:t>
            </a:fld>
            <a:endParaRPr lang="en-US"/>
          </a:p>
        </p:txBody>
      </p:sp>
      <p:sp>
        <p:nvSpPr>
          <p:cNvPr id="6" name="TextBox 5">
            <a:extLst>
              <a:ext uri="{FF2B5EF4-FFF2-40B4-BE49-F238E27FC236}">
                <a16:creationId xmlns:a16="http://schemas.microsoft.com/office/drawing/2014/main" id="{C64FD824-3A3C-7D45-6D7B-58E80E8DEC24}"/>
              </a:ext>
            </a:extLst>
          </p:cNvPr>
          <p:cNvSpPr txBox="1"/>
          <p:nvPr/>
        </p:nvSpPr>
        <p:spPr>
          <a:xfrm>
            <a:off x="365125" y="1878205"/>
            <a:ext cx="5483225" cy="1569660"/>
          </a:xfrm>
          <a:prstGeom prst="rect">
            <a:avLst/>
          </a:prstGeom>
          <a:noFill/>
        </p:spPr>
        <p:txBody>
          <a:bodyPr wrap="square">
            <a:spAutoFit/>
          </a:bodyPr>
          <a:lstStyle/>
          <a:p>
            <a:r>
              <a:rPr lang="en-GB" dirty="0" err="1"/>
              <a:t>fit_single</a:t>
            </a:r>
            <a:r>
              <a:rPr lang="en-GB" dirty="0"/>
              <a:t> &lt;- </a:t>
            </a:r>
            <a:r>
              <a:rPr lang="en-GB" dirty="0" err="1"/>
              <a:t>fitMod</a:t>
            </a:r>
            <a:r>
              <a:rPr lang="en-GB" dirty="0"/>
              <a:t>(dose, FEV1, NVA, 	model 	= "</a:t>
            </a:r>
            <a:r>
              <a:rPr lang="en-GB" dirty="0" err="1"/>
              <a:t>sigEmax</a:t>
            </a:r>
            <a:r>
              <a:rPr lang="en-GB" dirty="0"/>
              <a:t>")</a:t>
            </a:r>
          </a:p>
          <a:p>
            <a:endParaRPr lang="en-GB" dirty="0"/>
          </a:p>
          <a:p>
            <a:r>
              <a:rPr lang="en-GB" dirty="0"/>
              <a:t>plot(</a:t>
            </a:r>
            <a:r>
              <a:rPr lang="en-GB" dirty="0" err="1"/>
              <a:t>fit_single</a:t>
            </a:r>
            <a:r>
              <a:rPr lang="en-GB" dirty="0"/>
              <a:t>)</a:t>
            </a:r>
          </a:p>
        </p:txBody>
      </p:sp>
      <p:sp>
        <p:nvSpPr>
          <p:cNvPr id="7" name="TextBox 6">
            <a:extLst>
              <a:ext uri="{FF2B5EF4-FFF2-40B4-BE49-F238E27FC236}">
                <a16:creationId xmlns:a16="http://schemas.microsoft.com/office/drawing/2014/main" id="{CC9CA5FF-A0C7-8382-2AA0-10BF9A9E93B2}"/>
              </a:ext>
            </a:extLst>
          </p:cNvPr>
          <p:cNvSpPr txBox="1"/>
          <p:nvPr/>
        </p:nvSpPr>
        <p:spPr>
          <a:xfrm>
            <a:off x="365125" y="1024705"/>
            <a:ext cx="6362700" cy="61912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dirty="0"/>
              <a:t>Fit </a:t>
            </a:r>
            <a:r>
              <a:rPr lang="en-US" b="1" dirty="0"/>
              <a:t>Sigmoid Emax</a:t>
            </a:r>
            <a:r>
              <a:rPr lang="en-US" dirty="0"/>
              <a:t> model to the data.</a:t>
            </a:r>
            <a:endParaRPr lang="en-GB" dirty="0" err="1"/>
          </a:p>
        </p:txBody>
      </p:sp>
      <p:pic>
        <p:nvPicPr>
          <p:cNvPr id="3" name="Picture 2">
            <a:extLst>
              <a:ext uri="{FF2B5EF4-FFF2-40B4-BE49-F238E27FC236}">
                <a16:creationId xmlns:a16="http://schemas.microsoft.com/office/drawing/2014/main" id="{2E289E4C-3876-BB38-1A71-0E157EB0F7A7}"/>
              </a:ext>
            </a:extLst>
          </p:cNvPr>
          <p:cNvPicPr>
            <a:picLocks noChangeAspect="1"/>
          </p:cNvPicPr>
          <p:nvPr/>
        </p:nvPicPr>
        <p:blipFill>
          <a:blip r:embed="rId2"/>
          <a:stretch>
            <a:fillRect/>
          </a:stretch>
        </p:blipFill>
        <p:spPr>
          <a:xfrm>
            <a:off x="6343652" y="1227082"/>
            <a:ext cx="4286250" cy="4695825"/>
          </a:xfrm>
          <a:prstGeom prst="rect">
            <a:avLst/>
          </a:prstGeom>
        </p:spPr>
      </p:pic>
      <p:pic>
        <p:nvPicPr>
          <p:cNvPr id="5" name="Picture 4">
            <a:extLst>
              <a:ext uri="{FF2B5EF4-FFF2-40B4-BE49-F238E27FC236}">
                <a16:creationId xmlns:a16="http://schemas.microsoft.com/office/drawing/2014/main" id="{7A160DC7-A55F-78C9-B9D7-3ED7B75B477F}"/>
              </a:ext>
            </a:extLst>
          </p:cNvPr>
          <p:cNvPicPr>
            <a:picLocks noChangeAspect="1"/>
          </p:cNvPicPr>
          <p:nvPr/>
        </p:nvPicPr>
        <p:blipFill>
          <a:blip r:embed="rId3"/>
          <a:stretch>
            <a:fillRect/>
          </a:stretch>
        </p:blipFill>
        <p:spPr>
          <a:xfrm>
            <a:off x="941404" y="3758440"/>
            <a:ext cx="4406670" cy="2471029"/>
          </a:xfrm>
          <a:prstGeom prst="rect">
            <a:avLst/>
          </a:prstGeom>
        </p:spPr>
      </p:pic>
    </p:spTree>
    <p:extLst>
      <p:ext uri="{BB962C8B-B14F-4D97-AF65-F5344CB8AC3E}">
        <p14:creationId xmlns:p14="http://schemas.microsoft.com/office/powerpoint/2010/main" val="202059267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3E0C1-9209-77B6-0250-5F88BBC4AB9F}"/>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9F73A8C1-BD9F-4547-9C8E-18022F3CD4DE}"/>
              </a:ext>
            </a:extLst>
          </p:cNvPr>
          <p:cNvSpPr>
            <a:spLocks noGrp="1"/>
          </p:cNvSpPr>
          <p:nvPr>
            <p:ph type="title"/>
          </p:nvPr>
        </p:nvSpPr>
        <p:spPr>
          <a:xfrm>
            <a:off x="365125" y="242888"/>
            <a:ext cx="11460163" cy="430887"/>
          </a:xfrm>
        </p:spPr>
        <p:txBody>
          <a:bodyPr anchor="ctr">
            <a:normAutofit/>
          </a:bodyPr>
          <a:lstStyle/>
          <a:p>
            <a:r>
              <a:rPr lang="en-US" dirty="0"/>
              <a:t>Non-linear models</a:t>
            </a:r>
            <a:endParaRPr lang="en-GB" dirty="0"/>
          </a:p>
        </p:txBody>
      </p:sp>
      <p:sp>
        <p:nvSpPr>
          <p:cNvPr id="14" name="Slide Number Placeholder 3">
            <a:extLst>
              <a:ext uri="{FF2B5EF4-FFF2-40B4-BE49-F238E27FC236}">
                <a16:creationId xmlns:a16="http://schemas.microsoft.com/office/drawing/2014/main" id="{563CDFBD-094A-BBC7-8C08-51CF82CCBF6F}"/>
              </a:ext>
            </a:extLst>
          </p:cNvPr>
          <p:cNvSpPr>
            <a:spLocks noGrp="1"/>
          </p:cNvSpPr>
          <p:nvPr>
            <p:ph type="sldNum" sz="quarter" idx="4"/>
          </p:nvPr>
        </p:nvSpPr>
        <p:spPr>
          <a:xfrm>
            <a:off x="11569838" y="6476214"/>
            <a:ext cx="384039" cy="365129"/>
          </a:xfrm>
        </p:spPr>
        <p:txBody>
          <a:bodyPr/>
          <a:lstStyle/>
          <a:p>
            <a:pPr>
              <a:spcAft>
                <a:spcPts val="600"/>
              </a:spcAft>
            </a:pPr>
            <a:fld id="{74736DCF-E344-4152-A9F4-8D6B66D47494}" type="slidenum">
              <a:rPr lang="en-US" smtClean="0"/>
              <a:pPr>
                <a:spcAft>
                  <a:spcPts val="600"/>
                </a:spcAft>
              </a:pPr>
              <a:t>83</a:t>
            </a:fld>
            <a:endParaRPr lang="en-US"/>
          </a:p>
        </p:txBody>
      </p:sp>
      <p:sp>
        <p:nvSpPr>
          <p:cNvPr id="6" name="TextBox 5">
            <a:extLst>
              <a:ext uri="{FF2B5EF4-FFF2-40B4-BE49-F238E27FC236}">
                <a16:creationId xmlns:a16="http://schemas.microsoft.com/office/drawing/2014/main" id="{51AC2582-BC2A-D8A2-1FB8-8A8551970C3C}"/>
              </a:ext>
            </a:extLst>
          </p:cNvPr>
          <p:cNvSpPr txBox="1"/>
          <p:nvPr/>
        </p:nvSpPr>
        <p:spPr>
          <a:xfrm>
            <a:off x="365125" y="1878205"/>
            <a:ext cx="5483225" cy="1569660"/>
          </a:xfrm>
          <a:prstGeom prst="rect">
            <a:avLst/>
          </a:prstGeom>
          <a:noFill/>
        </p:spPr>
        <p:txBody>
          <a:bodyPr wrap="square">
            <a:spAutoFit/>
          </a:bodyPr>
          <a:lstStyle/>
          <a:p>
            <a:r>
              <a:rPr lang="en-GB" dirty="0" err="1"/>
              <a:t>fit_single</a:t>
            </a:r>
            <a:r>
              <a:rPr lang="en-GB" dirty="0"/>
              <a:t> &lt;- </a:t>
            </a:r>
            <a:r>
              <a:rPr lang="en-GB" dirty="0" err="1"/>
              <a:t>fitMod</a:t>
            </a:r>
            <a:r>
              <a:rPr lang="en-GB" dirty="0"/>
              <a:t>(dose, FEV1, NVA, 	model 	= “quadratic")</a:t>
            </a:r>
          </a:p>
          <a:p>
            <a:endParaRPr lang="en-GB" dirty="0"/>
          </a:p>
          <a:p>
            <a:r>
              <a:rPr lang="en-GB" dirty="0"/>
              <a:t>plot(</a:t>
            </a:r>
            <a:r>
              <a:rPr lang="en-GB" dirty="0" err="1"/>
              <a:t>fit_single</a:t>
            </a:r>
            <a:r>
              <a:rPr lang="en-GB" dirty="0"/>
              <a:t>)</a:t>
            </a:r>
          </a:p>
        </p:txBody>
      </p:sp>
      <p:sp>
        <p:nvSpPr>
          <p:cNvPr id="7" name="TextBox 6">
            <a:extLst>
              <a:ext uri="{FF2B5EF4-FFF2-40B4-BE49-F238E27FC236}">
                <a16:creationId xmlns:a16="http://schemas.microsoft.com/office/drawing/2014/main" id="{72E6238D-FE2F-C169-F09C-0D5BD6D346E3}"/>
              </a:ext>
            </a:extLst>
          </p:cNvPr>
          <p:cNvSpPr txBox="1"/>
          <p:nvPr/>
        </p:nvSpPr>
        <p:spPr>
          <a:xfrm>
            <a:off x="365125" y="1024705"/>
            <a:ext cx="6362700" cy="61912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dirty="0"/>
              <a:t>Fit </a:t>
            </a:r>
            <a:r>
              <a:rPr lang="en-US" b="1" dirty="0"/>
              <a:t>Quadratic </a:t>
            </a:r>
            <a:r>
              <a:rPr lang="en-US" dirty="0"/>
              <a:t>model to the data.</a:t>
            </a:r>
            <a:endParaRPr lang="en-GB" dirty="0" err="1"/>
          </a:p>
        </p:txBody>
      </p:sp>
      <p:pic>
        <p:nvPicPr>
          <p:cNvPr id="4" name="Picture 3">
            <a:extLst>
              <a:ext uri="{FF2B5EF4-FFF2-40B4-BE49-F238E27FC236}">
                <a16:creationId xmlns:a16="http://schemas.microsoft.com/office/drawing/2014/main" id="{62F4254A-2D2D-3CF3-DF94-47AD39483580}"/>
              </a:ext>
            </a:extLst>
          </p:cNvPr>
          <p:cNvPicPr>
            <a:picLocks noChangeAspect="1"/>
          </p:cNvPicPr>
          <p:nvPr/>
        </p:nvPicPr>
        <p:blipFill>
          <a:blip r:embed="rId2"/>
          <a:stretch>
            <a:fillRect/>
          </a:stretch>
        </p:blipFill>
        <p:spPr>
          <a:xfrm>
            <a:off x="365125" y="3990976"/>
            <a:ext cx="4240525" cy="2370082"/>
          </a:xfrm>
          <a:prstGeom prst="rect">
            <a:avLst/>
          </a:prstGeom>
        </p:spPr>
      </p:pic>
      <p:pic>
        <p:nvPicPr>
          <p:cNvPr id="10" name="Picture 9">
            <a:extLst>
              <a:ext uri="{FF2B5EF4-FFF2-40B4-BE49-F238E27FC236}">
                <a16:creationId xmlns:a16="http://schemas.microsoft.com/office/drawing/2014/main" id="{DF4C4B8E-10F1-8079-962E-B5E0D3907572}"/>
              </a:ext>
            </a:extLst>
          </p:cNvPr>
          <p:cNvPicPr>
            <a:picLocks noChangeAspect="1"/>
          </p:cNvPicPr>
          <p:nvPr/>
        </p:nvPicPr>
        <p:blipFill>
          <a:blip r:embed="rId3"/>
          <a:stretch>
            <a:fillRect/>
          </a:stretch>
        </p:blipFill>
        <p:spPr>
          <a:xfrm>
            <a:off x="6238875" y="1528762"/>
            <a:ext cx="4286250" cy="4695825"/>
          </a:xfrm>
          <a:prstGeom prst="rect">
            <a:avLst/>
          </a:prstGeom>
        </p:spPr>
      </p:pic>
    </p:spTree>
    <p:extLst>
      <p:ext uri="{BB962C8B-B14F-4D97-AF65-F5344CB8AC3E}">
        <p14:creationId xmlns:p14="http://schemas.microsoft.com/office/powerpoint/2010/main" val="328705254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911C9-EEB3-7EE1-A7A6-9DA4D698190E}"/>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298CDF9C-5516-39B5-553D-89701407F862}"/>
              </a:ext>
            </a:extLst>
          </p:cNvPr>
          <p:cNvSpPr>
            <a:spLocks noGrp="1"/>
          </p:cNvSpPr>
          <p:nvPr>
            <p:ph type="title"/>
          </p:nvPr>
        </p:nvSpPr>
        <p:spPr>
          <a:xfrm>
            <a:off x="365125" y="242888"/>
            <a:ext cx="11460163" cy="430887"/>
          </a:xfrm>
        </p:spPr>
        <p:txBody>
          <a:bodyPr anchor="ctr">
            <a:normAutofit/>
          </a:bodyPr>
          <a:lstStyle/>
          <a:p>
            <a:r>
              <a:rPr lang="en-US" dirty="0"/>
              <a:t>Model selection</a:t>
            </a:r>
            <a:endParaRPr lang="en-GB" dirty="0"/>
          </a:p>
        </p:txBody>
      </p:sp>
      <p:sp>
        <p:nvSpPr>
          <p:cNvPr id="14" name="Slide Number Placeholder 3">
            <a:extLst>
              <a:ext uri="{FF2B5EF4-FFF2-40B4-BE49-F238E27FC236}">
                <a16:creationId xmlns:a16="http://schemas.microsoft.com/office/drawing/2014/main" id="{D203C665-1C57-41FE-A58B-A4CEB5F344E4}"/>
              </a:ext>
            </a:extLst>
          </p:cNvPr>
          <p:cNvSpPr>
            <a:spLocks noGrp="1"/>
          </p:cNvSpPr>
          <p:nvPr>
            <p:ph type="sldNum" sz="quarter" idx="4"/>
          </p:nvPr>
        </p:nvSpPr>
        <p:spPr>
          <a:xfrm>
            <a:off x="11569838" y="6476214"/>
            <a:ext cx="384039" cy="365129"/>
          </a:xfrm>
        </p:spPr>
        <p:txBody>
          <a:bodyPr/>
          <a:lstStyle/>
          <a:p>
            <a:pPr>
              <a:spcAft>
                <a:spcPts val="600"/>
              </a:spcAft>
            </a:pPr>
            <a:fld id="{74736DCF-E344-4152-A9F4-8D6B66D47494}" type="slidenum">
              <a:rPr lang="en-US" smtClean="0"/>
              <a:pPr>
                <a:spcAft>
                  <a:spcPts val="600"/>
                </a:spcAft>
              </a:pPr>
              <a:t>84</a:t>
            </a:fld>
            <a:endParaRPr lang="en-US"/>
          </a:p>
        </p:txBody>
      </p:sp>
      <p:sp>
        <p:nvSpPr>
          <p:cNvPr id="2" name="TextBox 1">
            <a:extLst>
              <a:ext uri="{FF2B5EF4-FFF2-40B4-BE49-F238E27FC236}">
                <a16:creationId xmlns:a16="http://schemas.microsoft.com/office/drawing/2014/main" id="{FC0261F2-0243-9612-4376-29422BC67F45}"/>
              </a:ext>
            </a:extLst>
          </p:cNvPr>
          <p:cNvSpPr txBox="1"/>
          <p:nvPr/>
        </p:nvSpPr>
        <p:spPr>
          <a:xfrm>
            <a:off x="365124" y="1479434"/>
            <a:ext cx="4921250" cy="4996780"/>
          </a:xfrm>
          <a:prstGeom prst="rect">
            <a:avLst/>
          </a:prstGeom>
          <a:noFill/>
        </p:spPr>
        <p:txBody>
          <a:bodyPr wrap="square" lIns="36000" tIns="36000" rIns="36000" bIns="36000" rtlCol="0">
            <a:noAutofit/>
          </a:bodyPr>
          <a:lstStyle/>
          <a:p>
            <a:pPr algn="l">
              <a:lnSpc>
                <a:spcPct val="125000"/>
              </a:lnSpc>
              <a:spcBef>
                <a:spcPts val="600"/>
              </a:spcBef>
              <a:spcAft>
                <a:spcPts val="600"/>
              </a:spcAft>
              <a:buClr>
                <a:schemeClr val="tx2"/>
              </a:buClr>
              <a:buSzPct val="110000"/>
            </a:pPr>
            <a:r>
              <a:rPr lang="en-US" sz="2000" dirty="0"/>
              <a:t>The best model can be selected using</a:t>
            </a:r>
          </a:p>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The model with the largest t-statistics</a:t>
            </a:r>
          </a:p>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Akaike Information Criterion – AIC. Smaller value is better</a:t>
            </a:r>
          </a:p>
          <a:p>
            <a:pPr algn="l">
              <a:lnSpc>
                <a:spcPct val="125000"/>
              </a:lnSpc>
              <a:spcBef>
                <a:spcPts val="600"/>
              </a:spcBef>
              <a:spcAft>
                <a:spcPts val="600"/>
              </a:spcAft>
              <a:buClr>
                <a:schemeClr val="tx2"/>
              </a:buClr>
              <a:buSzPct val="110000"/>
            </a:pPr>
            <a:endParaRPr lang="en-US" sz="2000" dirty="0"/>
          </a:p>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solidFill>
                  <a:schemeClr val="bg1">
                    <a:lumMod val="50000"/>
                  </a:schemeClr>
                </a:solidFill>
              </a:rPr>
              <a:t>Bayesian Information Criterion – BIC. Smaller value is better</a:t>
            </a:r>
          </a:p>
          <a:p>
            <a:pPr algn="l">
              <a:lnSpc>
                <a:spcPct val="125000"/>
              </a:lnSpc>
              <a:spcBef>
                <a:spcPts val="600"/>
              </a:spcBef>
              <a:spcAft>
                <a:spcPts val="600"/>
              </a:spcAft>
              <a:buClr>
                <a:schemeClr val="tx2"/>
              </a:buClr>
              <a:buSzPct val="110000"/>
            </a:pPr>
            <a:endParaRPr lang="en-GB" sz="2000" dirty="0" err="1"/>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A94286-DFFF-D055-2C3B-EEDC47DECE26}"/>
                  </a:ext>
                </a:extLst>
              </p:cNvPr>
              <p:cNvSpPr txBox="1"/>
              <p:nvPr/>
            </p:nvSpPr>
            <p:spPr>
              <a:xfrm>
                <a:off x="1116013" y="3429000"/>
                <a:ext cx="2828925" cy="5334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b="0" i="1" smtClean="0">
                          <a:latin typeface="Cambria Math" panose="02040503050406030204" pitchFamily="18" charset="0"/>
                        </a:rPr>
                        <m:t>−2</m:t>
                      </m:r>
                      <m:r>
                        <a:rPr lang="en-US" sz="2000" b="0" i="1" smtClean="0">
                          <a:latin typeface="Cambria Math" panose="02040503050406030204" pitchFamily="18" charset="0"/>
                        </a:rPr>
                        <m:t>𝑙𝑛</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𝐿</m:t>
                              </m:r>
                            </m:e>
                          </m:acc>
                        </m:e>
                      </m:d>
                      <m:r>
                        <a:rPr lang="en-US" sz="2000" b="0" i="1" smtClean="0">
                          <a:latin typeface="Cambria Math" panose="02040503050406030204" pitchFamily="18" charset="0"/>
                        </a:rPr>
                        <m:t>+2</m:t>
                      </m:r>
                    </m:oMath>
                  </m:oMathPara>
                </a14:m>
                <a:endParaRPr lang="en-GB" sz="2000" dirty="0" err="1"/>
              </a:p>
            </p:txBody>
          </p:sp>
        </mc:Choice>
        <mc:Fallback xmlns="">
          <p:sp>
            <p:nvSpPr>
              <p:cNvPr id="3" name="TextBox 2">
                <a:extLst>
                  <a:ext uri="{FF2B5EF4-FFF2-40B4-BE49-F238E27FC236}">
                    <a16:creationId xmlns:a16="http://schemas.microsoft.com/office/drawing/2014/main" id="{77A94286-DFFF-D055-2C3B-EEDC47DECE26}"/>
                  </a:ext>
                </a:extLst>
              </p:cNvPr>
              <p:cNvSpPr txBox="1">
                <a:spLocks noRot="1" noChangeAspect="1" noMove="1" noResize="1" noEditPoints="1" noAdjustHandles="1" noChangeArrowheads="1" noChangeShapeType="1" noTextEdit="1"/>
              </p:cNvSpPr>
              <p:nvPr/>
            </p:nvSpPr>
            <p:spPr>
              <a:xfrm>
                <a:off x="1116013" y="3429000"/>
                <a:ext cx="2828925" cy="533400"/>
              </a:xfrm>
              <a:prstGeom prst="rect">
                <a:avLst/>
              </a:prstGeom>
              <a:blipFill>
                <a:blip r:embed="rId2"/>
                <a:stretch>
                  <a:fillRect t="-6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E78C0D-3079-7E5B-6845-9A2CC9F160BA}"/>
                  </a:ext>
                </a:extLst>
              </p:cNvPr>
              <p:cNvSpPr txBox="1"/>
              <p:nvPr/>
            </p:nvSpPr>
            <p:spPr>
              <a:xfrm>
                <a:off x="904875" y="5009243"/>
                <a:ext cx="2828925" cy="5334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r>
                        <a:rPr lang="en-US" sz="2000" i="1" smtClean="0">
                          <a:solidFill>
                            <a:schemeClr val="bg1">
                              <a:lumMod val="50000"/>
                            </a:schemeClr>
                          </a:solidFill>
                          <a:latin typeface="Cambria Math" panose="02040503050406030204" pitchFamily="18" charset="0"/>
                        </a:rPr>
                        <m:t>=</m:t>
                      </m:r>
                      <m:r>
                        <a:rPr lang="en-US" sz="2000" b="0" i="1" smtClean="0">
                          <a:solidFill>
                            <a:schemeClr val="bg1">
                              <a:lumMod val="50000"/>
                            </a:schemeClr>
                          </a:solidFill>
                          <a:latin typeface="Cambria Math" panose="02040503050406030204" pitchFamily="18" charset="0"/>
                        </a:rPr>
                        <m:t>−2</m:t>
                      </m:r>
                      <m:r>
                        <a:rPr lang="en-US" sz="2000" b="0" i="1" smtClean="0">
                          <a:solidFill>
                            <a:schemeClr val="bg1">
                              <a:lumMod val="50000"/>
                            </a:schemeClr>
                          </a:solidFill>
                          <a:latin typeface="Cambria Math" panose="02040503050406030204" pitchFamily="18" charset="0"/>
                        </a:rPr>
                        <m:t>𝑙𝑛</m:t>
                      </m:r>
                      <m:d>
                        <m:dPr>
                          <m:ctrlPr>
                            <a:rPr lang="en-US" sz="2000" b="0" i="1" smtClean="0">
                              <a:solidFill>
                                <a:schemeClr val="bg1">
                                  <a:lumMod val="50000"/>
                                </a:schemeClr>
                              </a:solidFill>
                              <a:latin typeface="Cambria Math" panose="02040503050406030204" pitchFamily="18" charset="0"/>
                            </a:rPr>
                          </m:ctrlPr>
                        </m:dPr>
                        <m:e>
                          <m:acc>
                            <m:accPr>
                              <m:chr m:val="̂"/>
                              <m:ctrlPr>
                                <a:rPr lang="en-US" sz="2000" b="0" i="1" smtClean="0">
                                  <a:solidFill>
                                    <a:schemeClr val="bg1">
                                      <a:lumMod val="50000"/>
                                    </a:schemeClr>
                                  </a:solidFill>
                                  <a:latin typeface="Cambria Math" panose="02040503050406030204" pitchFamily="18" charset="0"/>
                                </a:rPr>
                              </m:ctrlPr>
                            </m:accPr>
                            <m:e>
                              <m:r>
                                <a:rPr lang="en-US" sz="2000" b="0" i="1" smtClean="0">
                                  <a:solidFill>
                                    <a:schemeClr val="bg1">
                                      <a:lumMod val="50000"/>
                                    </a:schemeClr>
                                  </a:solidFill>
                                  <a:latin typeface="Cambria Math" panose="02040503050406030204" pitchFamily="18" charset="0"/>
                                </a:rPr>
                                <m:t>𝐿</m:t>
                              </m:r>
                            </m:e>
                          </m:acc>
                        </m:e>
                      </m:d>
                      <m:r>
                        <a:rPr lang="en-US" sz="2000" b="0" i="1" smtClean="0">
                          <a:solidFill>
                            <a:schemeClr val="bg1">
                              <a:lumMod val="50000"/>
                            </a:schemeClr>
                          </a:solidFill>
                          <a:latin typeface="Cambria Math" panose="02040503050406030204" pitchFamily="18" charset="0"/>
                        </a:rPr>
                        <m:t>+</m:t>
                      </m:r>
                      <m:r>
                        <a:rPr lang="en-US" sz="2000" b="0" i="1" smtClean="0">
                          <a:solidFill>
                            <a:schemeClr val="bg1">
                              <a:lumMod val="50000"/>
                            </a:schemeClr>
                          </a:solidFill>
                          <a:latin typeface="Cambria Math" panose="02040503050406030204" pitchFamily="18" charset="0"/>
                        </a:rPr>
                        <m:t>𝑝𝑙𝑛</m:t>
                      </m:r>
                      <m:r>
                        <a:rPr lang="en-US" sz="2000" b="0" i="1" smtClean="0">
                          <a:solidFill>
                            <a:schemeClr val="bg1">
                              <a:lumMod val="50000"/>
                            </a:schemeClr>
                          </a:solidFill>
                          <a:latin typeface="Cambria Math" panose="02040503050406030204" pitchFamily="18" charset="0"/>
                        </a:rPr>
                        <m:t>(</m:t>
                      </m:r>
                      <m:r>
                        <a:rPr lang="en-US" sz="2000" b="0" i="1" smtClean="0">
                          <a:solidFill>
                            <a:schemeClr val="bg1">
                              <a:lumMod val="50000"/>
                            </a:schemeClr>
                          </a:solidFill>
                          <a:latin typeface="Cambria Math" panose="02040503050406030204" pitchFamily="18" charset="0"/>
                        </a:rPr>
                        <m:t>𝑛</m:t>
                      </m:r>
                      <m:r>
                        <a:rPr lang="en-US" sz="2000" b="0" i="1" smtClean="0">
                          <a:solidFill>
                            <a:schemeClr val="bg1">
                              <a:lumMod val="50000"/>
                            </a:schemeClr>
                          </a:solidFill>
                          <a:latin typeface="Cambria Math" panose="02040503050406030204" pitchFamily="18" charset="0"/>
                        </a:rPr>
                        <m:t>)</m:t>
                      </m:r>
                    </m:oMath>
                  </m:oMathPara>
                </a14:m>
                <a:endParaRPr lang="en-GB" sz="2000" dirty="0" err="1">
                  <a:solidFill>
                    <a:schemeClr val="bg1">
                      <a:lumMod val="50000"/>
                    </a:schemeClr>
                  </a:solidFill>
                </a:endParaRPr>
              </a:p>
            </p:txBody>
          </p:sp>
        </mc:Choice>
        <mc:Fallback xmlns="">
          <p:sp>
            <p:nvSpPr>
              <p:cNvPr id="5" name="TextBox 4">
                <a:extLst>
                  <a:ext uri="{FF2B5EF4-FFF2-40B4-BE49-F238E27FC236}">
                    <a16:creationId xmlns:a16="http://schemas.microsoft.com/office/drawing/2014/main" id="{9BE78C0D-3079-7E5B-6845-9A2CC9F160BA}"/>
                  </a:ext>
                </a:extLst>
              </p:cNvPr>
              <p:cNvSpPr txBox="1">
                <a:spLocks noRot="1" noChangeAspect="1" noMove="1" noResize="1" noEditPoints="1" noAdjustHandles="1" noChangeArrowheads="1" noChangeShapeType="1" noTextEdit="1"/>
              </p:cNvSpPr>
              <p:nvPr/>
            </p:nvSpPr>
            <p:spPr>
              <a:xfrm>
                <a:off x="904875" y="5009243"/>
                <a:ext cx="2828925" cy="533400"/>
              </a:xfrm>
              <a:prstGeom prst="rect">
                <a:avLst/>
              </a:prstGeom>
              <a:blipFill>
                <a:blip r:embed="rId3"/>
                <a:stretch>
                  <a:fillRect t="-6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E7EF98-986D-4688-D8A3-11AD01AF78E8}"/>
                  </a:ext>
                </a:extLst>
              </p:cNvPr>
              <p:cNvSpPr txBox="1"/>
              <p:nvPr/>
            </p:nvSpPr>
            <p:spPr>
              <a:xfrm>
                <a:off x="547687" y="5689091"/>
                <a:ext cx="3238500" cy="685800"/>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14:m>
                  <m:oMath xmlns:m="http://schemas.openxmlformats.org/officeDocument/2006/math">
                    <m:r>
                      <a:rPr lang="en-US" sz="1600" i="1">
                        <a:latin typeface="Cambria Math" panose="02040503050406030204" pitchFamily="18" charset="0"/>
                      </a:rPr>
                      <m:t>𝑝</m:t>
                    </m:r>
                  </m:oMath>
                </a14:m>
                <a:r>
                  <a:rPr lang="en-GB" sz="1600" dirty="0"/>
                  <a:t> = number of parameters</a:t>
                </a:r>
              </a:p>
              <a:p>
                <a:pPr>
                  <a:spcBef>
                    <a:spcPts val="300"/>
                  </a:spcBef>
                  <a:spcAft>
                    <a:spcPts val="300"/>
                  </a:spcAft>
                  <a:buClr>
                    <a:schemeClr val="tx2"/>
                  </a:buClr>
                  <a:buSzPct val="110000"/>
                </a:pPr>
                <a14:m>
                  <m:oMath xmlns:m="http://schemas.openxmlformats.org/officeDocument/2006/math">
                    <m:r>
                      <a:rPr lang="en-US" sz="1600" i="1">
                        <a:latin typeface="Cambria Math" panose="02040503050406030204" pitchFamily="18" charset="0"/>
                      </a:rPr>
                      <m:t>𝑛</m:t>
                    </m:r>
                  </m:oMath>
                </a14:m>
                <a:r>
                  <a:rPr lang="en-GB" sz="1600" dirty="0"/>
                  <a:t> = number of data points</a:t>
                </a:r>
              </a:p>
            </p:txBody>
          </p:sp>
        </mc:Choice>
        <mc:Fallback xmlns="">
          <p:sp>
            <p:nvSpPr>
              <p:cNvPr id="8" name="TextBox 7">
                <a:extLst>
                  <a:ext uri="{FF2B5EF4-FFF2-40B4-BE49-F238E27FC236}">
                    <a16:creationId xmlns:a16="http://schemas.microsoft.com/office/drawing/2014/main" id="{F7E7EF98-986D-4688-D8A3-11AD01AF78E8}"/>
                  </a:ext>
                </a:extLst>
              </p:cNvPr>
              <p:cNvSpPr txBox="1">
                <a:spLocks noRot="1" noChangeAspect="1" noMove="1" noResize="1" noEditPoints="1" noAdjustHandles="1" noChangeArrowheads="1" noChangeShapeType="1" noTextEdit="1"/>
              </p:cNvSpPr>
              <p:nvPr/>
            </p:nvSpPr>
            <p:spPr>
              <a:xfrm>
                <a:off x="547687" y="5689091"/>
                <a:ext cx="3238500" cy="685800"/>
              </a:xfrm>
              <a:prstGeom prst="rect">
                <a:avLst/>
              </a:prstGeom>
              <a:blipFill>
                <a:blip r:embed="rId4"/>
                <a:stretch>
                  <a:fillRect l="-1130" t="-3540" b="-5310"/>
                </a:stretch>
              </a:blipFill>
            </p:spPr>
            <p:txBody>
              <a:bodyPr/>
              <a:lstStyle/>
              <a:p>
                <a:r>
                  <a:rPr lang="en-GB">
                    <a:noFill/>
                  </a:rPr>
                  <a:t> </a:t>
                </a:r>
              </a:p>
            </p:txBody>
          </p:sp>
        </mc:Fallback>
      </mc:AlternateContent>
      <p:graphicFrame>
        <p:nvGraphicFramePr>
          <p:cNvPr id="11" name="Table 10">
            <a:extLst>
              <a:ext uri="{FF2B5EF4-FFF2-40B4-BE49-F238E27FC236}">
                <a16:creationId xmlns:a16="http://schemas.microsoft.com/office/drawing/2014/main" id="{5F1DDE5F-C9FB-96AF-CF1A-F9D5A1B46DE8}"/>
              </a:ext>
            </a:extLst>
          </p:cNvPr>
          <p:cNvGraphicFramePr>
            <a:graphicFrameLocks noGrp="1"/>
          </p:cNvGraphicFramePr>
          <p:nvPr>
            <p:extLst>
              <p:ext uri="{D42A27DB-BD31-4B8C-83A1-F6EECF244321}">
                <p14:modId xmlns:p14="http://schemas.microsoft.com/office/powerpoint/2010/main" val="2735479072"/>
              </p:ext>
            </p:extLst>
          </p:nvPr>
        </p:nvGraphicFramePr>
        <p:xfrm>
          <a:off x="6905627" y="1702308"/>
          <a:ext cx="3912394" cy="3986783"/>
        </p:xfrm>
        <a:graphic>
          <a:graphicData uri="http://schemas.openxmlformats.org/drawingml/2006/table">
            <a:tbl>
              <a:tblPr firstRow="1" firstCol="1" bandRow="1">
                <a:tableStyleId>{9D7B26C5-4107-4FEC-AEDC-1716B250A1EF}</a:tableStyleId>
              </a:tblPr>
              <a:tblGrid>
                <a:gridCol w="2294953">
                  <a:extLst>
                    <a:ext uri="{9D8B030D-6E8A-4147-A177-3AD203B41FA5}">
                      <a16:colId xmlns:a16="http://schemas.microsoft.com/office/drawing/2014/main" val="3426112016"/>
                    </a:ext>
                  </a:extLst>
                </a:gridCol>
                <a:gridCol w="1617441">
                  <a:extLst>
                    <a:ext uri="{9D8B030D-6E8A-4147-A177-3AD203B41FA5}">
                      <a16:colId xmlns:a16="http://schemas.microsoft.com/office/drawing/2014/main" val="1363207532"/>
                    </a:ext>
                  </a:extLst>
                </a:gridCol>
              </a:tblGrid>
              <a:tr h="718904">
                <a:tc>
                  <a:txBody>
                    <a:bodyPr/>
                    <a:lstStyle/>
                    <a:p>
                      <a:pPr>
                        <a:lnSpc>
                          <a:spcPct val="115000"/>
                        </a:lnSpc>
                        <a:spcAft>
                          <a:spcPts val="800"/>
                        </a:spcAft>
                        <a:buNone/>
                      </a:pPr>
                      <a:r>
                        <a:rPr lang="en-GB" sz="2000" kern="100">
                          <a:effectLst/>
                        </a:rPr>
                        <a:t>Model</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2000" kern="100" dirty="0">
                          <a:effectLst/>
                        </a:rPr>
                        <a:t>AIC Value</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123874"/>
                  </a:ext>
                </a:extLst>
              </a:tr>
              <a:tr h="1089293">
                <a:tc>
                  <a:txBody>
                    <a:bodyPr/>
                    <a:lstStyle/>
                    <a:p>
                      <a:pPr>
                        <a:lnSpc>
                          <a:spcPct val="115000"/>
                        </a:lnSpc>
                        <a:spcAft>
                          <a:spcPts val="800"/>
                        </a:spcAft>
                        <a:buNone/>
                      </a:pPr>
                      <a:r>
                        <a:rPr lang="en-GB" sz="2000" kern="100" dirty="0">
                          <a:effectLst/>
                        </a:rPr>
                        <a:t>Emax</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2000" kern="100" dirty="0">
                          <a:effectLst/>
                        </a:rPr>
                        <a:t>-436.5819</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6626703"/>
                  </a:ext>
                </a:extLst>
              </a:tr>
              <a:tr h="1089293">
                <a:tc>
                  <a:txBody>
                    <a:bodyPr/>
                    <a:lstStyle/>
                    <a:p>
                      <a:pPr>
                        <a:lnSpc>
                          <a:spcPct val="115000"/>
                        </a:lnSpc>
                        <a:spcAft>
                          <a:spcPts val="800"/>
                        </a:spcAft>
                        <a:buNone/>
                      </a:pPr>
                      <a:r>
                        <a:rPr lang="en-GB" sz="2000" kern="100" dirty="0">
                          <a:effectLst/>
                        </a:rPr>
                        <a:t>Sigmoid Emax</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2000" kern="100" dirty="0">
                          <a:effectLst/>
                        </a:rPr>
                        <a:t>-434.6034</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5121370"/>
                  </a:ext>
                </a:extLst>
              </a:tr>
              <a:tr h="1089293">
                <a:tc>
                  <a:txBody>
                    <a:bodyPr/>
                    <a:lstStyle/>
                    <a:p>
                      <a:pPr>
                        <a:lnSpc>
                          <a:spcPct val="115000"/>
                        </a:lnSpc>
                        <a:spcAft>
                          <a:spcPts val="800"/>
                        </a:spcAft>
                        <a:buNone/>
                      </a:pPr>
                      <a:r>
                        <a:rPr lang="en-GB" sz="2000" kern="100" dirty="0">
                          <a:effectLst/>
                        </a:rPr>
                        <a:t>Quadratic</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2000" kern="100" dirty="0">
                          <a:effectLst/>
                        </a:rPr>
                        <a:t>-434.7099</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85506132"/>
                  </a:ext>
                </a:extLst>
              </a:tr>
            </a:tbl>
          </a:graphicData>
        </a:graphic>
      </p:graphicFrame>
      <p:sp>
        <p:nvSpPr>
          <p:cNvPr id="12" name="TextBox 11">
            <a:extLst>
              <a:ext uri="{FF2B5EF4-FFF2-40B4-BE49-F238E27FC236}">
                <a16:creationId xmlns:a16="http://schemas.microsoft.com/office/drawing/2014/main" id="{23D25DDB-EA8C-E9A1-B93D-6A0E16F04050}"/>
              </a:ext>
            </a:extLst>
          </p:cNvPr>
          <p:cNvSpPr txBox="1"/>
          <p:nvPr/>
        </p:nvSpPr>
        <p:spPr>
          <a:xfrm>
            <a:off x="4429125" y="6105810"/>
            <a:ext cx="4752975" cy="53816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solidFill>
                  <a:schemeClr val="accent6">
                    <a:lumMod val="75000"/>
                  </a:schemeClr>
                </a:solidFill>
              </a:rPr>
              <a:t>Which model is the best model?</a:t>
            </a:r>
            <a:endParaRPr lang="en-GB" sz="2000" b="1" dirty="0" err="1">
              <a:solidFill>
                <a:schemeClr val="accent6">
                  <a:lumMod val="75000"/>
                </a:schemeClr>
              </a:solidFill>
            </a:endParaRPr>
          </a:p>
        </p:txBody>
      </p:sp>
    </p:spTree>
    <p:extLst>
      <p:ext uri="{BB962C8B-B14F-4D97-AF65-F5344CB8AC3E}">
        <p14:creationId xmlns:p14="http://schemas.microsoft.com/office/powerpoint/2010/main" val="206618023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4">
            <a:extLst>
              <a:ext uri="{FF2B5EF4-FFF2-40B4-BE49-F238E27FC236}">
                <a16:creationId xmlns:a16="http://schemas.microsoft.com/office/drawing/2014/main" id="{0BB85CFD-E6F4-8EB8-6382-61ED51806B72}"/>
              </a:ext>
            </a:extLst>
          </p:cNvPr>
          <p:cNvSpPr>
            <a:spLocks noGrp="1"/>
          </p:cNvSpPr>
          <p:nvPr>
            <p:ph type="title"/>
          </p:nvPr>
        </p:nvSpPr>
        <p:spPr>
          <a:xfrm>
            <a:off x="365125" y="242888"/>
            <a:ext cx="11460163" cy="430887"/>
          </a:xfrm>
        </p:spPr>
        <p:txBody>
          <a:bodyPr anchor="ctr">
            <a:normAutofit/>
          </a:bodyPr>
          <a:lstStyle/>
          <a:p>
            <a:r>
              <a:rPr lang="en-US" dirty="0"/>
              <a:t>Group Work 2 </a:t>
            </a:r>
            <a:endParaRPr lang="en-GB" dirty="0"/>
          </a:p>
        </p:txBody>
      </p:sp>
      <p:sp>
        <p:nvSpPr>
          <p:cNvPr id="10" name="TextBox 9">
            <a:extLst>
              <a:ext uri="{FF2B5EF4-FFF2-40B4-BE49-F238E27FC236}">
                <a16:creationId xmlns:a16="http://schemas.microsoft.com/office/drawing/2014/main" id="{C93A02F5-2D21-D662-0936-610675D3CFE1}"/>
              </a:ext>
            </a:extLst>
          </p:cNvPr>
          <p:cNvSpPr txBox="1"/>
          <p:nvPr/>
        </p:nvSpPr>
        <p:spPr>
          <a:xfrm>
            <a:off x="1218406" y="2876550"/>
            <a:ext cx="9753600" cy="1238250"/>
          </a:xfrm>
          <a:prstGeom prst="rect">
            <a:avLst/>
          </a:prstGeom>
          <a:noFill/>
        </p:spPr>
        <p:txBody>
          <a:bodyPr wrap="square" lIns="36000" tIns="36000" rIns="36000" bIns="36000" rtlCol="0">
            <a:noAutofit/>
          </a:bodyPr>
          <a:lstStyle/>
          <a:p>
            <a:pPr>
              <a:lnSpc>
                <a:spcPct val="125000"/>
              </a:lnSpc>
              <a:spcBef>
                <a:spcPts val="300"/>
              </a:spcBef>
              <a:spcAft>
                <a:spcPts val="300"/>
              </a:spcAft>
              <a:buClr>
                <a:schemeClr val="tx2"/>
              </a:buClr>
              <a:buSzPct val="110000"/>
            </a:pPr>
            <a:r>
              <a:rPr lang="en-US" sz="2000" dirty="0" err="1"/>
              <a:t>Analyse</a:t>
            </a:r>
            <a:r>
              <a:rPr lang="en-US" sz="2000" dirty="0"/>
              <a:t> the dose response data  “DoseRespDataCont.csv” to determine if there is a dose-response relationship between PD marker (Response) and dose , and if there is, what dose is necessary to achieve 50% response using the PD marker?</a:t>
            </a:r>
          </a:p>
        </p:txBody>
      </p:sp>
    </p:spTree>
    <p:extLst>
      <p:ext uri="{BB962C8B-B14F-4D97-AF65-F5344CB8AC3E}">
        <p14:creationId xmlns:p14="http://schemas.microsoft.com/office/powerpoint/2010/main" val="3672673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5BEE0-EFC4-E4D3-730B-B9493AB66BC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2546F6-B6A9-160F-105A-B6D16D10DB05}"/>
              </a:ext>
            </a:extLst>
          </p:cNvPr>
          <p:cNvSpPr>
            <a:spLocks noGrp="1"/>
          </p:cNvSpPr>
          <p:nvPr>
            <p:ph type="sldNum" sz="quarter" idx="13"/>
          </p:nvPr>
        </p:nvSpPr>
        <p:spPr/>
        <p:txBody>
          <a:bodyPr/>
          <a:lstStyle/>
          <a:p>
            <a:fld id="{9F9F533D-B52E-4A2F-BF72-0ADD2D94BD75}" type="slidenum">
              <a:rPr lang="en-GB" smtClean="0"/>
              <a:pPr/>
              <a:t>86</a:t>
            </a:fld>
            <a:endParaRPr lang="en-GB"/>
          </a:p>
        </p:txBody>
      </p:sp>
      <p:sp>
        <p:nvSpPr>
          <p:cNvPr id="7" name="Title 14">
            <a:extLst>
              <a:ext uri="{FF2B5EF4-FFF2-40B4-BE49-F238E27FC236}">
                <a16:creationId xmlns:a16="http://schemas.microsoft.com/office/drawing/2014/main" id="{D045A7E2-2327-8D7A-BED4-6B2F218F8068}"/>
              </a:ext>
            </a:extLst>
          </p:cNvPr>
          <p:cNvSpPr txBox="1">
            <a:spLocks/>
          </p:cNvSpPr>
          <p:nvPr/>
        </p:nvSpPr>
        <p:spPr>
          <a:xfrm>
            <a:off x="520700" y="3105150"/>
            <a:ext cx="11150600" cy="1173525"/>
          </a:xfrm>
          <a:prstGeom prst="rect">
            <a:avLst/>
          </a:prstGeom>
        </p:spPr>
        <p:txBody>
          <a:bodyPr vert="horz" lIns="0" tIns="0" rIns="0" bIns="0" rtlCol="0" anchor="b" anchorCtr="0">
            <a:noAutofit/>
          </a:bodyPr>
          <a:lstStyle>
            <a:lvl1pPr algn="l" defTabSz="1219170" rtl="0" eaLnBrk="1" latinLnBrk="0" hangingPunct="1">
              <a:lnSpc>
                <a:spcPct val="100000"/>
              </a:lnSpc>
              <a:spcBef>
                <a:spcPct val="0"/>
              </a:spcBef>
              <a:buNone/>
              <a:defRPr sz="2800" b="1" kern="1200">
                <a:solidFill>
                  <a:schemeClr val="bg1"/>
                </a:solidFill>
                <a:latin typeface="+mj-lt"/>
                <a:ea typeface="+mj-ea"/>
                <a:cs typeface="+mj-cs"/>
              </a:defRPr>
            </a:lvl1pPr>
          </a:lstStyle>
          <a:p>
            <a:pPr algn="ctr"/>
            <a:r>
              <a:rPr lang="en-US" sz="3200" b="0" dirty="0">
                <a:latin typeface="Arial" panose="020B0604020202020204" pitchFamily="34" charset="0"/>
              </a:rPr>
              <a:t>Dose response analysis: Binary Endpoint</a:t>
            </a:r>
            <a:endParaRPr lang="en-GB" sz="3200" dirty="0"/>
          </a:p>
        </p:txBody>
      </p:sp>
      <p:sp>
        <p:nvSpPr>
          <p:cNvPr id="2" name="TextBox 1">
            <a:extLst>
              <a:ext uri="{FF2B5EF4-FFF2-40B4-BE49-F238E27FC236}">
                <a16:creationId xmlns:a16="http://schemas.microsoft.com/office/drawing/2014/main" id="{71CBE41F-F115-4A95-FF71-7241399258A4}"/>
              </a:ext>
            </a:extLst>
          </p:cNvPr>
          <p:cNvSpPr txBox="1"/>
          <p:nvPr/>
        </p:nvSpPr>
        <p:spPr>
          <a:xfrm>
            <a:off x="3171825" y="4619625"/>
            <a:ext cx="5543550" cy="8001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GB" sz="2000" dirty="0">
                <a:solidFill>
                  <a:schemeClr val="bg1"/>
                </a:solidFill>
              </a:rPr>
              <a:t>(Examples include a non-oncology study)</a:t>
            </a:r>
          </a:p>
        </p:txBody>
      </p:sp>
    </p:spTree>
    <p:extLst>
      <p:ext uri="{BB962C8B-B14F-4D97-AF65-F5344CB8AC3E}">
        <p14:creationId xmlns:p14="http://schemas.microsoft.com/office/powerpoint/2010/main" val="34952323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ACCF1-D085-56AA-22F0-9CE785A5EDC8}"/>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E6CF4EB5-1464-193C-9272-6DFB72FE4945}"/>
              </a:ext>
            </a:extLst>
          </p:cNvPr>
          <p:cNvSpPr>
            <a:spLocks noGrp="1"/>
          </p:cNvSpPr>
          <p:nvPr>
            <p:ph type="title"/>
          </p:nvPr>
        </p:nvSpPr>
        <p:spPr>
          <a:xfrm>
            <a:off x="365125" y="242888"/>
            <a:ext cx="11460163" cy="430887"/>
          </a:xfrm>
        </p:spPr>
        <p:txBody>
          <a:bodyPr anchor="b">
            <a:normAutofit/>
          </a:bodyPr>
          <a:lstStyle/>
          <a:p>
            <a:r>
              <a:rPr lang="en-US" dirty="0"/>
              <a:t>Data</a:t>
            </a:r>
            <a:endParaRPr lang="en-GB" dirty="0"/>
          </a:p>
        </p:txBody>
      </p:sp>
      <p:sp>
        <p:nvSpPr>
          <p:cNvPr id="7" name="TextBox 6">
            <a:extLst>
              <a:ext uri="{FF2B5EF4-FFF2-40B4-BE49-F238E27FC236}">
                <a16:creationId xmlns:a16="http://schemas.microsoft.com/office/drawing/2014/main" id="{01F4D736-755B-2D7E-6E33-0DA476D63ABF}"/>
              </a:ext>
            </a:extLst>
          </p:cNvPr>
          <p:cNvSpPr txBox="1"/>
          <p:nvPr/>
        </p:nvSpPr>
        <p:spPr>
          <a:xfrm>
            <a:off x="1223961" y="6234112"/>
            <a:ext cx="8896350" cy="381000"/>
          </a:xfrm>
          <a:prstGeom prst="rect">
            <a:avLst/>
          </a:prstGeom>
          <a:noFill/>
        </p:spPr>
        <p:txBody>
          <a:bodyPr wrap="square" lIns="36000" tIns="36000" rIns="36000" bIns="36000" rtlCol="0">
            <a:noAutofit/>
          </a:bodyPr>
          <a:lstStyle/>
          <a:p>
            <a:pPr algn="ctr">
              <a:spcBef>
                <a:spcPts val="300"/>
              </a:spcBef>
              <a:spcAft>
                <a:spcPts val="300"/>
              </a:spcAft>
              <a:buClr>
                <a:schemeClr val="tx2"/>
              </a:buClr>
              <a:buSzPct val="110000"/>
            </a:pPr>
            <a:r>
              <a:rPr lang="en-US" sz="2000" b="1" dirty="0">
                <a:solidFill>
                  <a:srgbClr val="C00000"/>
                </a:solidFill>
              </a:rPr>
              <a:t>This lesson uses simulated data</a:t>
            </a:r>
            <a:endParaRPr lang="en-GB" sz="2000" b="1" dirty="0" err="1">
              <a:solidFill>
                <a:srgbClr val="C00000"/>
              </a:solidFill>
            </a:endParaRPr>
          </a:p>
        </p:txBody>
      </p:sp>
      <p:sp>
        <p:nvSpPr>
          <p:cNvPr id="3" name="TextBox 2">
            <a:extLst>
              <a:ext uri="{FF2B5EF4-FFF2-40B4-BE49-F238E27FC236}">
                <a16:creationId xmlns:a16="http://schemas.microsoft.com/office/drawing/2014/main" id="{D697E1BF-4BB5-A7FE-CAF4-D7B8D5B3E97C}"/>
              </a:ext>
            </a:extLst>
          </p:cNvPr>
          <p:cNvSpPr txBox="1"/>
          <p:nvPr/>
        </p:nvSpPr>
        <p:spPr>
          <a:xfrm>
            <a:off x="533400" y="982177"/>
            <a:ext cx="10877549" cy="2359877"/>
          </a:xfrm>
          <a:prstGeom prst="rect">
            <a:avLst/>
          </a:prstGeom>
          <a:noFill/>
        </p:spPr>
        <p:txBody>
          <a:bodyPr wrap="square">
            <a:spAutoFit/>
          </a:bodyPr>
          <a:lstStyle/>
          <a:p>
            <a:pPr>
              <a:lnSpc>
                <a:spcPct val="125000"/>
              </a:lnSpc>
            </a:pPr>
            <a:r>
              <a:rPr lang="en-US" sz="2000" b="0" i="0" dirty="0">
                <a:solidFill>
                  <a:srgbClr val="000000"/>
                </a:solidFill>
                <a:effectLst/>
                <a:latin typeface="+mj-lt"/>
              </a:rPr>
              <a:t>Assume a dose-finding study is planned for a hypothetical investigational treatment in atopic dermatitis, for the binary endpoint Investigator’s Global Assessment (IGA). The treatment is tested with doses 0, 0.5, 1.5, 2.5, 4. It is assumed the response rate for placebo will be around 10%, while the response rate for the top dose may be 35%. This is an example where the generalized MCP-Mod approach can be applied, i.e. dose-response testing and estimation will be performed on the logit scale.</a:t>
            </a:r>
            <a:endParaRPr lang="en-GB" sz="2000" dirty="0">
              <a:latin typeface="+mj-lt"/>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02A9656-BFA4-9CB5-B174-03617D4F6D95}"/>
                  </a:ext>
                </a:extLst>
              </p:cNvPr>
              <p:cNvGraphicFramePr>
                <a:graphicFrameLocks noGrp="1"/>
              </p:cNvGraphicFramePr>
              <p:nvPr>
                <p:extLst>
                  <p:ext uri="{D42A27DB-BD31-4B8C-83A1-F6EECF244321}">
                    <p14:modId xmlns:p14="http://schemas.microsoft.com/office/powerpoint/2010/main" val="2932771510"/>
                  </p:ext>
                </p:extLst>
              </p:nvPr>
            </p:nvGraphicFramePr>
            <p:xfrm>
              <a:off x="2951558" y="4009138"/>
              <a:ext cx="6041231" cy="1733335"/>
            </p:xfrm>
            <a:graphic>
              <a:graphicData uri="http://schemas.openxmlformats.org/drawingml/2006/table">
                <a:tbl>
                  <a:tblPr firstRow="1" firstCol="1" bandRow="1">
                    <a:tableStyleId>{9D7B26C5-4107-4FEC-AEDC-1716B250A1EF}</a:tableStyleId>
                  </a:tblPr>
                  <a:tblGrid>
                    <a:gridCol w="2507189">
                      <a:extLst>
                        <a:ext uri="{9D8B030D-6E8A-4147-A177-3AD203B41FA5}">
                          <a16:colId xmlns:a16="http://schemas.microsoft.com/office/drawing/2014/main" val="3639649013"/>
                        </a:ext>
                      </a:extLst>
                    </a:gridCol>
                    <a:gridCol w="1767021">
                      <a:extLst>
                        <a:ext uri="{9D8B030D-6E8A-4147-A177-3AD203B41FA5}">
                          <a16:colId xmlns:a16="http://schemas.microsoft.com/office/drawing/2014/main" val="907385434"/>
                        </a:ext>
                      </a:extLst>
                    </a:gridCol>
                    <a:gridCol w="1767021">
                      <a:extLst>
                        <a:ext uri="{9D8B030D-6E8A-4147-A177-3AD203B41FA5}">
                          <a16:colId xmlns:a16="http://schemas.microsoft.com/office/drawing/2014/main" val="3597459675"/>
                        </a:ext>
                      </a:extLst>
                    </a:gridCol>
                  </a:tblGrid>
                  <a:tr h="346667">
                    <a:tc>
                      <a:txBody>
                        <a:bodyPr/>
                        <a:lstStyle/>
                        <a:p>
                          <a:pPr>
                            <a:lnSpc>
                              <a:spcPct val="115000"/>
                            </a:lnSpc>
                            <a:spcAft>
                              <a:spcPts val="800"/>
                            </a:spcAft>
                            <a:buNone/>
                          </a:pPr>
                          <a:r>
                            <a:rPr lang="en-GB" sz="1800" kern="100" dirty="0">
                              <a:effectLst/>
                              <a:latin typeface="+mj-lt"/>
                            </a:rPr>
                            <a:t>Dose (</a:t>
                          </a:r>
                          <a14:m>
                            <m:oMath xmlns:m="http://schemas.openxmlformats.org/officeDocument/2006/math">
                              <m:r>
                                <a:rPr lang="en-GB" sz="1800" kern="100">
                                  <a:effectLst/>
                                  <a:latin typeface="Cambria Math" panose="02040503050406030204" pitchFamily="18" charset="0"/>
                                </a:rPr>
                                <m:t>𝜇</m:t>
                              </m:r>
                              <m:r>
                                <a:rPr lang="en-GB" sz="1800" kern="100">
                                  <a:effectLst/>
                                  <a:latin typeface="Cambria Math" panose="02040503050406030204" pitchFamily="18" charset="0"/>
                                </a:rPr>
                                <m:t>𝑔</m:t>
                              </m:r>
                            </m:oMath>
                          </a14:m>
                          <a:r>
                            <a:rPr lang="en-GB" sz="1800" kern="100" dirty="0">
                              <a:effectLst/>
                              <a:latin typeface="+mj-lt"/>
                            </a:rPr>
                            <a:t>)</a:t>
                          </a:r>
                          <a:endParaRPr lang="en-GB" sz="1800" kern="100" dirty="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dirty="0">
                              <a:effectLst/>
                              <a:latin typeface="+mj-lt"/>
                            </a:rPr>
                            <a:t>y</a:t>
                          </a:r>
                          <a:endParaRPr lang="en-GB" sz="1800" kern="100" dirty="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n</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380494"/>
                      </a:ext>
                    </a:extLst>
                  </a:tr>
                  <a:tr h="346667">
                    <a:tc>
                      <a:txBody>
                        <a:bodyPr/>
                        <a:lstStyle/>
                        <a:p>
                          <a:pPr>
                            <a:lnSpc>
                              <a:spcPct val="115000"/>
                            </a:lnSpc>
                            <a:spcAft>
                              <a:spcPts val="800"/>
                            </a:spcAft>
                            <a:buNone/>
                          </a:pPr>
                          <a:r>
                            <a:rPr lang="en-GB" sz="1800" kern="100">
                              <a:effectLst/>
                              <a:latin typeface="+mj-lt"/>
                            </a:rPr>
                            <a:t>0</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14</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100</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1040222"/>
                      </a:ext>
                    </a:extLst>
                  </a:tr>
                  <a:tr h="346667">
                    <a:tc>
                      <a:txBody>
                        <a:bodyPr/>
                        <a:lstStyle/>
                        <a:p>
                          <a:pPr>
                            <a:lnSpc>
                              <a:spcPct val="115000"/>
                            </a:lnSpc>
                            <a:spcAft>
                              <a:spcPts val="800"/>
                            </a:spcAft>
                            <a:buNone/>
                          </a:pPr>
                          <a:r>
                            <a:rPr lang="en-GB" sz="1800" kern="100">
                              <a:effectLst/>
                              <a:latin typeface="+mj-lt"/>
                            </a:rPr>
                            <a:t>0.5</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24</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100</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8022527"/>
                      </a:ext>
                    </a:extLst>
                  </a:tr>
                  <a:tr h="346667">
                    <a:tc>
                      <a:txBody>
                        <a:bodyPr/>
                        <a:lstStyle/>
                        <a:p>
                          <a:pPr>
                            <a:lnSpc>
                              <a:spcPct val="115000"/>
                            </a:lnSpc>
                            <a:spcAft>
                              <a:spcPts val="800"/>
                            </a:spcAft>
                            <a:buNone/>
                          </a:pPr>
                          <a:r>
                            <a:rPr lang="en-GB" sz="1800" kern="100">
                              <a:effectLst/>
                              <a:latin typeface="+mj-lt"/>
                            </a:rPr>
                            <a:t>1.5</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26</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100</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6220976"/>
                      </a:ext>
                    </a:extLst>
                  </a:tr>
                  <a:tr h="346667">
                    <a:tc>
                      <a:txBody>
                        <a:bodyPr/>
                        <a:lstStyle/>
                        <a:p>
                          <a:pPr>
                            <a:lnSpc>
                              <a:spcPct val="115000"/>
                            </a:lnSpc>
                            <a:spcAft>
                              <a:spcPts val="800"/>
                            </a:spcAft>
                            <a:buNone/>
                          </a:pPr>
                          <a:r>
                            <a:rPr lang="en-GB" sz="1800" kern="100">
                              <a:effectLst/>
                              <a:latin typeface="+mj-lt"/>
                            </a:rPr>
                            <a:t>2.5</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33</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dirty="0">
                              <a:effectLst/>
                              <a:latin typeface="+mj-lt"/>
                            </a:rPr>
                            <a:t>100</a:t>
                          </a:r>
                          <a:endParaRPr lang="en-GB" sz="1800" kern="100" dirty="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5466485"/>
                      </a:ext>
                    </a:extLst>
                  </a:tr>
                </a:tbl>
              </a:graphicData>
            </a:graphic>
          </p:graphicFrame>
        </mc:Choice>
        <mc:Fallback xmlns="">
          <p:graphicFrame>
            <p:nvGraphicFramePr>
              <p:cNvPr id="5" name="Table 4">
                <a:extLst>
                  <a:ext uri="{FF2B5EF4-FFF2-40B4-BE49-F238E27FC236}">
                    <a16:creationId xmlns:a16="http://schemas.microsoft.com/office/drawing/2014/main" id="{102A9656-BFA4-9CB5-B174-03617D4F6D95}"/>
                  </a:ext>
                </a:extLst>
              </p:cNvPr>
              <p:cNvGraphicFramePr>
                <a:graphicFrameLocks noGrp="1"/>
              </p:cNvGraphicFramePr>
              <p:nvPr>
                <p:extLst>
                  <p:ext uri="{D42A27DB-BD31-4B8C-83A1-F6EECF244321}">
                    <p14:modId xmlns:p14="http://schemas.microsoft.com/office/powerpoint/2010/main" val="2932771510"/>
                  </p:ext>
                </p:extLst>
              </p:nvPr>
            </p:nvGraphicFramePr>
            <p:xfrm>
              <a:off x="2951558" y="4009138"/>
              <a:ext cx="6041231" cy="1733335"/>
            </p:xfrm>
            <a:graphic>
              <a:graphicData uri="http://schemas.openxmlformats.org/drawingml/2006/table">
                <a:tbl>
                  <a:tblPr firstRow="1" firstCol="1" bandRow="1">
                    <a:tableStyleId>{9D7B26C5-4107-4FEC-AEDC-1716B250A1EF}</a:tableStyleId>
                  </a:tblPr>
                  <a:tblGrid>
                    <a:gridCol w="2507189">
                      <a:extLst>
                        <a:ext uri="{9D8B030D-6E8A-4147-A177-3AD203B41FA5}">
                          <a16:colId xmlns:a16="http://schemas.microsoft.com/office/drawing/2014/main" val="3639649013"/>
                        </a:ext>
                      </a:extLst>
                    </a:gridCol>
                    <a:gridCol w="1767021">
                      <a:extLst>
                        <a:ext uri="{9D8B030D-6E8A-4147-A177-3AD203B41FA5}">
                          <a16:colId xmlns:a16="http://schemas.microsoft.com/office/drawing/2014/main" val="907385434"/>
                        </a:ext>
                      </a:extLst>
                    </a:gridCol>
                    <a:gridCol w="1767021">
                      <a:extLst>
                        <a:ext uri="{9D8B030D-6E8A-4147-A177-3AD203B41FA5}">
                          <a16:colId xmlns:a16="http://schemas.microsoft.com/office/drawing/2014/main" val="3597459675"/>
                        </a:ext>
                      </a:extLst>
                    </a:gridCol>
                  </a:tblGrid>
                  <a:tr h="346667">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3" t="-17544" r="-141262" b="-424561"/>
                          </a:stretch>
                        </a:blipFill>
                      </a:tcPr>
                    </a:tc>
                    <a:tc>
                      <a:txBody>
                        <a:bodyPr/>
                        <a:lstStyle/>
                        <a:p>
                          <a:pPr>
                            <a:lnSpc>
                              <a:spcPct val="115000"/>
                            </a:lnSpc>
                            <a:spcAft>
                              <a:spcPts val="800"/>
                            </a:spcAft>
                            <a:buNone/>
                          </a:pPr>
                          <a:r>
                            <a:rPr lang="en-GB" sz="1800" kern="100" dirty="0">
                              <a:effectLst/>
                              <a:latin typeface="+mj-lt"/>
                            </a:rPr>
                            <a:t>y</a:t>
                          </a:r>
                          <a:endParaRPr lang="en-GB" sz="1800" kern="100" dirty="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n</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380494"/>
                      </a:ext>
                    </a:extLst>
                  </a:tr>
                  <a:tr h="346667">
                    <a:tc>
                      <a:txBody>
                        <a:bodyPr/>
                        <a:lstStyle/>
                        <a:p>
                          <a:pPr>
                            <a:lnSpc>
                              <a:spcPct val="115000"/>
                            </a:lnSpc>
                            <a:spcAft>
                              <a:spcPts val="800"/>
                            </a:spcAft>
                            <a:buNone/>
                          </a:pPr>
                          <a:r>
                            <a:rPr lang="en-GB" sz="1800" kern="100">
                              <a:effectLst/>
                              <a:latin typeface="+mj-lt"/>
                            </a:rPr>
                            <a:t>0</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14</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100</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1040222"/>
                      </a:ext>
                    </a:extLst>
                  </a:tr>
                  <a:tr h="346667">
                    <a:tc>
                      <a:txBody>
                        <a:bodyPr/>
                        <a:lstStyle/>
                        <a:p>
                          <a:pPr>
                            <a:lnSpc>
                              <a:spcPct val="115000"/>
                            </a:lnSpc>
                            <a:spcAft>
                              <a:spcPts val="800"/>
                            </a:spcAft>
                            <a:buNone/>
                          </a:pPr>
                          <a:r>
                            <a:rPr lang="en-GB" sz="1800" kern="100">
                              <a:effectLst/>
                              <a:latin typeface="+mj-lt"/>
                            </a:rPr>
                            <a:t>0.5</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24</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100</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8022527"/>
                      </a:ext>
                    </a:extLst>
                  </a:tr>
                  <a:tr h="346667">
                    <a:tc>
                      <a:txBody>
                        <a:bodyPr/>
                        <a:lstStyle/>
                        <a:p>
                          <a:pPr>
                            <a:lnSpc>
                              <a:spcPct val="115000"/>
                            </a:lnSpc>
                            <a:spcAft>
                              <a:spcPts val="800"/>
                            </a:spcAft>
                            <a:buNone/>
                          </a:pPr>
                          <a:r>
                            <a:rPr lang="en-GB" sz="1800" kern="100">
                              <a:effectLst/>
                              <a:latin typeface="+mj-lt"/>
                            </a:rPr>
                            <a:t>1.5</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26</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100</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6220976"/>
                      </a:ext>
                    </a:extLst>
                  </a:tr>
                  <a:tr h="346667">
                    <a:tc>
                      <a:txBody>
                        <a:bodyPr/>
                        <a:lstStyle/>
                        <a:p>
                          <a:pPr>
                            <a:lnSpc>
                              <a:spcPct val="115000"/>
                            </a:lnSpc>
                            <a:spcAft>
                              <a:spcPts val="800"/>
                            </a:spcAft>
                            <a:buNone/>
                          </a:pPr>
                          <a:r>
                            <a:rPr lang="en-GB" sz="1800" kern="100">
                              <a:effectLst/>
                              <a:latin typeface="+mj-lt"/>
                            </a:rPr>
                            <a:t>2.5</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a:effectLst/>
                              <a:latin typeface="+mj-lt"/>
                            </a:rPr>
                            <a:t>33</a:t>
                          </a:r>
                          <a:endParaRPr lang="en-GB" sz="1800" kern="10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1800" kern="100" dirty="0">
                              <a:effectLst/>
                              <a:latin typeface="+mj-lt"/>
                            </a:rPr>
                            <a:t>100</a:t>
                          </a:r>
                          <a:endParaRPr lang="en-GB" sz="1800" kern="100" dirty="0">
                            <a:effectLst/>
                            <a:latin typeface="+mj-lt"/>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5466485"/>
                      </a:ext>
                    </a:extLst>
                  </a:tr>
                </a:tbl>
              </a:graphicData>
            </a:graphic>
          </p:graphicFrame>
        </mc:Fallback>
      </mc:AlternateContent>
    </p:spTree>
    <p:extLst>
      <p:ext uri="{BB962C8B-B14F-4D97-AF65-F5344CB8AC3E}">
        <p14:creationId xmlns:p14="http://schemas.microsoft.com/office/powerpoint/2010/main" val="1244255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88393-4EAA-441A-790C-6141F75D40BC}"/>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EFD52032-2C8B-0EF1-676D-0B19BA500B10}"/>
              </a:ext>
            </a:extLst>
          </p:cNvPr>
          <p:cNvSpPr>
            <a:spLocks noGrp="1"/>
          </p:cNvSpPr>
          <p:nvPr>
            <p:ph type="title"/>
          </p:nvPr>
        </p:nvSpPr>
        <p:spPr>
          <a:xfrm>
            <a:off x="365125" y="242888"/>
            <a:ext cx="11460163" cy="430887"/>
          </a:xfrm>
        </p:spPr>
        <p:txBody>
          <a:bodyPr anchor="b">
            <a:normAutofit/>
          </a:bodyPr>
          <a:lstStyle/>
          <a:p>
            <a:r>
              <a:rPr lang="en-US" dirty="0"/>
              <a:t>Candidate models</a:t>
            </a:r>
            <a:endParaRPr lang="en-GB" dirty="0"/>
          </a:p>
        </p:txBody>
      </p:sp>
      <p:pic>
        <p:nvPicPr>
          <p:cNvPr id="4" name="Picture 3">
            <a:extLst>
              <a:ext uri="{FF2B5EF4-FFF2-40B4-BE49-F238E27FC236}">
                <a16:creationId xmlns:a16="http://schemas.microsoft.com/office/drawing/2014/main" id="{2BF28491-1544-692B-7C15-AE6BF8C1CB5F}"/>
              </a:ext>
            </a:extLst>
          </p:cNvPr>
          <p:cNvPicPr>
            <a:picLocks noChangeAspect="1"/>
          </p:cNvPicPr>
          <p:nvPr/>
        </p:nvPicPr>
        <p:blipFill>
          <a:blip r:embed="rId2"/>
          <a:stretch>
            <a:fillRect/>
          </a:stretch>
        </p:blipFill>
        <p:spPr>
          <a:xfrm>
            <a:off x="837210" y="1074362"/>
            <a:ext cx="10155253" cy="5331508"/>
          </a:xfrm>
          <a:prstGeom prst="rect">
            <a:avLst/>
          </a:prstGeom>
          <a:noFill/>
        </p:spPr>
      </p:pic>
      <p:sp>
        <p:nvSpPr>
          <p:cNvPr id="14" name="Slide Number Placeholder 3">
            <a:extLst>
              <a:ext uri="{FF2B5EF4-FFF2-40B4-BE49-F238E27FC236}">
                <a16:creationId xmlns:a16="http://schemas.microsoft.com/office/drawing/2014/main" id="{61E2A06B-013B-D377-8A81-54EDACE1938A}"/>
              </a:ext>
            </a:extLst>
          </p:cNvPr>
          <p:cNvSpPr>
            <a:spLocks noGrp="1"/>
          </p:cNvSpPr>
          <p:nvPr>
            <p:ph type="sldNum" sz="quarter" idx="4"/>
          </p:nvPr>
        </p:nvSpPr>
        <p:spPr>
          <a:xfrm>
            <a:off x="11569838" y="6476214"/>
            <a:ext cx="384039" cy="365129"/>
          </a:xfrm>
        </p:spPr>
        <p:txBody>
          <a:bodyPr/>
          <a:lstStyle/>
          <a:p>
            <a:pPr>
              <a:spcAft>
                <a:spcPts val="600"/>
              </a:spcAft>
            </a:pPr>
            <a:fld id="{74736DCF-E344-4152-A9F4-8D6B66D47494}" type="slidenum">
              <a:rPr lang="en-US" smtClean="0"/>
              <a:pPr>
                <a:spcAft>
                  <a:spcPts val="600"/>
                </a:spcAft>
              </a:pPr>
              <a:t>88</a:t>
            </a:fld>
            <a:endParaRPr lang="en-US"/>
          </a:p>
        </p:txBody>
      </p:sp>
    </p:spTree>
    <p:extLst>
      <p:ext uri="{BB962C8B-B14F-4D97-AF65-F5344CB8AC3E}">
        <p14:creationId xmlns:p14="http://schemas.microsoft.com/office/powerpoint/2010/main" val="38904735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90A2F-492A-1D49-F7EB-02E411A041A0}"/>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B5BEBCC0-F949-F9AC-2125-0FA03E010FE5}"/>
              </a:ext>
            </a:extLst>
          </p:cNvPr>
          <p:cNvSpPr>
            <a:spLocks noGrp="1"/>
          </p:cNvSpPr>
          <p:nvPr>
            <p:ph type="title"/>
          </p:nvPr>
        </p:nvSpPr>
        <p:spPr>
          <a:xfrm>
            <a:off x="365125" y="242888"/>
            <a:ext cx="11460163" cy="430887"/>
          </a:xfrm>
        </p:spPr>
        <p:txBody>
          <a:bodyPr anchor="b">
            <a:normAutofit/>
          </a:bodyPr>
          <a:lstStyle/>
          <a:p>
            <a:r>
              <a:rPr lang="en-US" dirty="0"/>
              <a:t>Hypothesis Testing</a:t>
            </a:r>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027F91-5503-EBB9-5BAF-2FB3D9753432}"/>
                  </a:ext>
                </a:extLst>
              </p:cNvPr>
              <p:cNvSpPr txBox="1"/>
              <p:nvPr/>
            </p:nvSpPr>
            <p:spPr>
              <a:xfrm>
                <a:off x="6095206" y="2696749"/>
                <a:ext cx="5553075" cy="430887"/>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𝒄</m:t>
                          </m:r>
                        </m:e>
                        <m:sup>
                          <m:r>
                            <a:rPr lang="en-US" b="0" i="1" smtClean="0">
                              <a:latin typeface="Cambria Math" panose="02040503050406030204" pitchFamily="18" charset="0"/>
                            </a:rPr>
                            <m:t>𝑇</m:t>
                          </m:r>
                        </m:sup>
                      </m:sSup>
                      <m:acc>
                        <m:accPr>
                          <m:chr m:val="̅"/>
                          <m:ctrlPr>
                            <a:rPr lang="en-US" b="0" i="1" smtClean="0">
                              <a:latin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𝜷</m:t>
                          </m:r>
                        </m:e>
                      </m:acc>
                      <m:r>
                        <a:rPr lang="en-US" b="0" i="1" smtClean="0">
                          <a:latin typeface="Cambria Math" panose="02040503050406030204" pitchFamily="18" charset="0"/>
                          <a:ea typeface="Cambria Math" panose="02040503050406030204" pitchFamily="18" charset="0"/>
                        </a:rPr>
                        <m:t>=0</m:t>
                      </m:r>
                    </m:oMath>
                  </m:oMathPara>
                </a14:m>
                <a:endParaRPr lang="en-GB" dirty="0" err="1"/>
              </a:p>
            </p:txBody>
          </p:sp>
        </mc:Choice>
        <mc:Fallback xmlns="">
          <p:sp>
            <p:nvSpPr>
              <p:cNvPr id="5" name="TextBox 4">
                <a:extLst>
                  <a:ext uri="{FF2B5EF4-FFF2-40B4-BE49-F238E27FC236}">
                    <a16:creationId xmlns:a16="http://schemas.microsoft.com/office/drawing/2014/main" id="{05027F91-5503-EBB9-5BAF-2FB3D9753432}"/>
                  </a:ext>
                </a:extLst>
              </p:cNvPr>
              <p:cNvSpPr txBox="1">
                <a:spLocks noRot="1" noChangeAspect="1" noMove="1" noResize="1" noEditPoints="1" noAdjustHandles="1" noChangeArrowheads="1" noChangeShapeType="1" noTextEdit="1"/>
              </p:cNvSpPr>
              <p:nvPr/>
            </p:nvSpPr>
            <p:spPr>
              <a:xfrm>
                <a:off x="6095206" y="2696749"/>
                <a:ext cx="5553075" cy="430887"/>
              </a:xfrm>
              <a:prstGeom prst="rect">
                <a:avLst/>
              </a:prstGeom>
              <a:blipFill>
                <a:blip r:embed="rId2"/>
                <a:stretch>
                  <a:fillRect/>
                </a:stretch>
              </a:blipFill>
            </p:spPr>
            <p:txBody>
              <a:bodyPr/>
              <a:lstStyle/>
              <a:p>
                <a:r>
                  <a:rPr lang="en-GB">
                    <a:noFill/>
                  </a:rPr>
                  <a:t> </a:t>
                </a:r>
              </a:p>
            </p:txBody>
          </p:sp>
        </mc:Fallback>
      </mc:AlternateContent>
      <p:sp>
        <p:nvSpPr>
          <p:cNvPr id="11" name="Rectangle 2">
            <a:extLst>
              <a:ext uri="{FF2B5EF4-FFF2-40B4-BE49-F238E27FC236}">
                <a16:creationId xmlns:a16="http://schemas.microsoft.com/office/drawing/2014/main" id="{CD5E6795-68A3-FB04-1BE0-F3C5D9ECCFC6}"/>
              </a:ext>
            </a:extLst>
          </p:cNvPr>
          <p:cNvSpPr>
            <a:spLocks noChangeArrowheads="1"/>
          </p:cNvSpPr>
          <p:nvPr/>
        </p:nvSpPr>
        <p:spPr bwMode="auto">
          <a:xfrm>
            <a:off x="146844" y="3020159"/>
            <a:ext cx="5553075" cy="382303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25000"/>
              </a:lnSpc>
              <a:spcBef>
                <a:spcPts val="600"/>
              </a:spcBef>
              <a:spcAft>
                <a:spcPts val="600"/>
              </a:spcAft>
              <a:buClrTx/>
              <a:buSzTx/>
              <a:buFontTx/>
              <a:buNone/>
              <a:tabLst/>
            </a:pPr>
            <a:r>
              <a:rPr kumimoji="0" lang="en-US" altLang="en-US" sz="1600" b="0" i="0" u="none" strike="noStrike" cap="none" normalizeH="0" baseline="0" dirty="0">
                <a:ln>
                  <a:noFill/>
                </a:ln>
                <a:solidFill>
                  <a:srgbClr val="333333"/>
                </a:solidFill>
                <a:effectLst/>
                <a:latin typeface="Consolas" panose="020B0609020204030204" pitchFamily="49" charset="0"/>
              </a:rPr>
              <a:t># define doses and</a:t>
            </a:r>
            <a:r>
              <a:rPr kumimoji="0" lang="en-US" altLang="en-US" sz="1600" b="0" i="0" u="none" strike="noStrike" cap="none" normalizeH="0" dirty="0">
                <a:ln>
                  <a:noFill/>
                </a:ln>
                <a:solidFill>
                  <a:srgbClr val="333333"/>
                </a:solidFill>
                <a:effectLst/>
                <a:latin typeface="Consolas" panose="020B0609020204030204" pitchFamily="49" charset="0"/>
              </a:rPr>
              <a:t> models</a:t>
            </a:r>
          </a:p>
          <a:p>
            <a:pPr lvl="0" defTabSz="914400" eaLnBrk="0" fontAlgn="base" hangingPunct="0">
              <a:lnSpc>
                <a:spcPct val="125000"/>
              </a:lnSpc>
              <a:spcBef>
                <a:spcPts val="600"/>
              </a:spcBef>
              <a:spcAft>
                <a:spcPts val="600"/>
              </a:spcAft>
            </a:pPr>
            <a:r>
              <a:rPr lang="en-US" altLang="en-US" sz="1600" dirty="0">
                <a:solidFill>
                  <a:srgbClr val="333333"/>
                </a:solidFill>
                <a:latin typeface="Consolas" panose="020B0609020204030204" pitchFamily="49" charset="0"/>
              </a:rPr>
              <a:t>logit &lt;- function(p) log(p / (1 - p))</a:t>
            </a:r>
            <a:r>
              <a:rPr lang="en-US" altLang="en-US" sz="1600" dirty="0" err="1">
                <a:solidFill>
                  <a:srgbClr val="333333"/>
                </a:solidFill>
                <a:latin typeface="Consolas" panose="020B0609020204030204" pitchFamily="49" charset="0"/>
              </a:rPr>
              <a:t>inv_logit</a:t>
            </a:r>
            <a:r>
              <a:rPr lang="en-US" altLang="en-US" sz="1600" dirty="0">
                <a:solidFill>
                  <a:srgbClr val="333333"/>
                </a:solidFill>
                <a:latin typeface="Consolas" panose="020B0609020204030204" pitchFamily="49" charset="0"/>
              </a:rPr>
              <a:t> &lt;- function(y) 1 / (1 + exp(-y))</a:t>
            </a:r>
          </a:p>
          <a:p>
            <a:pPr lvl="0" defTabSz="914400" eaLnBrk="0" fontAlgn="base" hangingPunct="0">
              <a:lnSpc>
                <a:spcPct val="125000"/>
              </a:lnSpc>
              <a:spcBef>
                <a:spcPts val="600"/>
              </a:spcBef>
              <a:spcAft>
                <a:spcPts val="600"/>
              </a:spcAft>
            </a:pPr>
            <a:r>
              <a:rPr lang="en-US" altLang="en-US" sz="1600" dirty="0">
                <a:solidFill>
                  <a:srgbClr val="333333"/>
                </a:solidFill>
                <a:latin typeface="Consolas" panose="020B0609020204030204" pitchFamily="49" charset="0"/>
              </a:rPr>
              <a:t>doses &lt;- c(0, 0.5, 1.5, 2.5)</a:t>
            </a:r>
          </a:p>
          <a:p>
            <a:pPr lvl="0" defTabSz="914400" eaLnBrk="0" fontAlgn="base" hangingPunct="0">
              <a:lnSpc>
                <a:spcPct val="125000"/>
              </a:lnSpc>
              <a:spcBef>
                <a:spcPts val="600"/>
              </a:spcBef>
              <a:spcAft>
                <a:spcPts val="600"/>
              </a:spcAft>
            </a:pPr>
            <a:r>
              <a:rPr lang="en-US" altLang="en-US" sz="1600" dirty="0">
                <a:solidFill>
                  <a:srgbClr val="333333"/>
                </a:solidFill>
                <a:latin typeface="Consolas" panose="020B0609020204030204" pitchFamily="49" charset="0"/>
              </a:rPr>
              <a:t>mods &lt;- Mods(</a:t>
            </a:r>
            <a:r>
              <a:rPr lang="en-US" altLang="en-US" sz="1600" dirty="0" err="1">
                <a:solidFill>
                  <a:srgbClr val="333333"/>
                </a:solidFill>
                <a:latin typeface="Consolas" panose="020B0609020204030204" pitchFamily="49" charset="0"/>
              </a:rPr>
              <a:t>emax</a:t>
            </a:r>
            <a:r>
              <a:rPr lang="en-US" altLang="en-US" sz="1600" dirty="0">
                <a:solidFill>
                  <a:srgbClr val="333333"/>
                </a:solidFill>
                <a:latin typeface="Consolas" panose="020B0609020204030204" pitchFamily="49" charset="0"/>
              </a:rPr>
              <a:t> = c(0.25, 1), </a:t>
            </a:r>
            <a:r>
              <a:rPr lang="en-US" altLang="en-US" sz="1600" dirty="0" err="1">
                <a:solidFill>
                  <a:srgbClr val="333333"/>
                </a:solidFill>
                <a:latin typeface="Consolas" panose="020B0609020204030204" pitchFamily="49" charset="0"/>
              </a:rPr>
              <a:t>sigEmax</a:t>
            </a:r>
            <a:r>
              <a:rPr lang="en-US" altLang="en-US" sz="1600" dirty="0">
                <a:solidFill>
                  <a:srgbClr val="333333"/>
                </a:solidFill>
                <a:latin typeface="Consolas" panose="020B0609020204030204" pitchFamily="49" charset="0"/>
              </a:rPr>
              <a:t> = 	</a:t>
            </a:r>
            <a:r>
              <a:rPr lang="en-US" altLang="en-US" sz="1600" dirty="0" err="1">
                <a:solidFill>
                  <a:srgbClr val="333333"/>
                </a:solidFill>
                <a:latin typeface="Consolas" panose="020B0609020204030204" pitchFamily="49" charset="0"/>
              </a:rPr>
              <a:t>rbind</a:t>
            </a:r>
            <a:r>
              <a:rPr lang="en-US" altLang="en-US" sz="1600" dirty="0">
                <a:solidFill>
                  <a:srgbClr val="333333"/>
                </a:solidFill>
                <a:latin typeface="Consolas" panose="020B0609020204030204" pitchFamily="49" charset="0"/>
              </a:rPr>
              <a:t>(c(1, 3), c(2.5, 4)), </a:t>
            </a:r>
            <a:r>
              <a:rPr lang="en-US" altLang="en-US" sz="1600" dirty="0" err="1">
                <a:solidFill>
                  <a:srgbClr val="333333"/>
                </a:solidFill>
                <a:latin typeface="Consolas" panose="020B0609020204030204" pitchFamily="49" charset="0"/>
              </a:rPr>
              <a:t>placEff</a:t>
            </a:r>
            <a:r>
              <a:rPr lang="en-US" altLang="en-US" sz="1600" dirty="0">
                <a:solidFill>
                  <a:srgbClr val="333333"/>
                </a:solidFill>
                <a:latin typeface="Consolas" panose="020B0609020204030204" pitchFamily="49" charset="0"/>
              </a:rPr>
              <a:t> = 	logit(0.1), </a:t>
            </a:r>
            <a:r>
              <a:rPr lang="en-US" altLang="en-US" sz="1600" dirty="0" err="1">
                <a:solidFill>
                  <a:srgbClr val="333333"/>
                </a:solidFill>
                <a:latin typeface="Consolas" panose="020B0609020204030204" pitchFamily="49" charset="0"/>
              </a:rPr>
              <a:t>maxEff</a:t>
            </a:r>
            <a:r>
              <a:rPr lang="en-US" altLang="en-US" sz="1600" dirty="0">
                <a:solidFill>
                  <a:srgbClr val="333333"/>
                </a:solidFill>
                <a:latin typeface="Consolas" panose="020B0609020204030204" pitchFamily="49" charset="0"/>
              </a:rPr>
              <a:t> = logit(0.35)-	logit(0.1),doses = doses)</a:t>
            </a:r>
          </a:p>
          <a:p>
            <a:pPr lvl="0" defTabSz="914400" eaLnBrk="0" fontAlgn="base" hangingPunct="0">
              <a:lnSpc>
                <a:spcPct val="125000"/>
              </a:lnSpc>
              <a:spcBef>
                <a:spcPts val="600"/>
              </a:spcBef>
              <a:spcAft>
                <a:spcPts val="600"/>
              </a:spcAft>
            </a:pPr>
            <a:r>
              <a:rPr lang="en-US" altLang="en-US" sz="1600" dirty="0" err="1">
                <a:solidFill>
                  <a:srgbClr val="333333"/>
                </a:solidFill>
                <a:latin typeface="Consolas" panose="020B0609020204030204" pitchFamily="49" charset="0"/>
              </a:rPr>
              <a:t>optC</a:t>
            </a:r>
            <a:r>
              <a:rPr lang="en-US" altLang="en-US" sz="1600" dirty="0">
                <a:solidFill>
                  <a:srgbClr val="333333"/>
                </a:solidFill>
                <a:latin typeface="Consolas" panose="020B0609020204030204" pitchFamily="49" charset="0"/>
              </a:rPr>
              <a:t> &lt;- </a:t>
            </a:r>
            <a:r>
              <a:rPr lang="en-US" altLang="en-US" sz="1600" dirty="0" err="1">
                <a:solidFill>
                  <a:srgbClr val="333333"/>
                </a:solidFill>
                <a:latin typeface="Consolas" panose="020B0609020204030204" pitchFamily="49" charset="0"/>
              </a:rPr>
              <a:t>optContr</a:t>
            </a:r>
            <a:r>
              <a:rPr lang="en-US" altLang="en-US" sz="1600" dirty="0">
                <a:solidFill>
                  <a:srgbClr val="333333"/>
                </a:solidFill>
                <a:latin typeface="Consolas" panose="020B0609020204030204" pitchFamily="49" charset="0"/>
              </a:rPr>
              <a:t>(mods, w=1) </a:t>
            </a:r>
          </a:p>
          <a:p>
            <a:pPr lvl="0" defTabSz="914400" eaLnBrk="0" fontAlgn="base" hangingPunct="0">
              <a:lnSpc>
                <a:spcPct val="125000"/>
              </a:lnSpc>
              <a:spcBef>
                <a:spcPts val="600"/>
              </a:spcBef>
              <a:spcAft>
                <a:spcPts val="600"/>
              </a:spcAft>
            </a:pPr>
            <a:r>
              <a:rPr lang="en-US" altLang="en-US" sz="1600" dirty="0">
                <a:solidFill>
                  <a:srgbClr val="333333"/>
                </a:solidFill>
                <a:latin typeface="Consolas" panose="020B0609020204030204" pitchFamily="49" charset="0"/>
              </a:rPr>
              <a:t>print(</a:t>
            </a:r>
            <a:r>
              <a:rPr lang="en-US" altLang="en-US" sz="1600" dirty="0" err="1">
                <a:solidFill>
                  <a:srgbClr val="333333"/>
                </a:solidFill>
                <a:latin typeface="Consolas" panose="020B0609020204030204" pitchFamily="49" charset="0"/>
              </a:rPr>
              <a:t>optC</a:t>
            </a:r>
            <a:r>
              <a:rPr lang="en-US" altLang="en-US" sz="1600" dirty="0">
                <a:solidFill>
                  <a:srgbClr val="333333"/>
                </a:solidFill>
                <a:latin typeface="Consolas" panose="020B0609020204030204" pitchFamily="49" charset="0"/>
              </a:rPr>
              <a:t>) </a:t>
            </a:r>
            <a:endParaRPr kumimoji="0" lang="en-US" altLang="en-US" sz="1600" b="0" i="0" u="none" strike="noStrike" cap="none" normalizeH="0" baseline="0" dirty="0">
              <a:ln>
                <a:noFill/>
              </a:ln>
              <a:solidFill>
                <a:srgbClr val="333333"/>
              </a:solidFill>
              <a:effectLst/>
              <a:latin typeface="Consolas" panose="020B0609020204030204" pitchFamily="49" charset="0"/>
            </a:endParaRPr>
          </a:p>
        </p:txBody>
      </p:sp>
      <p:sp>
        <p:nvSpPr>
          <p:cNvPr id="25" name="TextBox 24">
            <a:extLst>
              <a:ext uri="{FF2B5EF4-FFF2-40B4-BE49-F238E27FC236}">
                <a16:creationId xmlns:a16="http://schemas.microsoft.com/office/drawing/2014/main" id="{2927930B-A049-DC67-70DC-1A4E158A1537}"/>
              </a:ext>
            </a:extLst>
          </p:cNvPr>
          <p:cNvSpPr txBox="1"/>
          <p:nvPr/>
        </p:nvSpPr>
        <p:spPr>
          <a:xfrm>
            <a:off x="6181725" y="6210300"/>
            <a:ext cx="4010025" cy="40481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1600" b="1" dirty="0">
                <a:solidFill>
                  <a:schemeClr val="accent6">
                    <a:lumMod val="75000"/>
                  </a:schemeClr>
                </a:solidFill>
              </a:rPr>
              <a:t>Contrast for each model must sum to zero</a:t>
            </a:r>
            <a:endParaRPr lang="en-GB" sz="1600" b="1" dirty="0" err="1">
              <a:solidFill>
                <a:schemeClr val="accent6">
                  <a:lumMod val="75000"/>
                </a:schemeClr>
              </a:solidFill>
            </a:endParaRPr>
          </a:p>
        </p:txBody>
      </p:sp>
      <p:sp>
        <p:nvSpPr>
          <p:cNvPr id="2" name="TextBox 1">
            <a:extLst>
              <a:ext uri="{FF2B5EF4-FFF2-40B4-BE49-F238E27FC236}">
                <a16:creationId xmlns:a16="http://schemas.microsoft.com/office/drawing/2014/main" id="{21CF6858-04FD-D81D-98DE-58DE63B5FF4D}"/>
              </a:ext>
            </a:extLst>
          </p:cNvPr>
          <p:cNvSpPr txBox="1"/>
          <p:nvPr/>
        </p:nvSpPr>
        <p:spPr>
          <a:xfrm>
            <a:off x="146843" y="961582"/>
            <a:ext cx="11597481" cy="704850"/>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The binary response can be </a:t>
            </a:r>
            <a:r>
              <a:rPr lang="en-US" sz="2000" dirty="0" err="1"/>
              <a:t>analysed</a:t>
            </a:r>
            <a:r>
              <a:rPr lang="en-US" sz="2000" dirty="0"/>
              <a:t> using a generalized linear model with binomial distribution and a logit link</a:t>
            </a:r>
            <a:endParaRPr lang="en-GB" sz="2000" dirty="0" err="1"/>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15E7CE0-9ED6-B2A3-6A7A-9A6B7C3B53C8}"/>
                  </a:ext>
                </a:extLst>
              </p:cNvPr>
              <p:cNvSpPr txBox="1"/>
              <p:nvPr/>
            </p:nvSpPr>
            <p:spPr>
              <a:xfrm>
                <a:off x="3819524" y="1957668"/>
                <a:ext cx="2524125" cy="4191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sSub>
                        <m:sSubPr>
                          <m:ctrlPr>
                            <a:rPr lang="en-GB" sz="1600" i="1" smtClean="0">
                              <a:latin typeface="Cambria Math" panose="02040503050406030204" pitchFamily="18" charset="0"/>
                            </a:rPr>
                          </m:ctrlPr>
                        </m:sSubPr>
                        <m:e>
                          <m:r>
                            <a:rPr lang="en-US" sz="1600" b="0" i="1" smtClean="0">
                              <a:latin typeface="Cambria Math" panose="02040503050406030204" pitchFamily="18" charset="0"/>
                            </a:rPr>
                            <m:t>𝑌</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r>
                        <a:rPr lang="en-US" sz="1600" b="0" i="1" smtClean="0">
                          <a:latin typeface="Cambria Math" panose="02040503050406030204" pitchFamily="18" charset="0"/>
                        </a:rPr>
                        <m:t>𝐵𝑖𝑛𝑜𝑚𝑖𝑎𝑙</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oMath>
                  </m:oMathPara>
                </a14:m>
                <a:endParaRPr lang="en-GB" sz="1600" dirty="0" err="1"/>
              </a:p>
            </p:txBody>
          </p:sp>
        </mc:Choice>
        <mc:Fallback xmlns="">
          <p:sp>
            <p:nvSpPr>
              <p:cNvPr id="3" name="TextBox 2">
                <a:extLst>
                  <a:ext uri="{FF2B5EF4-FFF2-40B4-BE49-F238E27FC236}">
                    <a16:creationId xmlns:a16="http://schemas.microsoft.com/office/drawing/2014/main" id="{115E7CE0-9ED6-B2A3-6A7A-9A6B7C3B53C8}"/>
                  </a:ext>
                </a:extLst>
              </p:cNvPr>
              <p:cNvSpPr txBox="1">
                <a:spLocks noRot="1" noChangeAspect="1" noMove="1" noResize="1" noEditPoints="1" noAdjustHandles="1" noChangeArrowheads="1" noChangeShapeType="1" noTextEdit="1"/>
              </p:cNvSpPr>
              <p:nvPr/>
            </p:nvSpPr>
            <p:spPr>
              <a:xfrm>
                <a:off x="3819524" y="1957668"/>
                <a:ext cx="2524125" cy="41910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60DF0E-17AA-32B4-DE16-F46BD1B2AB57}"/>
                  </a:ext>
                </a:extLst>
              </p:cNvPr>
              <p:cNvSpPr txBox="1"/>
              <p:nvPr/>
            </p:nvSpPr>
            <p:spPr>
              <a:xfrm>
                <a:off x="3571081" y="2487199"/>
                <a:ext cx="2524125" cy="419100"/>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𝑙𝑜𝑔𝑖𝑡</m:t>
                      </m:r>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𝑘</m:t>
                              </m:r>
                            </m:sub>
                          </m:sSub>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𝑘</m:t>
                          </m:r>
                        </m:sub>
                      </m:sSub>
                    </m:oMath>
                  </m:oMathPara>
                </a14:m>
                <a:endParaRPr lang="en-GB" sz="1600" dirty="0" err="1"/>
              </a:p>
            </p:txBody>
          </p:sp>
        </mc:Choice>
        <mc:Fallback xmlns="">
          <p:sp>
            <p:nvSpPr>
              <p:cNvPr id="7" name="TextBox 6">
                <a:extLst>
                  <a:ext uri="{FF2B5EF4-FFF2-40B4-BE49-F238E27FC236}">
                    <a16:creationId xmlns:a16="http://schemas.microsoft.com/office/drawing/2014/main" id="{E960DF0E-17AA-32B4-DE16-F46BD1B2AB57}"/>
                  </a:ext>
                </a:extLst>
              </p:cNvPr>
              <p:cNvSpPr txBox="1">
                <a:spLocks noRot="1" noChangeAspect="1" noMove="1" noResize="1" noEditPoints="1" noAdjustHandles="1" noChangeArrowheads="1" noChangeShapeType="1" noTextEdit="1"/>
              </p:cNvSpPr>
              <p:nvPr/>
            </p:nvSpPr>
            <p:spPr>
              <a:xfrm>
                <a:off x="3571081" y="2487199"/>
                <a:ext cx="2524125" cy="419100"/>
              </a:xfrm>
              <a:prstGeom prst="rect">
                <a:avLst/>
              </a:prstGeom>
              <a:blipFill>
                <a:blip r:embed="rId4"/>
                <a:stretch>
                  <a:fillRect/>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E41C0F89-1D0F-3F7B-6763-D73443DD5F08}"/>
              </a:ext>
            </a:extLst>
          </p:cNvPr>
          <p:cNvSpPr txBox="1"/>
          <p:nvPr/>
        </p:nvSpPr>
        <p:spPr>
          <a:xfrm>
            <a:off x="6095206" y="3822207"/>
            <a:ext cx="6096000" cy="2214132"/>
          </a:xfrm>
          <a:prstGeom prst="rect">
            <a:avLst/>
          </a:prstGeom>
          <a:noFill/>
        </p:spPr>
        <p:txBody>
          <a:bodyPr wrap="square">
            <a:spAutoFit/>
          </a:bodyPr>
          <a:lstStyle/>
          <a:p>
            <a:pPr>
              <a:lnSpc>
                <a:spcPct val="125000"/>
              </a:lnSpc>
              <a:spcBef>
                <a:spcPts val="600"/>
              </a:spcBef>
              <a:spcAft>
                <a:spcPts val="600"/>
              </a:spcAft>
            </a:pPr>
            <a:r>
              <a:rPr lang="en-GB" sz="1600" dirty="0"/>
              <a:t> Dose	emax1  	emax2 	sigEmax1 	sigEmax2</a:t>
            </a:r>
          </a:p>
          <a:p>
            <a:pPr>
              <a:lnSpc>
                <a:spcPct val="125000"/>
              </a:lnSpc>
              <a:spcBef>
                <a:spcPts val="600"/>
              </a:spcBef>
              <a:spcAft>
                <a:spcPts val="600"/>
              </a:spcAft>
            </a:pPr>
            <a:r>
              <a:rPr lang="en-GB" sz="1600" dirty="0"/>
              <a:t>0  	 -0.839 	-0.749   	-0.561   	-0.376</a:t>
            </a:r>
          </a:p>
          <a:p>
            <a:pPr>
              <a:lnSpc>
                <a:spcPct val="125000"/>
              </a:lnSpc>
              <a:spcBef>
                <a:spcPts val="600"/>
              </a:spcBef>
              <a:spcAft>
                <a:spcPts val="600"/>
              </a:spcAft>
            </a:pPr>
            <a:r>
              <a:rPr lang="en-GB" sz="1600" dirty="0"/>
              <a:t>0.5  	0.081 	-0.143   	-0.424   	-0.372</a:t>
            </a:r>
          </a:p>
          <a:p>
            <a:pPr>
              <a:lnSpc>
                <a:spcPct val="125000"/>
              </a:lnSpc>
              <a:spcBef>
                <a:spcPts val="600"/>
              </a:spcBef>
              <a:spcAft>
                <a:spcPts val="600"/>
              </a:spcAft>
            </a:pPr>
            <a:r>
              <a:rPr lang="en-GB" sz="1600" dirty="0"/>
              <a:t>1.5  	0.343  	0.342    	0.389   	-0.096</a:t>
            </a:r>
          </a:p>
          <a:p>
            <a:pPr>
              <a:lnSpc>
                <a:spcPct val="125000"/>
              </a:lnSpc>
              <a:spcBef>
                <a:spcPts val="600"/>
              </a:spcBef>
              <a:spcAft>
                <a:spcPts val="600"/>
              </a:spcAft>
            </a:pPr>
            <a:r>
              <a:rPr lang="en-GB" sz="1600" dirty="0"/>
              <a:t>2.5  	0.415  	0.550    	0.596    	  0.843</a:t>
            </a:r>
          </a:p>
        </p:txBody>
      </p:sp>
    </p:spTree>
    <p:extLst>
      <p:ext uri="{BB962C8B-B14F-4D97-AF65-F5344CB8AC3E}">
        <p14:creationId xmlns:p14="http://schemas.microsoft.com/office/powerpoint/2010/main" val="4058208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61F59-D171-ADC1-2D34-47EA42F6558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66AAD2-C179-0B40-A493-EC5F8B2053A7}"/>
              </a:ext>
            </a:extLst>
          </p:cNvPr>
          <p:cNvSpPr>
            <a:spLocks noGrp="1"/>
          </p:cNvSpPr>
          <p:nvPr>
            <p:ph type="sldNum" sz="quarter" idx="21"/>
          </p:nvPr>
        </p:nvSpPr>
        <p:spPr/>
        <p:txBody>
          <a:bodyPr/>
          <a:lstStyle/>
          <a:p>
            <a:fld id="{9F9F533D-B52E-4A2F-BF72-0ADD2D94BD75}" type="slidenum">
              <a:rPr lang="en-GB" smtClean="0"/>
              <a:pPr/>
              <a:t>9</a:t>
            </a:fld>
            <a:endParaRPr lang="en-GB"/>
          </a:p>
        </p:txBody>
      </p:sp>
      <p:sp>
        <p:nvSpPr>
          <p:cNvPr id="6" name="Title 5">
            <a:extLst>
              <a:ext uri="{FF2B5EF4-FFF2-40B4-BE49-F238E27FC236}">
                <a16:creationId xmlns:a16="http://schemas.microsoft.com/office/drawing/2014/main" id="{A1085CCC-DF11-C0FE-1CCF-6AA45C87329B}"/>
              </a:ext>
            </a:extLst>
          </p:cNvPr>
          <p:cNvSpPr>
            <a:spLocks noGrp="1"/>
          </p:cNvSpPr>
          <p:nvPr>
            <p:ph type="title"/>
          </p:nvPr>
        </p:nvSpPr>
        <p:spPr/>
        <p:txBody>
          <a:bodyPr/>
          <a:lstStyle/>
          <a:p>
            <a:r>
              <a:rPr lang="af-ZA" dirty="0"/>
              <a:t>Dose recommendations</a:t>
            </a:r>
            <a:endParaRPr lang="fr-BE" dirty="0"/>
          </a:p>
        </p:txBody>
      </p:sp>
      <p:sp>
        <p:nvSpPr>
          <p:cNvPr id="5" name="Arrow: Down 4">
            <a:extLst>
              <a:ext uri="{FF2B5EF4-FFF2-40B4-BE49-F238E27FC236}">
                <a16:creationId xmlns:a16="http://schemas.microsoft.com/office/drawing/2014/main" id="{EC446F86-8EDF-C4E5-0693-21D8B0304B30}"/>
              </a:ext>
            </a:extLst>
          </p:cNvPr>
          <p:cNvSpPr/>
          <p:nvPr/>
        </p:nvSpPr>
        <p:spPr bwMode="auto">
          <a:xfrm>
            <a:off x="2184794" y="4819650"/>
            <a:ext cx="792956" cy="1181100"/>
          </a:xfrm>
          <a:prstGeom prst="downArrow">
            <a:avLst/>
          </a:prstGeom>
          <a:solidFill>
            <a:srgbClr val="C00000"/>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rgbClr val="C00000"/>
              </a:solidFill>
            </a:endParaRPr>
          </a:p>
        </p:txBody>
      </p:sp>
      <p:sp>
        <p:nvSpPr>
          <p:cNvPr id="7" name="Arrow: Down 6">
            <a:extLst>
              <a:ext uri="{FF2B5EF4-FFF2-40B4-BE49-F238E27FC236}">
                <a16:creationId xmlns:a16="http://schemas.microsoft.com/office/drawing/2014/main" id="{A29FC3C4-2440-EF0F-B38B-AA0052CB5909}"/>
              </a:ext>
            </a:extLst>
          </p:cNvPr>
          <p:cNvSpPr/>
          <p:nvPr/>
        </p:nvSpPr>
        <p:spPr bwMode="auto">
          <a:xfrm rot="10800000">
            <a:off x="2184794" y="1949053"/>
            <a:ext cx="792956" cy="1181100"/>
          </a:xfrm>
          <a:prstGeom prst="downArrow">
            <a:avLst/>
          </a:prstGeom>
          <a:solidFill>
            <a:srgbClr val="00B050"/>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8" name="Arrow: Down 7">
            <a:extLst>
              <a:ext uri="{FF2B5EF4-FFF2-40B4-BE49-F238E27FC236}">
                <a16:creationId xmlns:a16="http://schemas.microsoft.com/office/drawing/2014/main" id="{2337E5A5-7DF0-ADA8-8195-7285AB173CCF}"/>
              </a:ext>
            </a:extLst>
          </p:cNvPr>
          <p:cNvSpPr/>
          <p:nvPr/>
        </p:nvSpPr>
        <p:spPr bwMode="auto">
          <a:xfrm rot="16200000">
            <a:off x="2378866" y="3234928"/>
            <a:ext cx="792956" cy="1181100"/>
          </a:xfrm>
          <a:prstGeom prst="downArrow">
            <a:avLst/>
          </a:prstGeom>
          <a:solidFill>
            <a:srgbClr val="FFC000"/>
          </a:solidFill>
          <a:ln>
            <a:no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
        <p:nvSpPr>
          <p:cNvPr id="9" name="TextBox 8">
            <a:extLst>
              <a:ext uri="{FF2B5EF4-FFF2-40B4-BE49-F238E27FC236}">
                <a16:creationId xmlns:a16="http://schemas.microsoft.com/office/drawing/2014/main" id="{0F7EC7A0-0D49-CD95-B3A9-30483CBDF0E1}"/>
              </a:ext>
            </a:extLst>
          </p:cNvPr>
          <p:cNvSpPr txBox="1"/>
          <p:nvPr/>
        </p:nvSpPr>
        <p:spPr>
          <a:xfrm>
            <a:off x="479425" y="1010156"/>
            <a:ext cx="10419558" cy="714375"/>
          </a:xfrm>
          <a:prstGeom prst="rect">
            <a:avLst/>
          </a:prstGeom>
          <a:noFill/>
        </p:spPr>
        <p:txBody>
          <a:bodyPr wrap="square" lIns="36000" tIns="36000" rIns="36000" bIns="36000" rtlCol="0">
            <a:noAutofit/>
          </a:bodyPr>
          <a:lstStyle/>
          <a:p>
            <a:pPr algn="l">
              <a:lnSpc>
                <a:spcPct val="125000"/>
              </a:lnSpc>
              <a:spcBef>
                <a:spcPts val="300"/>
              </a:spcBef>
              <a:spcAft>
                <a:spcPts val="300"/>
              </a:spcAft>
              <a:buClr>
                <a:schemeClr val="tx2"/>
              </a:buClr>
              <a:buSzPct val="110000"/>
            </a:pPr>
            <a:r>
              <a:rPr lang="en-US" sz="2000" dirty="0"/>
              <a:t>Dose escalation in phase I studies are broadly guided by three </a:t>
            </a:r>
            <a:r>
              <a:rPr lang="en-US" sz="2000" b="1" dirty="0">
                <a:solidFill>
                  <a:srgbClr val="C00000"/>
                </a:solidFill>
              </a:rPr>
              <a:t>statistical recommendations</a:t>
            </a:r>
            <a:endParaRPr lang="en-GB" sz="2000" b="1" dirty="0" err="1">
              <a:solidFill>
                <a:srgbClr val="C00000"/>
              </a:solidFill>
            </a:endParaRPr>
          </a:p>
        </p:txBody>
      </p:sp>
      <p:sp>
        <p:nvSpPr>
          <p:cNvPr id="10" name="TextBox 9">
            <a:extLst>
              <a:ext uri="{FF2B5EF4-FFF2-40B4-BE49-F238E27FC236}">
                <a16:creationId xmlns:a16="http://schemas.microsoft.com/office/drawing/2014/main" id="{D6A13DE4-AA4D-3A28-C178-75135F7E2987}"/>
              </a:ext>
            </a:extLst>
          </p:cNvPr>
          <p:cNvSpPr txBox="1"/>
          <p:nvPr/>
        </p:nvSpPr>
        <p:spPr>
          <a:xfrm>
            <a:off x="3790948" y="2322225"/>
            <a:ext cx="7724775" cy="50482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solidFill>
                  <a:srgbClr val="00B050"/>
                </a:solidFill>
              </a:rPr>
              <a:t>Escalate</a:t>
            </a:r>
            <a:r>
              <a:rPr lang="en-US" sz="2000" dirty="0"/>
              <a:t> to a higher dose if no DLT observed</a:t>
            </a:r>
            <a:endParaRPr lang="en-GB" sz="2000" dirty="0" err="1"/>
          </a:p>
        </p:txBody>
      </p:sp>
      <p:sp>
        <p:nvSpPr>
          <p:cNvPr id="11" name="TextBox 10">
            <a:extLst>
              <a:ext uri="{FF2B5EF4-FFF2-40B4-BE49-F238E27FC236}">
                <a16:creationId xmlns:a16="http://schemas.microsoft.com/office/drawing/2014/main" id="{960879EA-CCC0-6A62-0FF6-F69ED2DDD492}"/>
              </a:ext>
            </a:extLst>
          </p:cNvPr>
          <p:cNvSpPr txBox="1"/>
          <p:nvPr/>
        </p:nvSpPr>
        <p:spPr>
          <a:xfrm>
            <a:off x="3905248" y="3542050"/>
            <a:ext cx="6067425" cy="50482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solidFill>
                  <a:srgbClr val="FFC000"/>
                </a:solidFill>
              </a:rPr>
              <a:t>Stay/Remain </a:t>
            </a:r>
            <a:r>
              <a:rPr lang="en-US" sz="2000" dirty="0"/>
              <a:t> if there is a minor safety concern</a:t>
            </a:r>
            <a:endParaRPr lang="en-GB" sz="2000" dirty="0" err="1"/>
          </a:p>
        </p:txBody>
      </p:sp>
      <p:sp>
        <p:nvSpPr>
          <p:cNvPr id="12" name="TextBox 11">
            <a:extLst>
              <a:ext uri="{FF2B5EF4-FFF2-40B4-BE49-F238E27FC236}">
                <a16:creationId xmlns:a16="http://schemas.microsoft.com/office/drawing/2014/main" id="{3EA91560-4929-7A01-1E16-18A6FE871AC2}"/>
              </a:ext>
            </a:extLst>
          </p:cNvPr>
          <p:cNvSpPr txBox="1"/>
          <p:nvPr/>
        </p:nvSpPr>
        <p:spPr>
          <a:xfrm>
            <a:off x="3790948" y="5053012"/>
            <a:ext cx="7191377" cy="71437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solidFill>
                  <a:srgbClr val="C00000"/>
                </a:solidFill>
              </a:rPr>
              <a:t>De-escalate</a:t>
            </a:r>
            <a:r>
              <a:rPr lang="en-US" sz="2000" b="1" dirty="0"/>
              <a:t> or </a:t>
            </a:r>
            <a:r>
              <a:rPr lang="en-US" sz="2000" b="1" dirty="0">
                <a:solidFill>
                  <a:srgbClr val="C00000"/>
                </a:solidFill>
              </a:rPr>
              <a:t>terminate</a:t>
            </a:r>
            <a:r>
              <a:rPr lang="en-US" sz="2000" b="1" dirty="0"/>
              <a:t> </a:t>
            </a:r>
            <a:r>
              <a:rPr lang="en-US" sz="2000" dirty="0"/>
              <a:t>if DLT is observed in multiple patients</a:t>
            </a:r>
            <a:endParaRPr lang="en-GB" sz="2000" dirty="0" err="1"/>
          </a:p>
        </p:txBody>
      </p:sp>
    </p:spTree>
    <p:extLst>
      <p:ext uri="{BB962C8B-B14F-4D97-AF65-F5344CB8AC3E}">
        <p14:creationId xmlns:p14="http://schemas.microsoft.com/office/powerpoint/2010/main" val="36300973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B3C80-16FB-BDA2-78DF-F3CE351F7980}"/>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CFAA4D0E-201D-E226-5853-3A1922912622}"/>
              </a:ext>
            </a:extLst>
          </p:cNvPr>
          <p:cNvSpPr>
            <a:spLocks noGrp="1"/>
          </p:cNvSpPr>
          <p:nvPr>
            <p:ph type="title"/>
          </p:nvPr>
        </p:nvSpPr>
        <p:spPr>
          <a:xfrm>
            <a:off x="365125" y="242888"/>
            <a:ext cx="11460163" cy="430887"/>
          </a:xfrm>
        </p:spPr>
        <p:txBody>
          <a:bodyPr anchor="b">
            <a:normAutofit/>
          </a:bodyPr>
          <a:lstStyle/>
          <a:p>
            <a:r>
              <a:rPr lang="en-US" dirty="0"/>
              <a:t>Hypothesis testing</a:t>
            </a:r>
            <a:endParaRPr lang="en-GB" dirty="0"/>
          </a:p>
        </p:txBody>
      </p:sp>
      <p:sp>
        <p:nvSpPr>
          <p:cNvPr id="13" name="TextBox 12">
            <a:extLst>
              <a:ext uri="{FF2B5EF4-FFF2-40B4-BE49-F238E27FC236}">
                <a16:creationId xmlns:a16="http://schemas.microsoft.com/office/drawing/2014/main" id="{94A2F114-958D-B5E1-A855-00CEA21E417D}"/>
              </a:ext>
            </a:extLst>
          </p:cNvPr>
          <p:cNvSpPr txBox="1"/>
          <p:nvPr/>
        </p:nvSpPr>
        <p:spPr>
          <a:xfrm>
            <a:off x="241300" y="5375449"/>
            <a:ext cx="5378450" cy="1311101"/>
          </a:xfrm>
          <a:prstGeom prst="rect">
            <a:avLst/>
          </a:prstGeom>
          <a:noFill/>
        </p:spPr>
        <p:txBody>
          <a:bodyPr wrap="square" lIns="36000" tIns="36000" rIns="36000" bIns="36000" rtlCol="0">
            <a:noAutofit/>
          </a:bodyPr>
          <a:lstStyle/>
          <a:p>
            <a:pPr marL="285750" indent="-285750" algn="l">
              <a:lnSpc>
                <a:spcPct val="125000"/>
              </a:lnSpc>
              <a:spcBef>
                <a:spcPts val="300"/>
              </a:spcBef>
              <a:spcAft>
                <a:spcPts val="300"/>
              </a:spcAft>
              <a:buClr>
                <a:schemeClr val="tx2"/>
              </a:buClr>
              <a:buSzPct val="110000"/>
              <a:buFont typeface="Wingdings" panose="05000000000000000000" pitchFamily="2" charset="2"/>
              <a:buChar char="Ø"/>
            </a:pPr>
            <a:r>
              <a:rPr lang="en-US" sz="2000" dirty="0"/>
              <a:t>All the candidate models resulted in significant results, but which model is the best model?</a:t>
            </a:r>
            <a:endParaRPr lang="en-GB" sz="2000" dirty="0" err="1"/>
          </a:p>
        </p:txBody>
      </p:sp>
      <p:sp>
        <p:nvSpPr>
          <p:cNvPr id="14" name="Rectangle 3">
            <a:extLst>
              <a:ext uri="{FF2B5EF4-FFF2-40B4-BE49-F238E27FC236}">
                <a16:creationId xmlns:a16="http://schemas.microsoft.com/office/drawing/2014/main" id="{EFD330C2-FC44-3436-FB15-59750A454C5B}"/>
              </a:ext>
            </a:extLst>
          </p:cNvPr>
          <p:cNvSpPr>
            <a:spLocks noChangeArrowheads="1"/>
          </p:cNvSpPr>
          <p:nvPr/>
        </p:nvSpPr>
        <p:spPr bwMode="auto">
          <a:xfrm>
            <a:off x="241301" y="1846991"/>
            <a:ext cx="5378449" cy="250248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defTabSz="914400" eaLnBrk="0" fontAlgn="base" hangingPunct="0">
              <a:lnSpc>
                <a:spcPct val="125000"/>
              </a:lnSpc>
              <a:spcBef>
                <a:spcPts val="600"/>
              </a:spcBef>
              <a:spcAft>
                <a:spcPts val="600"/>
              </a:spcAft>
            </a:pPr>
            <a:r>
              <a:rPr lang="en-US" altLang="en-US" sz="1800" dirty="0" err="1">
                <a:solidFill>
                  <a:srgbClr val="333333"/>
                </a:solidFill>
                <a:latin typeface="+mj-lt"/>
              </a:rPr>
              <a:t>fit_nocov</a:t>
            </a:r>
            <a:r>
              <a:rPr lang="en-US" altLang="en-US" sz="1800" dirty="0">
                <a:solidFill>
                  <a:srgbClr val="333333"/>
                </a:solidFill>
                <a:latin typeface="+mj-lt"/>
              </a:rPr>
              <a:t> &lt;- </a:t>
            </a:r>
            <a:r>
              <a:rPr lang="en-US" altLang="en-US" sz="1800" dirty="0" err="1">
                <a:solidFill>
                  <a:srgbClr val="333333"/>
                </a:solidFill>
                <a:latin typeface="+mj-lt"/>
              </a:rPr>
              <a:t>glm</a:t>
            </a:r>
            <a:r>
              <a:rPr lang="en-US" altLang="en-US" sz="1800" dirty="0">
                <a:solidFill>
                  <a:srgbClr val="333333"/>
                </a:solidFill>
                <a:latin typeface="+mj-lt"/>
              </a:rPr>
              <a:t>(</a:t>
            </a:r>
            <a:r>
              <a:rPr lang="en-US" altLang="en-US" sz="1800" dirty="0" err="1">
                <a:solidFill>
                  <a:srgbClr val="333333"/>
                </a:solidFill>
                <a:latin typeface="+mj-lt"/>
              </a:rPr>
              <a:t>Response~factor</a:t>
            </a:r>
            <a:r>
              <a:rPr lang="en-US" altLang="en-US" sz="1800" dirty="0">
                <a:solidFill>
                  <a:srgbClr val="333333"/>
                </a:solidFill>
                <a:latin typeface="+mj-lt"/>
              </a:rPr>
              <a:t>(Dose) + 0, data = 	</a:t>
            </a:r>
            <a:r>
              <a:rPr lang="en-US" altLang="en-US" sz="1800" dirty="0" err="1">
                <a:solidFill>
                  <a:srgbClr val="333333"/>
                </a:solidFill>
                <a:latin typeface="+mj-lt"/>
              </a:rPr>
              <a:t>binData</a:t>
            </a:r>
            <a:r>
              <a:rPr lang="en-US" altLang="en-US" sz="1800" dirty="0">
                <a:solidFill>
                  <a:srgbClr val="333333"/>
                </a:solidFill>
                <a:latin typeface="+mj-lt"/>
              </a:rPr>
              <a:t>, family = binomial)</a:t>
            </a:r>
          </a:p>
          <a:p>
            <a:pPr lvl="0" defTabSz="914400" eaLnBrk="0" fontAlgn="base" hangingPunct="0">
              <a:lnSpc>
                <a:spcPct val="125000"/>
              </a:lnSpc>
              <a:spcBef>
                <a:spcPts val="600"/>
              </a:spcBef>
              <a:spcAft>
                <a:spcPts val="600"/>
              </a:spcAft>
            </a:pPr>
            <a:r>
              <a:rPr lang="en-US" altLang="en-US" sz="1800" dirty="0" err="1">
                <a:solidFill>
                  <a:srgbClr val="333333"/>
                </a:solidFill>
                <a:latin typeface="+mj-lt"/>
              </a:rPr>
              <a:t>mu_hat</a:t>
            </a:r>
            <a:r>
              <a:rPr lang="en-US" altLang="en-US" sz="1800" dirty="0">
                <a:solidFill>
                  <a:srgbClr val="333333"/>
                </a:solidFill>
                <a:latin typeface="+mj-lt"/>
              </a:rPr>
              <a:t> &lt;- </a:t>
            </a:r>
            <a:r>
              <a:rPr lang="en-US" altLang="en-US" sz="1800" dirty="0" err="1">
                <a:solidFill>
                  <a:srgbClr val="333333"/>
                </a:solidFill>
                <a:latin typeface="+mj-lt"/>
              </a:rPr>
              <a:t>coef</a:t>
            </a:r>
            <a:r>
              <a:rPr lang="en-US" altLang="en-US" sz="1800" dirty="0">
                <a:solidFill>
                  <a:srgbClr val="333333"/>
                </a:solidFill>
                <a:latin typeface="+mj-lt"/>
              </a:rPr>
              <a:t>(</a:t>
            </a:r>
            <a:r>
              <a:rPr lang="en-US" altLang="en-US" sz="1800" dirty="0" err="1">
                <a:solidFill>
                  <a:srgbClr val="333333"/>
                </a:solidFill>
                <a:latin typeface="+mj-lt"/>
              </a:rPr>
              <a:t>fit_nocov</a:t>
            </a:r>
            <a:r>
              <a:rPr lang="en-US" altLang="en-US" sz="1800" dirty="0">
                <a:solidFill>
                  <a:srgbClr val="333333"/>
                </a:solidFill>
                <a:latin typeface="+mj-lt"/>
              </a:rPr>
              <a:t>)</a:t>
            </a:r>
          </a:p>
          <a:p>
            <a:pPr lvl="0" defTabSz="914400" eaLnBrk="0" fontAlgn="base" hangingPunct="0">
              <a:lnSpc>
                <a:spcPct val="125000"/>
              </a:lnSpc>
              <a:spcBef>
                <a:spcPts val="600"/>
              </a:spcBef>
              <a:spcAft>
                <a:spcPts val="600"/>
              </a:spcAft>
            </a:pPr>
            <a:r>
              <a:rPr lang="en-US" altLang="en-US" sz="1800" dirty="0" err="1">
                <a:solidFill>
                  <a:srgbClr val="333333"/>
                </a:solidFill>
                <a:latin typeface="+mj-lt"/>
              </a:rPr>
              <a:t>S_hat</a:t>
            </a:r>
            <a:r>
              <a:rPr lang="en-US" altLang="en-US" sz="1800" dirty="0">
                <a:solidFill>
                  <a:srgbClr val="333333"/>
                </a:solidFill>
                <a:latin typeface="+mj-lt"/>
              </a:rPr>
              <a:t> &lt;- </a:t>
            </a:r>
            <a:r>
              <a:rPr lang="en-US" altLang="en-US" sz="1800" dirty="0" err="1">
                <a:solidFill>
                  <a:srgbClr val="333333"/>
                </a:solidFill>
                <a:latin typeface="+mj-lt"/>
              </a:rPr>
              <a:t>vcov</a:t>
            </a:r>
            <a:r>
              <a:rPr lang="en-US" altLang="en-US" sz="1800" dirty="0">
                <a:solidFill>
                  <a:srgbClr val="333333"/>
                </a:solidFill>
                <a:latin typeface="+mj-lt"/>
              </a:rPr>
              <a:t>(</a:t>
            </a:r>
            <a:r>
              <a:rPr lang="en-US" altLang="en-US" sz="1800" dirty="0" err="1">
                <a:solidFill>
                  <a:srgbClr val="333333"/>
                </a:solidFill>
                <a:latin typeface="+mj-lt"/>
              </a:rPr>
              <a:t>fit_nocov</a:t>
            </a:r>
            <a:r>
              <a:rPr lang="en-US" altLang="en-US" sz="1800" dirty="0">
                <a:solidFill>
                  <a:srgbClr val="333333"/>
                </a:solidFill>
                <a:latin typeface="+mj-lt"/>
              </a:rPr>
              <a:t>)</a:t>
            </a:r>
          </a:p>
          <a:p>
            <a:pPr lvl="0" defTabSz="914400" eaLnBrk="0" fontAlgn="base" hangingPunct="0">
              <a:lnSpc>
                <a:spcPct val="125000"/>
              </a:lnSpc>
              <a:spcBef>
                <a:spcPts val="600"/>
              </a:spcBef>
              <a:spcAft>
                <a:spcPts val="600"/>
              </a:spcAft>
            </a:pPr>
            <a:r>
              <a:rPr lang="en-US" altLang="en-US" sz="1800" dirty="0" err="1">
                <a:solidFill>
                  <a:srgbClr val="333333"/>
                </a:solidFill>
                <a:latin typeface="+mj-lt"/>
              </a:rPr>
              <a:t>MCTtest</a:t>
            </a:r>
            <a:r>
              <a:rPr lang="en-US" altLang="en-US" sz="1800" dirty="0">
                <a:solidFill>
                  <a:srgbClr val="333333"/>
                </a:solidFill>
                <a:latin typeface="+mj-lt"/>
              </a:rPr>
              <a:t>(doses, </a:t>
            </a:r>
            <a:r>
              <a:rPr lang="en-US" altLang="en-US" sz="1800" dirty="0" err="1">
                <a:solidFill>
                  <a:srgbClr val="333333"/>
                </a:solidFill>
                <a:latin typeface="+mj-lt"/>
              </a:rPr>
              <a:t>mu_hat</a:t>
            </a:r>
            <a:r>
              <a:rPr lang="en-US" altLang="en-US" sz="1800" dirty="0">
                <a:solidFill>
                  <a:srgbClr val="333333"/>
                </a:solidFill>
                <a:latin typeface="+mj-lt"/>
              </a:rPr>
              <a:t>, S = </a:t>
            </a:r>
            <a:r>
              <a:rPr lang="en-US" altLang="en-US" sz="1800" dirty="0" err="1">
                <a:solidFill>
                  <a:srgbClr val="333333"/>
                </a:solidFill>
                <a:latin typeface="+mj-lt"/>
              </a:rPr>
              <a:t>S_hat</a:t>
            </a:r>
            <a:r>
              <a:rPr lang="en-US" altLang="en-US" sz="1800" dirty="0">
                <a:solidFill>
                  <a:srgbClr val="333333"/>
                </a:solidFill>
                <a:latin typeface="+mj-lt"/>
              </a:rPr>
              <a:t>, models = mods, type = "</a:t>
            </a:r>
            <a:r>
              <a:rPr lang="en-US" altLang="en-US" sz="1800" dirty="0">
                <a:solidFill>
                  <a:schemeClr val="accent6">
                    <a:lumMod val="75000"/>
                  </a:schemeClr>
                </a:solidFill>
                <a:latin typeface="+mj-lt"/>
              </a:rPr>
              <a:t>general</a:t>
            </a:r>
            <a:r>
              <a:rPr lang="en-US" altLang="en-US" sz="1800" dirty="0">
                <a:solidFill>
                  <a:srgbClr val="333333"/>
                </a:solidFill>
                <a:latin typeface="+mj-lt"/>
              </a:rPr>
              <a:t>")</a:t>
            </a:r>
          </a:p>
        </p:txBody>
      </p:sp>
      <p:pic>
        <p:nvPicPr>
          <p:cNvPr id="6" name="Picture 5">
            <a:extLst>
              <a:ext uri="{FF2B5EF4-FFF2-40B4-BE49-F238E27FC236}">
                <a16:creationId xmlns:a16="http://schemas.microsoft.com/office/drawing/2014/main" id="{0AAC76CB-837C-829B-AC3D-2F29A2E0ADA0}"/>
              </a:ext>
            </a:extLst>
          </p:cNvPr>
          <p:cNvPicPr>
            <a:picLocks noChangeAspect="1"/>
          </p:cNvPicPr>
          <p:nvPr/>
        </p:nvPicPr>
        <p:blipFill>
          <a:blip r:embed="rId2"/>
          <a:stretch>
            <a:fillRect/>
          </a:stretch>
        </p:blipFill>
        <p:spPr>
          <a:xfrm>
            <a:off x="6267200" y="1510624"/>
            <a:ext cx="4353176" cy="4897322"/>
          </a:xfrm>
          <a:prstGeom prst="rect">
            <a:avLst/>
          </a:prstGeom>
        </p:spPr>
      </p:pic>
    </p:spTree>
    <p:extLst>
      <p:ext uri="{BB962C8B-B14F-4D97-AF65-F5344CB8AC3E}">
        <p14:creationId xmlns:p14="http://schemas.microsoft.com/office/powerpoint/2010/main" val="976845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CB434-0E56-BABC-66E7-9E71899FFE29}"/>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55ABA81C-72BE-9BC4-247F-6C64FA82AB73}"/>
              </a:ext>
            </a:extLst>
          </p:cNvPr>
          <p:cNvSpPr>
            <a:spLocks noGrp="1"/>
          </p:cNvSpPr>
          <p:nvPr>
            <p:ph type="title"/>
          </p:nvPr>
        </p:nvSpPr>
        <p:spPr>
          <a:xfrm>
            <a:off x="365125" y="242888"/>
            <a:ext cx="11460163" cy="430887"/>
          </a:xfrm>
        </p:spPr>
        <p:txBody>
          <a:bodyPr anchor="ctr">
            <a:normAutofit/>
          </a:bodyPr>
          <a:lstStyle/>
          <a:p>
            <a:r>
              <a:rPr lang="en-US" dirty="0"/>
              <a:t>Non-linear models</a:t>
            </a:r>
            <a:endParaRPr lang="en-GB" dirty="0"/>
          </a:p>
        </p:txBody>
      </p:sp>
      <p:sp>
        <p:nvSpPr>
          <p:cNvPr id="14" name="Slide Number Placeholder 3">
            <a:extLst>
              <a:ext uri="{FF2B5EF4-FFF2-40B4-BE49-F238E27FC236}">
                <a16:creationId xmlns:a16="http://schemas.microsoft.com/office/drawing/2014/main" id="{08E390B1-B19B-FDE1-FAE5-2A140998A73A}"/>
              </a:ext>
            </a:extLst>
          </p:cNvPr>
          <p:cNvSpPr>
            <a:spLocks noGrp="1"/>
          </p:cNvSpPr>
          <p:nvPr>
            <p:ph type="sldNum" sz="quarter" idx="4"/>
          </p:nvPr>
        </p:nvSpPr>
        <p:spPr>
          <a:xfrm>
            <a:off x="11569838" y="6476214"/>
            <a:ext cx="384039" cy="365129"/>
          </a:xfrm>
        </p:spPr>
        <p:txBody>
          <a:bodyPr/>
          <a:lstStyle/>
          <a:p>
            <a:pPr>
              <a:spcAft>
                <a:spcPts val="600"/>
              </a:spcAft>
            </a:pPr>
            <a:fld id="{74736DCF-E344-4152-A9F4-8D6B66D47494}" type="slidenum">
              <a:rPr lang="en-US" smtClean="0"/>
              <a:pPr>
                <a:spcAft>
                  <a:spcPts val="600"/>
                </a:spcAft>
              </a:pPr>
              <a:t>91</a:t>
            </a:fld>
            <a:endParaRPr lang="en-US"/>
          </a:p>
        </p:txBody>
      </p:sp>
      <p:sp>
        <p:nvSpPr>
          <p:cNvPr id="6" name="TextBox 5">
            <a:extLst>
              <a:ext uri="{FF2B5EF4-FFF2-40B4-BE49-F238E27FC236}">
                <a16:creationId xmlns:a16="http://schemas.microsoft.com/office/drawing/2014/main" id="{E3CBF5AB-C3E3-4BDA-8E00-0E91DAF54277}"/>
              </a:ext>
            </a:extLst>
          </p:cNvPr>
          <p:cNvSpPr txBox="1"/>
          <p:nvPr/>
        </p:nvSpPr>
        <p:spPr>
          <a:xfrm>
            <a:off x="210344" y="1883520"/>
            <a:ext cx="5483225" cy="1582293"/>
          </a:xfrm>
          <a:prstGeom prst="rect">
            <a:avLst/>
          </a:prstGeom>
          <a:noFill/>
        </p:spPr>
        <p:txBody>
          <a:bodyPr wrap="square">
            <a:spAutoFit/>
          </a:bodyPr>
          <a:lstStyle/>
          <a:p>
            <a:pPr>
              <a:lnSpc>
                <a:spcPct val="125000"/>
              </a:lnSpc>
              <a:spcBef>
                <a:spcPts val="600"/>
              </a:spcBef>
              <a:spcAft>
                <a:spcPts val="600"/>
              </a:spcAft>
            </a:pPr>
            <a:r>
              <a:rPr lang="en-US" dirty="0" err="1"/>
              <a:t>fit_Emax</a:t>
            </a:r>
            <a:r>
              <a:rPr lang="en-US" dirty="0"/>
              <a:t> &lt;- </a:t>
            </a:r>
            <a:r>
              <a:rPr lang="en-US" dirty="0" err="1"/>
              <a:t>fitMod</a:t>
            </a:r>
            <a:r>
              <a:rPr lang="en-US" dirty="0"/>
              <a:t>(doses, </a:t>
            </a:r>
            <a:r>
              <a:rPr lang="en-US" dirty="0" err="1"/>
              <a:t>mu_hat</a:t>
            </a:r>
            <a:r>
              <a:rPr lang="en-US" dirty="0"/>
              <a:t>, S = 	</a:t>
            </a:r>
            <a:r>
              <a:rPr lang="en-US" dirty="0" err="1"/>
              <a:t>S_hat</a:t>
            </a:r>
            <a:r>
              <a:rPr lang="en-US" dirty="0"/>
              <a:t>, model = "</a:t>
            </a:r>
            <a:r>
              <a:rPr lang="en-US" dirty="0" err="1"/>
              <a:t>emax</a:t>
            </a:r>
            <a:r>
              <a:rPr lang="en-US" dirty="0"/>
              <a:t>")</a:t>
            </a:r>
          </a:p>
          <a:p>
            <a:pPr>
              <a:lnSpc>
                <a:spcPct val="125000"/>
              </a:lnSpc>
              <a:spcBef>
                <a:spcPts val="600"/>
              </a:spcBef>
              <a:spcAft>
                <a:spcPts val="600"/>
              </a:spcAft>
            </a:pPr>
            <a:r>
              <a:rPr lang="en-US" dirty="0"/>
              <a:t>plot(</a:t>
            </a:r>
            <a:r>
              <a:rPr lang="en-US" dirty="0" err="1"/>
              <a:t>fit_Emax</a:t>
            </a:r>
            <a:r>
              <a:rPr lang="en-US" dirty="0"/>
              <a:t>)</a:t>
            </a:r>
            <a:endParaRPr lang="en-GB" dirty="0"/>
          </a:p>
        </p:txBody>
      </p:sp>
      <p:sp>
        <p:nvSpPr>
          <p:cNvPr id="7" name="TextBox 6">
            <a:extLst>
              <a:ext uri="{FF2B5EF4-FFF2-40B4-BE49-F238E27FC236}">
                <a16:creationId xmlns:a16="http://schemas.microsoft.com/office/drawing/2014/main" id="{66848BC7-37C0-70C8-EEE5-947EF55C6FDC}"/>
              </a:ext>
            </a:extLst>
          </p:cNvPr>
          <p:cNvSpPr txBox="1"/>
          <p:nvPr/>
        </p:nvSpPr>
        <p:spPr>
          <a:xfrm>
            <a:off x="365125" y="1024705"/>
            <a:ext cx="6362700" cy="61912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dirty="0"/>
              <a:t>Fit </a:t>
            </a:r>
            <a:r>
              <a:rPr lang="en-US" b="1" dirty="0"/>
              <a:t>Emax</a:t>
            </a:r>
            <a:r>
              <a:rPr lang="en-US" dirty="0"/>
              <a:t> model to the data.</a:t>
            </a:r>
            <a:endParaRPr lang="en-GB" dirty="0" err="1"/>
          </a:p>
        </p:txBody>
      </p:sp>
      <p:pic>
        <p:nvPicPr>
          <p:cNvPr id="2" name="Picture 1">
            <a:extLst>
              <a:ext uri="{FF2B5EF4-FFF2-40B4-BE49-F238E27FC236}">
                <a16:creationId xmlns:a16="http://schemas.microsoft.com/office/drawing/2014/main" id="{82DCC34F-C950-1511-B38F-5A4AF3D69C3A}"/>
              </a:ext>
            </a:extLst>
          </p:cNvPr>
          <p:cNvPicPr>
            <a:picLocks noChangeAspect="1"/>
          </p:cNvPicPr>
          <p:nvPr/>
        </p:nvPicPr>
        <p:blipFill>
          <a:blip r:embed="rId2"/>
          <a:stretch>
            <a:fillRect/>
          </a:stretch>
        </p:blipFill>
        <p:spPr>
          <a:xfrm>
            <a:off x="5566370" y="1277117"/>
            <a:ext cx="6286500" cy="4695825"/>
          </a:xfrm>
          <a:prstGeom prst="rect">
            <a:avLst/>
          </a:prstGeom>
        </p:spPr>
      </p:pic>
      <p:pic>
        <p:nvPicPr>
          <p:cNvPr id="4" name="Picture 3">
            <a:extLst>
              <a:ext uri="{FF2B5EF4-FFF2-40B4-BE49-F238E27FC236}">
                <a16:creationId xmlns:a16="http://schemas.microsoft.com/office/drawing/2014/main" id="{D86D9AE9-0171-6ED5-A12B-647C7E9F173A}"/>
              </a:ext>
            </a:extLst>
          </p:cNvPr>
          <p:cNvPicPr>
            <a:picLocks noChangeAspect="1"/>
          </p:cNvPicPr>
          <p:nvPr/>
        </p:nvPicPr>
        <p:blipFill>
          <a:blip r:embed="rId3"/>
          <a:stretch>
            <a:fillRect/>
          </a:stretch>
        </p:blipFill>
        <p:spPr>
          <a:xfrm>
            <a:off x="365125" y="3632884"/>
            <a:ext cx="5172612" cy="2843330"/>
          </a:xfrm>
          <a:prstGeom prst="rect">
            <a:avLst/>
          </a:prstGeom>
        </p:spPr>
      </p:pic>
    </p:spTree>
    <p:extLst>
      <p:ext uri="{BB962C8B-B14F-4D97-AF65-F5344CB8AC3E}">
        <p14:creationId xmlns:p14="http://schemas.microsoft.com/office/powerpoint/2010/main" val="84027695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B67F0-A7A1-3EAC-E414-095A7FDE43C5}"/>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FC42A32D-0550-108A-CC74-4B9D24EFBD2E}"/>
              </a:ext>
            </a:extLst>
          </p:cNvPr>
          <p:cNvSpPr>
            <a:spLocks noGrp="1"/>
          </p:cNvSpPr>
          <p:nvPr>
            <p:ph type="title"/>
          </p:nvPr>
        </p:nvSpPr>
        <p:spPr>
          <a:xfrm>
            <a:off x="365125" y="242888"/>
            <a:ext cx="11460163" cy="430887"/>
          </a:xfrm>
        </p:spPr>
        <p:txBody>
          <a:bodyPr anchor="ctr">
            <a:normAutofit/>
          </a:bodyPr>
          <a:lstStyle/>
          <a:p>
            <a:r>
              <a:rPr lang="en-US" dirty="0"/>
              <a:t>Non-linear models</a:t>
            </a:r>
            <a:endParaRPr lang="en-GB" dirty="0"/>
          </a:p>
        </p:txBody>
      </p:sp>
      <p:sp>
        <p:nvSpPr>
          <p:cNvPr id="14" name="Slide Number Placeholder 3">
            <a:extLst>
              <a:ext uri="{FF2B5EF4-FFF2-40B4-BE49-F238E27FC236}">
                <a16:creationId xmlns:a16="http://schemas.microsoft.com/office/drawing/2014/main" id="{379409D6-BA2A-E139-EC5A-D38C98167B6D}"/>
              </a:ext>
            </a:extLst>
          </p:cNvPr>
          <p:cNvSpPr>
            <a:spLocks noGrp="1"/>
          </p:cNvSpPr>
          <p:nvPr>
            <p:ph type="sldNum" sz="quarter" idx="4"/>
          </p:nvPr>
        </p:nvSpPr>
        <p:spPr>
          <a:xfrm>
            <a:off x="11569838" y="6476214"/>
            <a:ext cx="384039" cy="365129"/>
          </a:xfrm>
        </p:spPr>
        <p:txBody>
          <a:bodyPr/>
          <a:lstStyle/>
          <a:p>
            <a:pPr>
              <a:spcAft>
                <a:spcPts val="600"/>
              </a:spcAft>
            </a:pPr>
            <a:fld id="{74736DCF-E344-4152-A9F4-8D6B66D47494}" type="slidenum">
              <a:rPr lang="en-US" smtClean="0"/>
              <a:pPr>
                <a:spcAft>
                  <a:spcPts val="600"/>
                </a:spcAft>
              </a:pPr>
              <a:t>92</a:t>
            </a:fld>
            <a:endParaRPr lang="en-US"/>
          </a:p>
        </p:txBody>
      </p:sp>
      <p:sp>
        <p:nvSpPr>
          <p:cNvPr id="7" name="TextBox 6">
            <a:extLst>
              <a:ext uri="{FF2B5EF4-FFF2-40B4-BE49-F238E27FC236}">
                <a16:creationId xmlns:a16="http://schemas.microsoft.com/office/drawing/2014/main" id="{0DC63F7B-DAE5-5B3A-FC05-099CA0BC3D64}"/>
              </a:ext>
            </a:extLst>
          </p:cNvPr>
          <p:cNvSpPr txBox="1"/>
          <p:nvPr/>
        </p:nvSpPr>
        <p:spPr>
          <a:xfrm>
            <a:off x="365125" y="1024705"/>
            <a:ext cx="6362700" cy="619125"/>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dirty="0"/>
              <a:t>Fit </a:t>
            </a:r>
            <a:r>
              <a:rPr lang="en-US" b="1" dirty="0"/>
              <a:t>Sigmoid Emax</a:t>
            </a:r>
            <a:r>
              <a:rPr lang="en-US" dirty="0"/>
              <a:t> model to the data.</a:t>
            </a:r>
            <a:endParaRPr lang="en-GB" dirty="0" err="1"/>
          </a:p>
        </p:txBody>
      </p:sp>
      <p:pic>
        <p:nvPicPr>
          <p:cNvPr id="2" name="Picture 1">
            <a:extLst>
              <a:ext uri="{FF2B5EF4-FFF2-40B4-BE49-F238E27FC236}">
                <a16:creationId xmlns:a16="http://schemas.microsoft.com/office/drawing/2014/main" id="{38836C19-7748-6BF4-3514-200035DEA4A1}"/>
              </a:ext>
            </a:extLst>
          </p:cNvPr>
          <p:cNvPicPr>
            <a:picLocks noChangeAspect="1"/>
          </p:cNvPicPr>
          <p:nvPr/>
        </p:nvPicPr>
        <p:blipFill>
          <a:blip r:embed="rId2"/>
          <a:stretch>
            <a:fillRect/>
          </a:stretch>
        </p:blipFill>
        <p:spPr>
          <a:xfrm>
            <a:off x="5538788" y="1533644"/>
            <a:ext cx="6286500" cy="4695825"/>
          </a:xfrm>
          <a:prstGeom prst="rect">
            <a:avLst/>
          </a:prstGeom>
        </p:spPr>
      </p:pic>
      <p:sp>
        <p:nvSpPr>
          <p:cNvPr id="8" name="TextBox 7">
            <a:extLst>
              <a:ext uri="{FF2B5EF4-FFF2-40B4-BE49-F238E27FC236}">
                <a16:creationId xmlns:a16="http://schemas.microsoft.com/office/drawing/2014/main" id="{967587AC-D0E8-5C3D-148B-36E6ED93FCB2}"/>
              </a:ext>
            </a:extLst>
          </p:cNvPr>
          <p:cNvSpPr txBox="1"/>
          <p:nvPr/>
        </p:nvSpPr>
        <p:spPr>
          <a:xfrm>
            <a:off x="210344" y="1883520"/>
            <a:ext cx="5483225" cy="1582293"/>
          </a:xfrm>
          <a:prstGeom prst="rect">
            <a:avLst/>
          </a:prstGeom>
          <a:noFill/>
        </p:spPr>
        <p:txBody>
          <a:bodyPr wrap="square">
            <a:spAutoFit/>
          </a:bodyPr>
          <a:lstStyle/>
          <a:p>
            <a:pPr>
              <a:lnSpc>
                <a:spcPct val="125000"/>
              </a:lnSpc>
              <a:spcBef>
                <a:spcPts val="600"/>
              </a:spcBef>
              <a:spcAft>
                <a:spcPts val="600"/>
              </a:spcAft>
            </a:pPr>
            <a:r>
              <a:rPr lang="en-US" dirty="0" err="1"/>
              <a:t>fit_sigEmax</a:t>
            </a:r>
            <a:r>
              <a:rPr lang="en-US" dirty="0"/>
              <a:t> &lt;- </a:t>
            </a:r>
            <a:r>
              <a:rPr lang="en-US" dirty="0" err="1"/>
              <a:t>fitMod</a:t>
            </a:r>
            <a:r>
              <a:rPr lang="en-US" dirty="0"/>
              <a:t>(doses, </a:t>
            </a:r>
            <a:r>
              <a:rPr lang="en-US" dirty="0" err="1"/>
              <a:t>mu_hat</a:t>
            </a:r>
            <a:r>
              <a:rPr lang="en-US" dirty="0"/>
              <a:t>, S = 	</a:t>
            </a:r>
            <a:r>
              <a:rPr lang="en-US" dirty="0" err="1"/>
              <a:t>S_hat</a:t>
            </a:r>
            <a:r>
              <a:rPr lang="en-US" dirty="0"/>
              <a:t>, model = "</a:t>
            </a:r>
            <a:r>
              <a:rPr lang="en-US" dirty="0" err="1"/>
              <a:t>emax</a:t>
            </a:r>
            <a:r>
              <a:rPr lang="en-US" dirty="0"/>
              <a:t>")</a:t>
            </a:r>
          </a:p>
          <a:p>
            <a:pPr>
              <a:lnSpc>
                <a:spcPct val="125000"/>
              </a:lnSpc>
              <a:spcBef>
                <a:spcPts val="600"/>
              </a:spcBef>
              <a:spcAft>
                <a:spcPts val="600"/>
              </a:spcAft>
            </a:pPr>
            <a:r>
              <a:rPr lang="en-US" dirty="0"/>
              <a:t>plot(</a:t>
            </a:r>
            <a:r>
              <a:rPr lang="en-US" dirty="0" err="1"/>
              <a:t>fit_sigEmax</a:t>
            </a:r>
            <a:r>
              <a:rPr lang="en-US" dirty="0"/>
              <a:t>)</a:t>
            </a:r>
            <a:endParaRPr lang="en-GB" dirty="0"/>
          </a:p>
        </p:txBody>
      </p:sp>
      <p:pic>
        <p:nvPicPr>
          <p:cNvPr id="11" name="Picture 10">
            <a:extLst>
              <a:ext uri="{FF2B5EF4-FFF2-40B4-BE49-F238E27FC236}">
                <a16:creationId xmlns:a16="http://schemas.microsoft.com/office/drawing/2014/main" id="{2564945D-1089-50FE-535F-4F1493AC2246}"/>
              </a:ext>
            </a:extLst>
          </p:cNvPr>
          <p:cNvPicPr>
            <a:picLocks noChangeAspect="1"/>
          </p:cNvPicPr>
          <p:nvPr/>
        </p:nvPicPr>
        <p:blipFill>
          <a:blip r:embed="rId3"/>
          <a:stretch>
            <a:fillRect/>
          </a:stretch>
        </p:blipFill>
        <p:spPr>
          <a:xfrm>
            <a:off x="497425" y="3705503"/>
            <a:ext cx="4438004" cy="2608923"/>
          </a:xfrm>
          <a:prstGeom prst="rect">
            <a:avLst/>
          </a:prstGeom>
        </p:spPr>
      </p:pic>
      <p:sp>
        <p:nvSpPr>
          <p:cNvPr id="12" name="Oval 11">
            <a:extLst>
              <a:ext uri="{FF2B5EF4-FFF2-40B4-BE49-F238E27FC236}">
                <a16:creationId xmlns:a16="http://schemas.microsoft.com/office/drawing/2014/main" id="{780FC367-5BB7-F18F-E8DC-4169F83EF58E}"/>
              </a:ext>
            </a:extLst>
          </p:cNvPr>
          <p:cNvSpPr/>
          <p:nvPr/>
        </p:nvSpPr>
        <p:spPr bwMode="auto">
          <a:xfrm>
            <a:off x="96044" y="5465808"/>
            <a:ext cx="4570304" cy="1212823"/>
          </a:xfrm>
          <a:prstGeom prst="ellipse">
            <a:avLst/>
          </a:prstGeom>
          <a:noFill/>
          <a:ln w="25400">
            <a:solidFill>
              <a:schemeClr val="tx2"/>
            </a:solidFill>
            <a:headEnd/>
            <a:tailE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eaLnBrk="0" fontAlgn="auto" hangingPunct="0">
              <a:spcBef>
                <a:spcPts val="300"/>
              </a:spcBef>
              <a:spcAft>
                <a:spcPts val="300"/>
              </a:spcAft>
              <a:buClr>
                <a:schemeClr val="tx2"/>
              </a:buClr>
              <a:buSzPct val="110000"/>
            </a:pPr>
            <a:endParaRPr lang="en-GB" sz="1600" kern="0" dirty="0" err="1">
              <a:solidFill>
                <a:schemeClr val="tx1"/>
              </a:solidFill>
            </a:endParaRPr>
          </a:p>
        </p:txBody>
      </p:sp>
    </p:spTree>
    <p:extLst>
      <p:ext uri="{BB962C8B-B14F-4D97-AF65-F5344CB8AC3E}">
        <p14:creationId xmlns:p14="http://schemas.microsoft.com/office/powerpoint/2010/main" val="16825321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C102A-D97C-34D8-E04F-E328A2A7B73D}"/>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E511310E-54F9-EFB7-FDB7-95DE124AAF6D}"/>
              </a:ext>
            </a:extLst>
          </p:cNvPr>
          <p:cNvSpPr>
            <a:spLocks noGrp="1"/>
          </p:cNvSpPr>
          <p:nvPr>
            <p:ph type="title"/>
          </p:nvPr>
        </p:nvSpPr>
        <p:spPr>
          <a:xfrm>
            <a:off x="365125" y="242888"/>
            <a:ext cx="11460163" cy="430887"/>
          </a:xfrm>
        </p:spPr>
        <p:txBody>
          <a:bodyPr anchor="ctr">
            <a:normAutofit/>
          </a:bodyPr>
          <a:lstStyle/>
          <a:p>
            <a:r>
              <a:rPr lang="en-US" dirty="0"/>
              <a:t>Model selection</a:t>
            </a:r>
            <a:endParaRPr lang="en-GB" dirty="0"/>
          </a:p>
        </p:txBody>
      </p:sp>
      <p:sp>
        <p:nvSpPr>
          <p:cNvPr id="14" name="Slide Number Placeholder 3">
            <a:extLst>
              <a:ext uri="{FF2B5EF4-FFF2-40B4-BE49-F238E27FC236}">
                <a16:creationId xmlns:a16="http://schemas.microsoft.com/office/drawing/2014/main" id="{73AF23EB-43EF-A356-6C5D-4436206D0AAF}"/>
              </a:ext>
            </a:extLst>
          </p:cNvPr>
          <p:cNvSpPr>
            <a:spLocks noGrp="1"/>
          </p:cNvSpPr>
          <p:nvPr>
            <p:ph type="sldNum" sz="quarter" idx="4"/>
          </p:nvPr>
        </p:nvSpPr>
        <p:spPr>
          <a:xfrm>
            <a:off x="11569838" y="6476214"/>
            <a:ext cx="384039" cy="365129"/>
          </a:xfrm>
        </p:spPr>
        <p:txBody>
          <a:bodyPr/>
          <a:lstStyle/>
          <a:p>
            <a:pPr>
              <a:spcAft>
                <a:spcPts val="600"/>
              </a:spcAft>
            </a:pPr>
            <a:fld id="{74736DCF-E344-4152-A9F4-8D6B66D47494}" type="slidenum">
              <a:rPr lang="en-US" smtClean="0"/>
              <a:pPr>
                <a:spcAft>
                  <a:spcPts val="600"/>
                </a:spcAft>
              </a:pPr>
              <a:t>93</a:t>
            </a:fld>
            <a:endParaRPr lang="en-US"/>
          </a:p>
        </p:txBody>
      </p:sp>
      <p:sp>
        <p:nvSpPr>
          <p:cNvPr id="2" name="TextBox 1">
            <a:extLst>
              <a:ext uri="{FF2B5EF4-FFF2-40B4-BE49-F238E27FC236}">
                <a16:creationId xmlns:a16="http://schemas.microsoft.com/office/drawing/2014/main" id="{8771D508-D7FA-8828-82DB-4C528477023C}"/>
              </a:ext>
            </a:extLst>
          </p:cNvPr>
          <p:cNvSpPr txBox="1"/>
          <p:nvPr/>
        </p:nvSpPr>
        <p:spPr>
          <a:xfrm>
            <a:off x="365124" y="1479434"/>
            <a:ext cx="4921250" cy="4996780"/>
          </a:xfrm>
          <a:prstGeom prst="rect">
            <a:avLst/>
          </a:prstGeom>
          <a:noFill/>
        </p:spPr>
        <p:txBody>
          <a:bodyPr wrap="square" lIns="36000" tIns="36000" rIns="36000" bIns="36000" rtlCol="0">
            <a:noAutofit/>
          </a:bodyPr>
          <a:lstStyle/>
          <a:p>
            <a:pPr algn="l">
              <a:lnSpc>
                <a:spcPct val="125000"/>
              </a:lnSpc>
              <a:spcBef>
                <a:spcPts val="600"/>
              </a:spcBef>
              <a:spcAft>
                <a:spcPts val="600"/>
              </a:spcAft>
              <a:buClr>
                <a:schemeClr val="tx2"/>
              </a:buClr>
              <a:buSzPct val="110000"/>
            </a:pPr>
            <a:r>
              <a:rPr lang="en-US" sz="2000" dirty="0"/>
              <a:t>The best model can be selected using</a:t>
            </a:r>
          </a:p>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The model with the largest t-statistics</a:t>
            </a:r>
          </a:p>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Akaike Information Criterion – AIC. Smaller value is better</a:t>
            </a:r>
          </a:p>
          <a:p>
            <a:pPr algn="l">
              <a:lnSpc>
                <a:spcPct val="125000"/>
              </a:lnSpc>
              <a:spcBef>
                <a:spcPts val="600"/>
              </a:spcBef>
              <a:spcAft>
                <a:spcPts val="600"/>
              </a:spcAft>
              <a:buClr>
                <a:schemeClr val="tx2"/>
              </a:buClr>
              <a:buSzPct val="110000"/>
            </a:pPr>
            <a:endParaRPr lang="en-US" sz="2000" dirty="0"/>
          </a:p>
          <a:p>
            <a:pPr marL="285750" indent="-285750" algn="l">
              <a:lnSpc>
                <a:spcPct val="125000"/>
              </a:lnSpc>
              <a:spcBef>
                <a:spcPts val="600"/>
              </a:spcBef>
              <a:spcAft>
                <a:spcPts val="600"/>
              </a:spcAft>
              <a:buClr>
                <a:schemeClr val="tx2"/>
              </a:buClr>
              <a:buSzPct val="110000"/>
              <a:buFont typeface="Wingdings" panose="05000000000000000000" pitchFamily="2" charset="2"/>
              <a:buChar char="Ø"/>
            </a:pPr>
            <a:r>
              <a:rPr lang="en-US" sz="2000" dirty="0"/>
              <a:t>Bayesian Information Criterion – BIC. Smaller value is better</a:t>
            </a:r>
          </a:p>
          <a:p>
            <a:pPr algn="l">
              <a:lnSpc>
                <a:spcPct val="125000"/>
              </a:lnSpc>
              <a:spcBef>
                <a:spcPts val="600"/>
              </a:spcBef>
              <a:spcAft>
                <a:spcPts val="600"/>
              </a:spcAft>
              <a:buClr>
                <a:schemeClr val="tx2"/>
              </a:buClr>
              <a:buSzPct val="110000"/>
            </a:pPr>
            <a:endParaRPr lang="en-GB" sz="2000" dirty="0" err="1"/>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ABFD22D-5F05-1937-7DD7-FC3785A16A1D}"/>
                  </a:ext>
                </a:extLst>
              </p:cNvPr>
              <p:cNvSpPr txBox="1"/>
              <p:nvPr/>
            </p:nvSpPr>
            <p:spPr>
              <a:xfrm>
                <a:off x="1116013" y="3429000"/>
                <a:ext cx="2828925" cy="5334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b="0" i="1" smtClean="0">
                          <a:latin typeface="Cambria Math" panose="02040503050406030204" pitchFamily="18" charset="0"/>
                        </a:rPr>
                        <m:t>−2</m:t>
                      </m:r>
                      <m:r>
                        <a:rPr lang="en-US" sz="2000" b="0" i="1" smtClean="0">
                          <a:latin typeface="Cambria Math" panose="02040503050406030204" pitchFamily="18" charset="0"/>
                        </a:rPr>
                        <m:t>𝑙𝑛</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𝐿</m:t>
                              </m:r>
                            </m:e>
                          </m:acc>
                        </m:e>
                      </m:d>
                      <m:r>
                        <a:rPr lang="en-US" sz="2000" b="0" i="1" smtClean="0">
                          <a:latin typeface="Cambria Math" panose="02040503050406030204" pitchFamily="18" charset="0"/>
                        </a:rPr>
                        <m:t>+2</m:t>
                      </m:r>
                    </m:oMath>
                  </m:oMathPara>
                </a14:m>
                <a:endParaRPr lang="en-GB" sz="2000" dirty="0" err="1"/>
              </a:p>
            </p:txBody>
          </p:sp>
        </mc:Choice>
        <mc:Fallback xmlns="">
          <p:sp>
            <p:nvSpPr>
              <p:cNvPr id="3" name="TextBox 2">
                <a:extLst>
                  <a:ext uri="{FF2B5EF4-FFF2-40B4-BE49-F238E27FC236}">
                    <a16:creationId xmlns:a16="http://schemas.microsoft.com/office/drawing/2014/main" id="{EABFD22D-5F05-1937-7DD7-FC3785A16A1D}"/>
                  </a:ext>
                </a:extLst>
              </p:cNvPr>
              <p:cNvSpPr txBox="1">
                <a:spLocks noRot="1" noChangeAspect="1" noMove="1" noResize="1" noEditPoints="1" noAdjustHandles="1" noChangeArrowheads="1" noChangeShapeType="1" noTextEdit="1"/>
              </p:cNvSpPr>
              <p:nvPr/>
            </p:nvSpPr>
            <p:spPr>
              <a:xfrm>
                <a:off x="1116013" y="3429000"/>
                <a:ext cx="2828925" cy="533400"/>
              </a:xfrm>
              <a:prstGeom prst="rect">
                <a:avLst/>
              </a:prstGeom>
              <a:blipFill>
                <a:blip r:embed="rId2"/>
                <a:stretch>
                  <a:fillRect t="-6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4B887F-97B7-5AD7-C3C9-CFB013EA424F}"/>
                  </a:ext>
                </a:extLst>
              </p:cNvPr>
              <p:cNvSpPr txBox="1"/>
              <p:nvPr/>
            </p:nvSpPr>
            <p:spPr>
              <a:xfrm>
                <a:off x="904875" y="5009243"/>
                <a:ext cx="2828925" cy="533400"/>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b="0" i="1" smtClean="0">
                          <a:latin typeface="Cambria Math" panose="02040503050406030204" pitchFamily="18" charset="0"/>
                        </a:rPr>
                        <m:t>−2</m:t>
                      </m:r>
                      <m:r>
                        <a:rPr lang="en-US" sz="2000" b="0" i="1" smtClean="0">
                          <a:latin typeface="Cambria Math" panose="02040503050406030204" pitchFamily="18" charset="0"/>
                        </a:rPr>
                        <m:t>𝑙𝑛</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𝐿</m:t>
                              </m:r>
                            </m:e>
                          </m:acc>
                        </m:e>
                      </m:d>
                      <m:r>
                        <a:rPr lang="en-US" sz="2000" b="0" i="1" smtClean="0">
                          <a:latin typeface="Cambria Math" panose="02040503050406030204" pitchFamily="18" charset="0"/>
                        </a:rPr>
                        <m:t>+</m:t>
                      </m:r>
                      <m:r>
                        <a:rPr lang="en-US" sz="2000" b="0" i="1" smtClean="0">
                          <a:latin typeface="Cambria Math" panose="02040503050406030204" pitchFamily="18" charset="0"/>
                        </a:rPr>
                        <m:t>𝑝𝑙𝑛</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GB" sz="2000" dirty="0" err="1"/>
              </a:p>
            </p:txBody>
          </p:sp>
        </mc:Choice>
        <mc:Fallback xmlns="">
          <p:sp>
            <p:nvSpPr>
              <p:cNvPr id="5" name="TextBox 4">
                <a:extLst>
                  <a:ext uri="{FF2B5EF4-FFF2-40B4-BE49-F238E27FC236}">
                    <a16:creationId xmlns:a16="http://schemas.microsoft.com/office/drawing/2014/main" id="{EB4B887F-97B7-5AD7-C3C9-CFB013EA424F}"/>
                  </a:ext>
                </a:extLst>
              </p:cNvPr>
              <p:cNvSpPr txBox="1">
                <a:spLocks noRot="1" noChangeAspect="1" noMove="1" noResize="1" noEditPoints="1" noAdjustHandles="1" noChangeArrowheads="1" noChangeShapeType="1" noTextEdit="1"/>
              </p:cNvSpPr>
              <p:nvPr/>
            </p:nvSpPr>
            <p:spPr>
              <a:xfrm>
                <a:off x="904875" y="5009243"/>
                <a:ext cx="2828925" cy="533400"/>
              </a:xfrm>
              <a:prstGeom prst="rect">
                <a:avLst/>
              </a:prstGeom>
              <a:blipFill>
                <a:blip r:embed="rId3"/>
                <a:stretch>
                  <a:fillRect t="-6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1CB057-76C2-95A1-54A3-E5C99CB5F2DF}"/>
                  </a:ext>
                </a:extLst>
              </p:cNvPr>
              <p:cNvSpPr txBox="1"/>
              <p:nvPr/>
            </p:nvSpPr>
            <p:spPr>
              <a:xfrm>
                <a:off x="547687" y="5689091"/>
                <a:ext cx="3238500" cy="685800"/>
              </a:xfrm>
              <a:prstGeom prst="rect">
                <a:avLst/>
              </a:prstGeom>
              <a:noFill/>
            </p:spPr>
            <p:txBody>
              <a:bodyPr wrap="square" lIns="36000" tIns="36000" rIns="36000" bIns="36000" rtlCol="0">
                <a:noAutofit/>
              </a:bodyPr>
              <a:lstStyle/>
              <a:p>
                <a:pPr>
                  <a:spcBef>
                    <a:spcPts val="300"/>
                  </a:spcBef>
                  <a:spcAft>
                    <a:spcPts val="300"/>
                  </a:spcAft>
                  <a:buClr>
                    <a:schemeClr val="tx2"/>
                  </a:buClr>
                  <a:buSzPct val="110000"/>
                </a:pPr>
                <a14:m>
                  <m:oMath xmlns:m="http://schemas.openxmlformats.org/officeDocument/2006/math">
                    <m:r>
                      <a:rPr lang="en-US" sz="1600" i="1">
                        <a:latin typeface="Cambria Math" panose="02040503050406030204" pitchFamily="18" charset="0"/>
                      </a:rPr>
                      <m:t>𝑝</m:t>
                    </m:r>
                  </m:oMath>
                </a14:m>
                <a:r>
                  <a:rPr lang="en-GB" sz="1600" dirty="0"/>
                  <a:t> = number of parameters</a:t>
                </a:r>
              </a:p>
              <a:p>
                <a:pPr>
                  <a:spcBef>
                    <a:spcPts val="300"/>
                  </a:spcBef>
                  <a:spcAft>
                    <a:spcPts val="300"/>
                  </a:spcAft>
                  <a:buClr>
                    <a:schemeClr val="tx2"/>
                  </a:buClr>
                  <a:buSzPct val="110000"/>
                </a:pPr>
                <a14:m>
                  <m:oMath xmlns:m="http://schemas.openxmlformats.org/officeDocument/2006/math">
                    <m:r>
                      <a:rPr lang="en-US" sz="1600" i="1">
                        <a:latin typeface="Cambria Math" panose="02040503050406030204" pitchFamily="18" charset="0"/>
                      </a:rPr>
                      <m:t>𝑛</m:t>
                    </m:r>
                  </m:oMath>
                </a14:m>
                <a:r>
                  <a:rPr lang="en-GB" sz="1600" dirty="0"/>
                  <a:t> = number of data points</a:t>
                </a:r>
              </a:p>
            </p:txBody>
          </p:sp>
        </mc:Choice>
        <mc:Fallback xmlns="">
          <p:sp>
            <p:nvSpPr>
              <p:cNvPr id="8" name="TextBox 7">
                <a:extLst>
                  <a:ext uri="{FF2B5EF4-FFF2-40B4-BE49-F238E27FC236}">
                    <a16:creationId xmlns:a16="http://schemas.microsoft.com/office/drawing/2014/main" id="{031CB057-76C2-95A1-54A3-E5C99CB5F2DF}"/>
                  </a:ext>
                </a:extLst>
              </p:cNvPr>
              <p:cNvSpPr txBox="1">
                <a:spLocks noRot="1" noChangeAspect="1" noMove="1" noResize="1" noEditPoints="1" noAdjustHandles="1" noChangeArrowheads="1" noChangeShapeType="1" noTextEdit="1"/>
              </p:cNvSpPr>
              <p:nvPr/>
            </p:nvSpPr>
            <p:spPr>
              <a:xfrm>
                <a:off x="547687" y="5689091"/>
                <a:ext cx="3238500" cy="685800"/>
              </a:xfrm>
              <a:prstGeom prst="rect">
                <a:avLst/>
              </a:prstGeom>
              <a:blipFill>
                <a:blip r:embed="rId4"/>
                <a:stretch>
                  <a:fillRect l="-1130" t="-3540" b="-5310"/>
                </a:stretch>
              </a:blipFill>
            </p:spPr>
            <p:txBody>
              <a:bodyPr/>
              <a:lstStyle/>
              <a:p>
                <a:r>
                  <a:rPr lang="en-GB">
                    <a:noFill/>
                  </a:rPr>
                  <a:t> </a:t>
                </a:r>
              </a:p>
            </p:txBody>
          </p:sp>
        </mc:Fallback>
      </mc:AlternateContent>
      <p:graphicFrame>
        <p:nvGraphicFramePr>
          <p:cNvPr id="11" name="Table 10">
            <a:extLst>
              <a:ext uri="{FF2B5EF4-FFF2-40B4-BE49-F238E27FC236}">
                <a16:creationId xmlns:a16="http://schemas.microsoft.com/office/drawing/2014/main" id="{57DA53FF-CFFA-B4C2-0922-31A60C691663}"/>
              </a:ext>
            </a:extLst>
          </p:cNvPr>
          <p:cNvGraphicFramePr>
            <a:graphicFrameLocks noGrp="1"/>
          </p:cNvGraphicFramePr>
          <p:nvPr>
            <p:extLst>
              <p:ext uri="{D42A27DB-BD31-4B8C-83A1-F6EECF244321}">
                <p14:modId xmlns:p14="http://schemas.microsoft.com/office/powerpoint/2010/main" val="872254691"/>
              </p:ext>
            </p:extLst>
          </p:nvPr>
        </p:nvGraphicFramePr>
        <p:xfrm>
          <a:off x="6905628" y="2402661"/>
          <a:ext cx="3912394" cy="2897490"/>
        </p:xfrm>
        <a:graphic>
          <a:graphicData uri="http://schemas.openxmlformats.org/drawingml/2006/table">
            <a:tbl>
              <a:tblPr firstRow="1" firstCol="1" bandRow="1">
                <a:tableStyleId>{9D7B26C5-4107-4FEC-AEDC-1716B250A1EF}</a:tableStyleId>
              </a:tblPr>
              <a:tblGrid>
                <a:gridCol w="2294953">
                  <a:extLst>
                    <a:ext uri="{9D8B030D-6E8A-4147-A177-3AD203B41FA5}">
                      <a16:colId xmlns:a16="http://schemas.microsoft.com/office/drawing/2014/main" val="3426112016"/>
                    </a:ext>
                  </a:extLst>
                </a:gridCol>
                <a:gridCol w="1617441">
                  <a:extLst>
                    <a:ext uri="{9D8B030D-6E8A-4147-A177-3AD203B41FA5}">
                      <a16:colId xmlns:a16="http://schemas.microsoft.com/office/drawing/2014/main" val="1363207532"/>
                    </a:ext>
                  </a:extLst>
                </a:gridCol>
              </a:tblGrid>
              <a:tr h="718904">
                <a:tc>
                  <a:txBody>
                    <a:bodyPr/>
                    <a:lstStyle/>
                    <a:p>
                      <a:pPr>
                        <a:lnSpc>
                          <a:spcPct val="115000"/>
                        </a:lnSpc>
                        <a:spcAft>
                          <a:spcPts val="800"/>
                        </a:spcAft>
                        <a:buNone/>
                      </a:pPr>
                      <a:r>
                        <a:rPr lang="en-GB" sz="2000" kern="100">
                          <a:effectLst/>
                        </a:rPr>
                        <a:t>Model</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2000" kern="100">
                          <a:effectLst/>
                        </a:rPr>
                        <a:t>AIC Values</a:t>
                      </a:r>
                      <a:endParaRPr lang="en-GB" sz="2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123874"/>
                  </a:ext>
                </a:extLst>
              </a:tr>
              <a:tr h="1089293">
                <a:tc>
                  <a:txBody>
                    <a:bodyPr/>
                    <a:lstStyle/>
                    <a:p>
                      <a:pPr>
                        <a:lnSpc>
                          <a:spcPct val="115000"/>
                        </a:lnSpc>
                        <a:spcAft>
                          <a:spcPts val="800"/>
                        </a:spcAft>
                        <a:buNone/>
                      </a:pPr>
                      <a:r>
                        <a:rPr lang="en-GB" sz="2000" kern="100" dirty="0">
                          <a:effectLst/>
                        </a:rPr>
                        <a:t>Emax</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2000" kern="100" dirty="0">
                          <a:effectLst/>
                        </a:rPr>
                        <a:t>0.048</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6626703"/>
                  </a:ext>
                </a:extLst>
              </a:tr>
              <a:tr h="1089293">
                <a:tc>
                  <a:txBody>
                    <a:bodyPr/>
                    <a:lstStyle/>
                    <a:p>
                      <a:pPr>
                        <a:lnSpc>
                          <a:spcPct val="115000"/>
                        </a:lnSpc>
                        <a:spcAft>
                          <a:spcPts val="800"/>
                        </a:spcAft>
                        <a:buNone/>
                      </a:pPr>
                      <a:r>
                        <a:rPr lang="en-GB" sz="2000" kern="100" dirty="0">
                          <a:effectLst/>
                        </a:rPr>
                        <a:t>Sigmoid Emax</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800"/>
                        </a:spcAft>
                        <a:buNone/>
                      </a:pPr>
                      <a:r>
                        <a:rPr lang="en-GB" sz="2000" kern="100" dirty="0">
                          <a:effectLst/>
                        </a:rPr>
                        <a:t>0.617</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5121370"/>
                  </a:ext>
                </a:extLst>
              </a:tr>
            </a:tbl>
          </a:graphicData>
        </a:graphic>
      </p:graphicFrame>
      <p:sp>
        <p:nvSpPr>
          <p:cNvPr id="12" name="TextBox 11">
            <a:extLst>
              <a:ext uri="{FF2B5EF4-FFF2-40B4-BE49-F238E27FC236}">
                <a16:creationId xmlns:a16="http://schemas.microsoft.com/office/drawing/2014/main" id="{10D858E9-109A-4060-8892-BC0B4BE22BD4}"/>
              </a:ext>
            </a:extLst>
          </p:cNvPr>
          <p:cNvSpPr txBox="1"/>
          <p:nvPr/>
        </p:nvSpPr>
        <p:spPr>
          <a:xfrm>
            <a:off x="4429125" y="6105810"/>
            <a:ext cx="4752975" cy="538162"/>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US" sz="2000" b="1" dirty="0">
                <a:solidFill>
                  <a:schemeClr val="accent6">
                    <a:lumMod val="75000"/>
                  </a:schemeClr>
                </a:solidFill>
              </a:rPr>
              <a:t>Which model is the best model?</a:t>
            </a:r>
            <a:endParaRPr lang="en-GB" sz="2000" b="1" dirty="0" err="1">
              <a:solidFill>
                <a:schemeClr val="accent6">
                  <a:lumMod val="75000"/>
                </a:schemeClr>
              </a:solidFill>
            </a:endParaRPr>
          </a:p>
        </p:txBody>
      </p:sp>
    </p:spTree>
    <p:extLst>
      <p:ext uri="{BB962C8B-B14F-4D97-AF65-F5344CB8AC3E}">
        <p14:creationId xmlns:p14="http://schemas.microsoft.com/office/powerpoint/2010/main" val="331906065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D4D4-A480-AF47-EA7A-3537A1480FE7}"/>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6CC55389-DBFE-844D-CA16-806640588D97}"/>
              </a:ext>
            </a:extLst>
          </p:cNvPr>
          <p:cNvSpPr>
            <a:spLocks noGrp="1"/>
          </p:cNvSpPr>
          <p:nvPr>
            <p:ph type="title"/>
          </p:nvPr>
        </p:nvSpPr>
        <p:spPr>
          <a:xfrm>
            <a:off x="365125" y="242888"/>
            <a:ext cx="11460163" cy="430887"/>
          </a:xfrm>
        </p:spPr>
        <p:txBody>
          <a:bodyPr anchor="ctr">
            <a:normAutofit/>
          </a:bodyPr>
          <a:lstStyle/>
          <a:p>
            <a:r>
              <a:rPr lang="en-US" dirty="0"/>
              <a:t>Group Work 3 </a:t>
            </a:r>
            <a:endParaRPr lang="en-GB" dirty="0"/>
          </a:p>
        </p:txBody>
      </p:sp>
      <p:sp>
        <p:nvSpPr>
          <p:cNvPr id="10" name="TextBox 9">
            <a:extLst>
              <a:ext uri="{FF2B5EF4-FFF2-40B4-BE49-F238E27FC236}">
                <a16:creationId xmlns:a16="http://schemas.microsoft.com/office/drawing/2014/main" id="{BBF1B4B0-0542-1DF8-B64F-FC8E23F7283F}"/>
              </a:ext>
            </a:extLst>
          </p:cNvPr>
          <p:cNvSpPr txBox="1"/>
          <p:nvPr/>
        </p:nvSpPr>
        <p:spPr>
          <a:xfrm>
            <a:off x="1218406" y="2876550"/>
            <a:ext cx="9753600" cy="1238250"/>
          </a:xfrm>
          <a:prstGeom prst="rect">
            <a:avLst/>
          </a:prstGeom>
          <a:noFill/>
        </p:spPr>
        <p:txBody>
          <a:bodyPr wrap="square" lIns="36000" tIns="36000" rIns="36000" bIns="36000" rtlCol="0">
            <a:noAutofit/>
          </a:bodyPr>
          <a:lstStyle/>
          <a:p>
            <a:pPr>
              <a:lnSpc>
                <a:spcPct val="125000"/>
              </a:lnSpc>
              <a:spcBef>
                <a:spcPts val="300"/>
              </a:spcBef>
              <a:spcAft>
                <a:spcPts val="300"/>
              </a:spcAft>
              <a:buClr>
                <a:schemeClr val="tx2"/>
              </a:buClr>
              <a:buSzPct val="110000"/>
            </a:pPr>
            <a:r>
              <a:rPr lang="en-US" sz="2000" dirty="0" err="1"/>
              <a:t>Analyse</a:t>
            </a:r>
            <a:r>
              <a:rPr lang="en-US" sz="2000" dirty="0"/>
              <a:t> the dose response data  “DoseRespDataBin.csv” to determine if there is a dose-response relationship between PD marker (Response) and dose , and if there is, what dose is necessary to achieve 50% response using the PD marker?</a:t>
            </a:r>
          </a:p>
        </p:txBody>
      </p:sp>
    </p:spTree>
    <p:extLst>
      <p:ext uri="{BB962C8B-B14F-4D97-AF65-F5344CB8AC3E}">
        <p14:creationId xmlns:p14="http://schemas.microsoft.com/office/powerpoint/2010/main" val="801131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E5FF8-99D3-5734-AAF2-73DB46ED3283}"/>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8D7A9A4-CEDD-7DAD-7044-D47F5168656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08D7A9A4-CEDD-7DAD-7044-D47F5168656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07DE6D77-7AE8-D03D-B671-43F2FC9FFEA8}"/>
              </a:ext>
            </a:extLst>
          </p:cNvPr>
          <p:cNvSpPr>
            <a:spLocks noGrp="1"/>
          </p:cNvSpPr>
          <p:nvPr>
            <p:ph type="ctrTitle"/>
          </p:nvPr>
        </p:nvSpPr>
        <p:spPr>
          <a:xfrm>
            <a:off x="606425" y="3800475"/>
            <a:ext cx="11150600" cy="1173525"/>
          </a:xfrm>
        </p:spPr>
        <p:txBody>
          <a:bodyPr/>
          <a:lstStyle/>
          <a:p>
            <a:pPr>
              <a:lnSpc>
                <a:spcPct val="125000"/>
              </a:lnSpc>
              <a:spcBef>
                <a:spcPts val="600"/>
              </a:spcBef>
              <a:spcAft>
                <a:spcPts val="600"/>
              </a:spcAft>
            </a:pPr>
            <a:r>
              <a:rPr lang="en-US" sz="3000" b="0" dirty="0"/>
              <a:t> Dose response analysis using Bayesian variable selection method</a:t>
            </a:r>
            <a:endParaRPr lang="en-US" sz="3000" dirty="0">
              <a:latin typeface="Arial" panose="020B0604020202020204" pitchFamily="34" charset="0"/>
            </a:endParaRPr>
          </a:p>
        </p:txBody>
      </p:sp>
      <p:sp>
        <p:nvSpPr>
          <p:cNvPr id="17" name="Text Placeholder 16">
            <a:extLst>
              <a:ext uri="{FF2B5EF4-FFF2-40B4-BE49-F238E27FC236}">
                <a16:creationId xmlns:a16="http://schemas.microsoft.com/office/drawing/2014/main" id="{5B823034-C67B-17A9-676C-57A5958FD496}"/>
              </a:ext>
            </a:extLst>
          </p:cNvPr>
          <p:cNvSpPr>
            <a:spLocks noGrp="1"/>
          </p:cNvSpPr>
          <p:nvPr>
            <p:ph type="body" sz="quarter" idx="11"/>
          </p:nvPr>
        </p:nvSpPr>
        <p:spPr/>
        <p:txBody>
          <a:bodyPr/>
          <a:lstStyle/>
          <a:p>
            <a:endParaRPr lang="en-GB"/>
          </a:p>
        </p:txBody>
      </p:sp>
      <p:sp>
        <p:nvSpPr>
          <p:cNvPr id="3" name="TextBox 2">
            <a:extLst>
              <a:ext uri="{FF2B5EF4-FFF2-40B4-BE49-F238E27FC236}">
                <a16:creationId xmlns:a16="http://schemas.microsoft.com/office/drawing/2014/main" id="{F7ECAF91-384E-190A-CF9B-BA931CDF4E90}"/>
              </a:ext>
            </a:extLst>
          </p:cNvPr>
          <p:cNvSpPr txBox="1"/>
          <p:nvPr/>
        </p:nvSpPr>
        <p:spPr>
          <a:xfrm>
            <a:off x="8077200" y="3057525"/>
            <a:ext cx="3328737" cy="461665"/>
          </a:xfrm>
          <a:prstGeom prst="rect">
            <a:avLst/>
          </a:prstGeom>
          <a:noFill/>
        </p:spPr>
        <p:txBody>
          <a:bodyPr wrap="square">
            <a:spAutoFit/>
          </a:bodyPr>
          <a:lstStyle/>
          <a:p>
            <a:r>
              <a:rPr lang="en-GB" b="1" dirty="0">
                <a:solidFill>
                  <a:schemeClr val="tx1"/>
                </a:solidFill>
              </a:rPr>
              <a:t>SYMSTAT 2025 </a:t>
            </a:r>
            <a:endParaRPr lang="en-GB" dirty="0"/>
          </a:p>
        </p:txBody>
      </p:sp>
      <p:sp>
        <p:nvSpPr>
          <p:cNvPr id="4" name="TextBox 3">
            <a:extLst>
              <a:ext uri="{FF2B5EF4-FFF2-40B4-BE49-F238E27FC236}">
                <a16:creationId xmlns:a16="http://schemas.microsoft.com/office/drawing/2014/main" id="{E6F87DFF-F1DF-7C0B-C7E9-BF6479595CB7}"/>
              </a:ext>
            </a:extLst>
          </p:cNvPr>
          <p:cNvSpPr txBox="1"/>
          <p:nvPr/>
        </p:nvSpPr>
        <p:spPr>
          <a:xfrm>
            <a:off x="4200525" y="5314950"/>
            <a:ext cx="4210050" cy="628650"/>
          </a:xfrm>
          <a:prstGeom prst="rect">
            <a:avLst/>
          </a:prstGeom>
          <a:noFill/>
        </p:spPr>
        <p:txBody>
          <a:bodyPr wrap="square" lIns="36000" tIns="36000" rIns="36000" bIns="36000" rtlCol="0">
            <a:noAutofit/>
          </a:bodyPr>
          <a:lstStyle/>
          <a:p>
            <a:pPr algn="ctr">
              <a:spcBef>
                <a:spcPts val="300"/>
              </a:spcBef>
              <a:spcAft>
                <a:spcPts val="300"/>
              </a:spcAft>
              <a:buClr>
                <a:schemeClr val="tx2"/>
              </a:buClr>
              <a:buSzPct val="110000"/>
            </a:pPr>
            <a:r>
              <a:rPr lang="en-GB" dirty="0">
                <a:solidFill>
                  <a:schemeClr val="bg1"/>
                </a:solidFill>
              </a:rPr>
              <a:t>Adetayo Kasim</a:t>
            </a:r>
          </a:p>
        </p:txBody>
      </p:sp>
    </p:spTree>
    <p:custDataLst>
      <p:tags r:id="rId1"/>
    </p:custDataLst>
    <p:extLst>
      <p:ext uri="{BB962C8B-B14F-4D97-AF65-F5344CB8AC3E}">
        <p14:creationId xmlns:p14="http://schemas.microsoft.com/office/powerpoint/2010/main" val="33609121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C1ECF-5721-B2C2-F4B6-93033227A705}"/>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D99DFF33-4FE1-8E22-6625-361544655560}"/>
              </a:ext>
            </a:extLst>
          </p:cNvPr>
          <p:cNvSpPr>
            <a:spLocks noGrp="1"/>
          </p:cNvSpPr>
          <p:nvPr>
            <p:ph type="title"/>
          </p:nvPr>
        </p:nvSpPr>
        <p:spPr>
          <a:xfrm>
            <a:off x="365125" y="242888"/>
            <a:ext cx="11460163" cy="430887"/>
          </a:xfrm>
        </p:spPr>
        <p:txBody>
          <a:bodyPr anchor="ctr">
            <a:normAutofit/>
          </a:bodyPr>
          <a:lstStyle/>
          <a:p>
            <a:r>
              <a:rPr lang="en-US" dirty="0"/>
              <a:t>Outline</a:t>
            </a:r>
            <a:endParaRPr lang="en-GB" dirty="0"/>
          </a:p>
        </p:txBody>
      </p:sp>
      <p:sp>
        <p:nvSpPr>
          <p:cNvPr id="3" name="Espace réservé du contenu 2">
            <a:extLst>
              <a:ext uri="{FF2B5EF4-FFF2-40B4-BE49-F238E27FC236}">
                <a16:creationId xmlns:a16="http://schemas.microsoft.com/office/drawing/2014/main" id="{E60BA991-701B-D0AB-D3D1-C8F95612B157}"/>
              </a:ext>
            </a:extLst>
          </p:cNvPr>
          <p:cNvSpPr>
            <a:spLocks noGrp="1"/>
          </p:cNvSpPr>
          <p:nvPr>
            <p:ph idx="1"/>
          </p:nvPr>
        </p:nvSpPr>
        <p:spPr>
          <a:xfrm>
            <a:off x="681340" y="1928072"/>
            <a:ext cx="5328935" cy="2253403"/>
          </a:xfrm>
        </p:spPr>
        <p:txBody>
          <a:bodyPr/>
          <a:lstStyle/>
          <a:p>
            <a:pPr>
              <a:lnSpc>
                <a:spcPct val="150000"/>
              </a:lnSpc>
              <a:buFont typeface="Wingdings" panose="05000000000000000000" pitchFamily="2" charset="2"/>
              <a:buChar char="Ø"/>
            </a:pPr>
            <a:r>
              <a:rPr lang="en-US" dirty="0"/>
              <a:t>Introduction</a:t>
            </a:r>
          </a:p>
          <a:p>
            <a:pPr>
              <a:lnSpc>
                <a:spcPct val="150000"/>
              </a:lnSpc>
              <a:buFont typeface="Wingdings" panose="05000000000000000000" pitchFamily="2" charset="2"/>
              <a:buChar char="Ø"/>
            </a:pPr>
            <a:r>
              <a:rPr lang="en-US" dirty="0"/>
              <a:t>Bayesian Approach</a:t>
            </a:r>
          </a:p>
          <a:p>
            <a:pPr>
              <a:lnSpc>
                <a:spcPct val="150000"/>
              </a:lnSpc>
              <a:buFont typeface="Wingdings" panose="05000000000000000000" pitchFamily="2" charset="2"/>
              <a:buChar char="Ø"/>
            </a:pPr>
            <a:r>
              <a:rPr lang="en-US" dirty="0"/>
              <a:t>Case Study</a:t>
            </a:r>
          </a:p>
          <a:p>
            <a:pPr>
              <a:lnSpc>
                <a:spcPct val="150000"/>
              </a:lnSpc>
              <a:buFont typeface="Wingdings" panose="05000000000000000000" pitchFamily="2" charset="2"/>
              <a:buChar char="Ø"/>
            </a:pPr>
            <a:r>
              <a:rPr lang="en-US" dirty="0"/>
              <a:t>Questions</a:t>
            </a:r>
          </a:p>
        </p:txBody>
      </p:sp>
    </p:spTree>
    <p:extLst>
      <p:ext uri="{BB962C8B-B14F-4D97-AF65-F5344CB8AC3E}">
        <p14:creationId xmlns:p14="http://schemas.microsoft.com/office/powerpoint/2010/main" val="13938079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04667-A94F-DEF4-65F8-5988321DA7BD}"/>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CF1D9A7B-F7F7-385E-BF92-96241216E8B2}"/>
              </a:ext>
            </a:extLst>
          </p:cNvPr>
          <p:cNvSpPr>
            <a:spLocks noGrp="1"/>
          </p:cNvSpPr>
          <p:nvPr>
            <p:ph type="title"/>
          </p:nvPr>
        </p:nvSpPr>
        <p:spPr>
          <a:xfrm>
            <a:off x="365125" y="242888"/>
            <a:ext cx="11460163" cy="430887"/>
          </a:xfrm>
        </p:spPr>
        <p:txBody>
          <a:bodyPr anchor="ctr">
            <a:normAutofit/>
          </a:bodyPr>
          <a:lstStyle/>
          <a:p>
            <a:r>
              <a:rPr lang="en-US" dirty="0"/>
              <a:t>Introduction</a:t>
            </a:r>
            <a:endParaRPr lang="en-GB" dirty="0"/>
          </a:p>
        </p:txBody>
      </p:sp>
      <p:sp>
        <p:nvSpPr>
          <p:cNvPr id="2" name="Content Placeholder 2">
            <a:extLst>
              <a:ext uri="{FF2B5EF4-FFF2-40B4-BE49-F238E27FC236}">
                <a16:creationId xmlns:a16="http://schemas.microsoft.com/office/drawing/2014/main" id="{BB10F84C-0708-8174-C9DD-860E8A4BA539}"/>
              </a:ext>
            </a:extLst>
          </p:cNvPr>
          <p:cNvSpPr txBox="1">
            <a:spLocks/>
          </p:cNvSpPr>
          <p:nvPr/>
        </p:nvSpPr>
        <p:spPr>
          <a:xfrm>
            <a:off x="425768" y="2492112"/>
            <a:ext cx="11399520" cy="2207489"/>
          </a:xfrm>
          <a:prstGeom prst="rect">
            <a:avLst/>
          </a:prstGeom>
        </p:spPr>
        <p:txBody>
          <a:bodyPr>
            <a:noAutofit/>
          </a:bodyPr>
          <a:lstStyle>
            <a:lvl1pPr marL="0" indent="0" algn="l" defTabSz="914400" rtl="0" eaLnBrk="1" latinLnBrk="0" hangingPunct="1">
              <a:lnSpc>
                <a:spcPct val="100000"/>
              </a:lnSpc>
              <a:spcBef>
                <a:spcPts val="1000"/>
              </a:spcBef>
              <a:buFontTx/>
              <a:buNone/>
              <a:defRPr sz="1600" b="1" kern="1200" baseline="0">
                <a:solidFill>
                  <a:schemeClr val="tx2"/>
                </a:solidFill>
                <a:latin typeface="+mn-lt"/>
                <a:ea typeface="+mn-ea"/>
                <a:cs typeface="+mn-cs"/>
              </a:defRPr>
            </a:lvl1pPr>
            <a:lvl2pPr marL="0" indent="0" algn="l" defTabSz="914400" rtl="0" eaLnBrk="1" latinLnBrk="0" hangingPunct="1">
              <a:lnSpc>
                <a:spcPct val="100000"/>
              </a:lnSpc>
              <a:spcBef>
                <a:spcPts val="900"/>
              </a:spcBef>
              <a:buClr>
                <a:schemeClr val="tx2"/>
              </a:buClr>
              <a:buFont typeface="Wingdings" pitchFamily="2" charset="2"/>
              <a:buNone/>
              <a:defRPr sz="1400" b="0" kern="1200">
                <a:solidFill>
                  <a:schemeClr val="tx1"/>
                </a:solidFill>
                <a:latin typeface="+mn-lt"/>
                <a:ea typeface="+mn-ea"/>
                <a:cs typeface="+mn-cs"/>
              </a:defRPr>
            </a:lvl2pPr>
            <a:lvl3pPr marL="203200" indent="-203200" algn="l" defTabSz="914400" rtl="0" eaLnBrk="1" latinLnBrk="0" hangingPunct="1">
              <a:lnSpc>
                <a:spcPct val="100000"/>
              </a:lnSpc>
              <a:spcBef>
                <a:spcPts val="1200"/>
              </a:spcBef>
              <a:buClr>
                <a:schemeClr val="tx2"/>
              </a:buClr>
              <a:buFont typeface="Arial" pitchFamily="34" charset="0"/>
              <a:buChar char="■"/>
              <a:defRPr sz="1400" kern="1200">
                <a:solidFill>
                  <a:schemeClr val="tx1"/>
                </a:solidFill>
                <a:latin typeface="+mn-lt"/>
                <a:ea typeface="+mn-ea"/>
                <a:cs typeface="+mn-cs"/>
              </a:defRPr>
            </a:lvl3pPr>
            <a:lvl4pPr marL="377825" indent="-179388" algn="l" defTabSz="914400" rtl="0" eaLnBrk="1" latinLnBrk="0" hangingPunct="1">
              <a:lnSpc>
                <a:spcPct val="100000"/>
              </a:lnSpc>
              <a:spcBef>
                <a:spcPts val="600"/>
              </a:spcBef>
              <a:buClrTx/>
              <a:buSzPct val="100000"/>
              <a:buFont typeface="Arial" pitchFamily="34" charset="0"/>
              <a:buChar char="•"/>
              <a:defRPr sz="1400" kern="1200">
                <a:solidFill>
                  <a:schemeClr val="tx1"/>
                </a:solidFill>
                <a:latin typeface="+mn-lt"/>
                <a:ea typeface="+mn-ea"/>
                <a:cs typeface="+mn-cs"/>
              </a:defRPr>
            </a:lvl4pPr>
            <a:lvl5pPr marL="557213" indent="-169863" algn="l" defTabSz="914400" rtl="0" eaLnBrk="1" latinLnBrk="0" hangingPunct="1">
              <a:lnSpc>
                <a:spcPct val="100000"/>
              </a:lnSpc>
              <a:spcBef>
                <a:spcPts val="6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indent="-380990">
              <a:lnSpc>
                <a:spcPct val="125000"/>
              </a:lnSpc>
              <a:spcBef>
                <a:spcPts val="0"/>
              </a:spcBef>
              <a:buClr>
                <a:schemeClr val="tx2"/>
              </a:buClr>
              <a:buFont typeface="Wingdings" panose="05000000000000000000" pitchFamily="2" charset="2"/>
              <a:buChar char="Ø"/>
            </a:pPr>
            <a:r>
              <a:rPr lang="en-US" sz="2400" b="0" dirty="0">
                <a:solidFill>
                  <a:schemeClr val="bg2">
                    <a:lumMod val="10000"/>
                  </a:schemeClr>
                </a:solidFill>
              </a:rPr>
              <a:t>Thousands of genes/protein/peptides are measured under increasing dose of a compound.</a:t>
            </a:r>
          </a:p>
          <a:p>
            <a:pPr marL="380990" indent="-380990">
              <a:lnSpc>
                <a:spcPct val="125000"/>
              </a:lnSpc>
              <a:spcBef>
                <a:spcPts val="0"/>
              </a:spcBef>
              <a:buClr>
                <a:schemeClr val="tx2"/>
              </a:buClr>
              <a:buFont typeface="Wingdings" panose="05000000000000000000" pitchFamily="2" charset="2"/>
              <a:buChar char="Ø"/>
            </a:pPr>
            <a:endParaRPr lang="en-US" sz="800" b="0" dirty="0">
              <a:solidFill>
                <a:schemeClr val="bg2">
                  <a:lumMod val="10000"/>
                </a:schemeClr>
              </a:solidFill>
            </a:endParaRPr>
          </a:p>
          <a:p>
            <a:pPr marL="95998" indent="-380990">
              <a:lnSpc>
                <a:spcPct val="125000"/>
              </a:lnSpc>
              <a:spcBef>
                <a:spcPts val="0"/>
              </a:spcBef>
              <a:buClr>
                <a:schemeClr val="tx2"/>
              </a:buClr>
              <a:buFont typeface="Wingdings" panose="05000000000000000000" pitchFamily="2" charset="2"/>
              <a:buChar char="Ø"/>
            </a:pPr>
            <a:r>
              <a:rPr lang="en-US" sz="2400" b="0" dirty="0">
                <a:solidFill>
                  <a:schemeClr val="bg2">
                    <a:lumMod val="10000"/>
                  </a:schemeClr>
                </a:solidFill>
              </a:rPr>
              <a:t>No known function relationship between response and dose</a:t>
            </a:r>
          </a:p>
          <a:p>
            <a:pPr marL="95998" indent="-380990">
              <a:lnSpc>
                <a:spcPct val="125000"/>
              </a:lnSpc>
              <a:spcBef>
                <a:spcPts val="0"/>
              </a:spcBef>
              <a:buClr>
                <a:schemeClr val="tx2"/>
              </a:buClr>
              <a:buFont typeface="Wingdings" panose="05000000000000000000" pitchFamily="2" charset="2"/>
              <a:buChar char="Ø"/>
            </a:pPr>
            <a:endParaRPr lang="en-US" sz="800" b="0" dirty="0">
              <a:solidFill>
                <a:schemeClr val="bg2">
                  <a:lumMod val="10000"/>
                </a:schemeClr>
              </a:solidFill>
            </a:endParaRPr>
          </a:p>
          <a:p>
            <a:pPr marL="95998" indent="-380990">
              <a:lnSpc>
                <a:spcPct val="125000"/>
              </a:lnSpc>
              <a:spcBef>
                <a:spcPts val="0"/>
              </a:spcBef>
              <a:buClr>
                <a:schemeClr val="tx2"/>
              </a:buClr>
              <a:buFont typeface="Wingdings" panose="05000000000000000000" pitchFamily="2" charset="2"/>
              <a:buChar char="Ø"/>
            </a:pPr>
            <a:r>
              <a:rPr lang="en-US" sz="2400" b="0" dirty="0">
                <a:solidFill>
                  <a:schemeClr val="bg2">
                    <a:lumMod val="10000"/>
                  </a:schemeClr>
                </a:solidFill>
              </a:rPr>
              <a:t>Number of dose is usually small.</a:t>
            </a:r>
          </a:p>
        </p:txBody>
      </p:sp>
      <p:sp>
        <p:nvSpPr>
          <p:cNvPr id="3" name="Content Placeholder 2">
            <a:extLst>
              <a:ext uri="{FF2B5EF4-FFF2-40B4-BE49-F238E27FC236}">
                <a16:creationId xmlns:a16="http://schemas.microsoft.com/office/drawing/2014/main" id="{DFC9C011-C217-63AF-18E9-093FF0B5367E}"/>
              </a:ext>
            </a:extLst>
          </p:cNvPr>
          <p:cNvSpPr txBox="1">
            <a:spLocks/>
          </p:cNvSpPr>
          <p:nvPr/>
        </p:nvSpPr>
        <p:spPr>
          <a:xfrm>
            <a:off x="365125" y="1137931"/>
            <a:ext cx="11192510" cy="1020469"/>
          </a:xfrm>
          <a:prstGeom prst="rect">
            <a:avLst/>
          </a:prstGeom>
        </p:spPr>
        <p:txBody>
          <a:bodyPr vert="horz" wrap="square" lIns="0" tIns="0" rIns="0" bIns="0" rtlCol="0">
            <a:normAutofit lnSpcReduction="10000"/>
          </a:bodyPr>
          <a:lstStyle>
            <a:lvl1pPr marL="0" indent="0" algn="l" defTabSz="914400" rtl="0" eaLnBrk="1" latinLnBrk="0" hangingPunct="1">
              <a:lnSpc>
                <a:spcPct val="100000"/>
              </a:lnSpc>
              <a:spcBef>
                <a:spcPts val="1000"/>
              </a:spcBef>
              <a:buFontTx/>
              <a:buNone/>
              <a:defRPr sz="1600" b="1" kern="1200" baseline="0">
                <a:solidFill>
                  <a:schemeClr val="tx2"/>
                </a:solidFill>
                <a:latin typeface="+mn-lt"/>
                <a:ea typeface="+mn-ea"/>
                <a:cs typeface="+mn-cs"/>
              </a:defRPr>
            </a:lvl1pPr>
            <a:lvl2pPr marL="0" indent="0" algn="l" defTabSz="914400" rtl="0" eaLnBrk="1" latinLnBrk="0" hangingPunct="1">
              <a:lnSpc>
                <a:spcPct val="100000"/>
              </a:lnSpc>
              <a:spcBef>
                <a:spcPts val="900"/>
              </a:spcBef>
              <a:buClr>
                <a:schemeClr val="tx2"/>
              </a:buClr>
              <a:buFont typeface="Wingdings" pitchFamily="2" charset="2"/>
              <a:buNone/>
              <a:defRPr sz="1400" b="0" kern="1200">
                <a:solidFill>
                  <a:schemeClr val="tx1"/>
                </a:solidFill>
                <a:latin typeface="+mn-lt"/>
                <a:ea typeface="+mn-ea"/>
                <a:cs typeface="+mn-cs"/>
              </a:defRPr>
            </a:lvl2pPr>
            <a:lvl3pPr marL="203200" indent="-203200" algn="l" defTabSz="914400" rtl="0" eaLnBrk="1" latinLnBrk="0" hangingPunct="1">
              <a:lnSpc>
                <a:spcPct val="100000"/>
              </a:lnSpc>
              <a:spcBef>
                <a:spcPts val="1200"/>
              </a:spcBef>
              <a:buClr>
                <a:schemeClr val="tx2"/>
              </a:buClr>
              <a:buFont typeface="Arial" pitchFamily="34" charset="0"/>
              <a:buChar char="■"/>
              <a:defRPr sz="1400" kern="1200">
                <a:solidFill>
                  <a:schemeClr val="tx1"/>
                </a:solidFill>
                <a:latin typeface="+mn-lt"/>
                <a:ea typeface="+mn-ea"/>
                <a:cs typeface="+mn-cs"/>
              </a:defRPr>
            </a:lvl3pPr>
            <a:lvl4pPr marL="377825" indent="-179388" algn="l" defTabSz="914400" rtl="0" eaLnBrk="1" latinLnBrk="0" hangingPunct="1">
              <a:lnSpc>
                <a:spcPct val="100000"/>
              </a:lnSpc>
              <a:spcBef>
                <a:spcPts val="600"/>
              </a:spcBef>
              <a:buClrTx/>
              <a:buSzPct val="100000"/>
              <a:buFont typeface="Arial" pitchFamily="34" charset="0"/>
              <a:buChar char="•"/>
              <a:defRPr sz="1400" kern="1200">
                <a:solidFill>
                  <a:schemeClr val="tx1"/>
                </a:solidFill>
                <a:latin typeface="+mn-lt"/>
                <a:ea typeface="+mn-ea"/>
                <a:cs typeface="+mn-cs"/>
              </a:defRPr>
            </a:lvl4pPr>
            <a:lvl5pPr marL="557213" indent="-169863" algn="l" defTabSz="914400" rtl="0" eaLnBrk="1" latinLnBrk="0" hangingPunct="1">
              <a:lnSpc>
                <a:spcPct val="100000"/>
              </a:lnSpc>
              <a:spcBef>
                <a:spcPts val="6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400" b="0" dirty="0">
                <a:solidFill>
                  <a:schemeClr val="bg2">
                    <a:lumMod val="10000"/>
                  </a:schemeClr>
                </a:solidFill>
              </a:rPr>
              <a:t>Dose-response studies within OMICs  have similar features as the traditional dose response studies. However;</a:t>
            </a:r>
          </a:p>
        </p:txBody>
      </p:sp>
      <p:sp>
        <p:nvSpPr>
          <p:cNvPr id="6" name="TextBox 5">
            <a:extLst>
              <a:ext uri="{FF2B5EF4-FFF2-40B4-BE49-F238E27FC236}">
                <a16:creationId xmlns:a16="http://schemas.microsoft.com/office/drawing/2014/main" id="{2A1C535B-122B-0EB0-8E39-96F8A7F4A949}"/>
              </a:ext>
            </a:extLst>
          </p:cNvPr>
          <p:cNvSpPr txBox="1"/>
          <p:nvPr/>
        </p:nvSpPr>
        <p:spPr>
          <a:xfrm>
            <a:off x="395446" y="5145905"/>
            <a:ext cx="11460163" cy="505075"/>
          </a:xfrm>
          <a:prstGeom prst="rect">
            <a:avLst/>
          </a:prstGeom>
          <a:noFill/>
        </p:spPr>
        <p:txBody>
          <a:bodyPr wrap="square">
            <a:spAutoFit/>
          </a:bodyPr>
          <a:lstStyle/>
          <a:p>
            <a:pPr>
              <a:lnSpc>
                <a:spcPct val="125000"/>
              </a:lnSpc>
            </a:pPr>
            <a:r>
              <a:rPr lang="en-US" sz="2400" b="1" dirty="0">
                <a:solidFill>
                  <a:schemeClr val="tx2"/>
                </a:solidFill>
              </a:rPr>
              <a:t>The main objective is to evaluate if the expression of a gene is </a:t>
            </a:r>
            <a:r>
              <a:rPr lang="en-US" b="1" dirty="0">
                <a:solidFill>
                  <a:schemeClr val="tx2"/>
                </a:solidFill>
              </a:rPr>
              <a:t>dose-dependent</a:t>
            </a:r>
            <a:endParaRPr lang="en-US" sz="2400" b="1" dirty="0">
              <a:solidFill>
                <a:schemeClr val="tx2"/>
              </a:solidFill>
            </a:endParaRPr>
          </a:p>
        </p:txBody>
      </p:sp>
    </p:spTree>
    <p:extLst>
      <p:ext uri="{BB962C8B-B14F-4D97-AF65-F5344CB8AC3E}">
        <p14:creationId xmlns:p14="http://schemas.microsoft.com/office/powerpoint/2010/main" val="330575410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CC8E2-1EB1-EBE9-F389-880253B4DD4F}"/>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8C39483E-3283-ABA2-EF7D-9F78FF639E72}"/>
              </a:ext>
            </a:extLst>
          </p:cNvPr>
          <p:cNvSpPr>
            <a:spLocks noGrp="1"/>
          </p:cNvSpPr>
          <p:nvPr>
            <p:ph type="title"/>
          </p:nvPr>
        </p:nvSpPr>
        <p:spPr>
          <a:xfrm>
            <a:off x="365125" y="242888"/>
            <a:ext cx="11460163" cy="430887"/>
          </a:xfrm>
        </p:spPr>
        <p:txBody>
          <a:bodyPr anchor="ctr">
            <a:normAutofit/>
          </a:bodyPr>
          <a:lstStyle/>
          <a:p>
            <a:r>
              <a:rPr lang="en-US" dirty="0"/>
              <a:t>Case Study</a:t>
            </a:r>
            <a:endParaRPr lang="en-GB" dirty="0"/>
          </a:p>
        </p:txBody>
      </p:sp>
      <p:graphicFrame>
        <p:nvGraphicFramePr>
          <p:cNvPr id="4" name="Table 3">
            <a:extLst>
              <a:ext uri="{FF2B5EF4-FFF2-40B4-BE49-F238E27FC236}">
                <a16:creationId xmlns:a16="http://schemas.microsoft.com/office/drawing/2014/main" id="{FE1DF89D-5EEA-371B-947E-3EDA15C7F80E}"/>
              </a:ext>
            </a:extLst>
          </p:cNvPr>
          <p:cNvGraphicFramePr>
            <a:graphicFrameLocks noGrp="1"/>
          </p:cNvGraphicFramePr>
          <p:nvPr>
            <p:extLst>
              <p:ext uri="{D42A27DB-BD31-4B8C-83A1-F6EECF244321}">
                <p14:modId xmlns:p14="http://schemas.microsoft.com/office/powerpoint/2010/main" val="1344253412"/>
              </p:ext>
            </p:extLst>
          </p:nvPr>
        </p:nvGraphicFramePr>
        <p:xfrm>
          <a:off x="569773" y="2516545"/>
          <a:ext cx="4800602" cy="1369037"/>
        </p:xfrm>
        <a:graphic>
          <a:graphicData uri="http://schemas.openxmlformats.org/drawingml/2006/table">
            <a:tbl>
              <a:tblPr firstRow="1" bandRow="1">
                <a:tableStyleId>{5C22544A-7EE6-4342-B048-85BDC9FD1C3A}</a:tableStyleId>
              </a:tblPr>
              <a:tblGrid>
                <a:gridCol w="1028700">
                  <a:extLst>
                    <a:ext uri="{9D8B030D-6E8A-4147-A177-3AD203B41FA5}">
                      <a16:colId xmlns:a16="http://schemas.microsoft.com/office/drawing/2014/main" val="20000"/>
                    </a:ext>
                  </a:extLst>
                </a:gridCol>
                <a:gridCol w="996803">
                  <a:extLst>
                    <a:ext uri="{9D8B030D-6E8A-4147-A177-3AD203B41FA5}">
                      <a16:colId xmlns:a16="http://schemas.microsoft.com/office/drawing/2014/main" val="20001"/>
                    </a:ext>
                  </a:extLst>
                </a:gridCol>
                <a:gridCol w="925033">
                  <a:extLst>
                    <a:ext uri="{9D8B030D-6E8A-4147-A177-3AD203B41FA5}">
                      <a16:colId xmlns:a16="http://schemas.microsoft.com/office/drawing/2014/main" val="20002"/>
                    </a:ext>
                  </a:extLst>
                </a:gridCol>
                <a:gridCol w="925033">
                  <a:extLst>
                    <a:ext uri="{9D8B030D-6E8A-4147-A177-3AD203B41FA5}">
                      <a16:colId xmlns:a16="http://schemas.microsoft.com/office/drawing/2014/main" val="20003"/>
                    </a:ext>
                  </a:extLst>
                </a:gridCol>
                <a:gridCol w="925033">
                  <a:extLst>
                    <a:ext uri="{9D8B030D-6E8A-4147-A177-3AD203B41FA5}">
                      <a16:colId xmlns:a16="http://schemas.microsoft.com/office/drawing/2014/main" val="20004"/>
                    </a:ext>
                  </a:extLst>
                </a:gridCol>
              </a:tblGrid>
              <a:tr h="393700">
                <a:tc>
                  <a:txBody>
                    <a:bodyPr/>
                    <a:lstStyle/>
                    <a:p>
                      <a:endParaRPr lang="nl-BE" sz="1600" dirty="0"/>
                    </a:p>
                  </a:txBody>
                  <a:tcPr/>
                </a:tc>
                <a:tc gridSpan="4">
                  <a:txBody>
                    <a:bodyPr/>
                    <a:lstStyle/>
                    <a:p>
                      <a:pPr algn="ctr"/>
                      <a:r>
                        <a:rPr lang="en-US" sz="1600" dirty="0"/>
                        <a:t>EGF (</a:t>
                      </a:r>
                      <a:r>
                        <a:rPr lang="en-US" sz="1600" dirty="0" err="1"/>
                        <a:t>ng</a:t>
                      </a:r>
                      <a:r>
                        <a:rPr lang="en-US" sz="1600" dirty="0"/>
                        <a:t>/ml)</a:t>
                      </a:r>
                      <a:endParaRPr lang="nl-BE" sz="1600" dirty="0"/>
                    </a:p>
                  </a:txBody>
                  <a:tcPr/>
                </a:tc>
                <a:tc hMerge="1">
                  <a:txBody>
                    <a:bodyPr/>
                    <a:lstStyle/>
                    <a:p>
                      <a:endParaRPr lang="nl-BE" dirty="0"/>
                    </a:p>
                  </a:txBody>
                  <a:tcPr/>
                </a:tc>
                <a:tc hMerge="1">
                  <a:txBody>
                    <a:bodyPr/>
                    <a:lstStyle/>
                    <a:p>
                      <a:endParaRPr lang="nl-BE" dirty="0"/>
                    </a:p>
                  </a:txBody>
                  <a:tcPr/>
                </a:tc>
                <a:tc hMerge="1">
                  <a:txBody>
                    <a:bodyPr/>
                    <a:lstStyle/>
                    <a:p>
                      <a:endParaRPr lang="nl-BE" dirty="0"/>
                    </a:p>
                  </a:txBody>
                  <a:tcPr/>
                </a:tc>
                <a:extLst>
                  <a:ext uri="{0D108BD9-81ED-4DB2-BD59-A6C34878D82A}">
                    <a16:rowId xmlns:a16="http://schemas.microsoft.com/office/drawing/2014/main" val="10000"/>
                  </a:ext>
                </a:extLst>
              </a:tr>
              <a:tr h="393700">
                <a:tc>
                  <a:txBody>
                    <a:bodyPr/>
                    <a:lstStyle/>
                    <a:p>
                      <a:r>
                        <a:rPr lang="en-US" sz="1600" dirty="0">
                          <a:solidFill>
                            <a:schemeClr val="bg2">
                              <a:lumMod val="10000"/>
                            </a:schemeClr>
                          </a:solidFill>
                        </a:rPr>
                        <a:t>Dose</a:t>
                      </a:r>
                      <a:endParaRPr lang="nl-BE" sz="1600" dirty="0">
                        <a:solidFill>
                          <a:schemeClr val="bg2">
                            <a:lumMod val="10000"/>
                          </a:schemeClr>
                        </a:solidFill>
                      </a:endParaRPr>
                    </a:p>
                  </a:txBody>
                  <a:tcPr/>
                </a:tc>
                <a:tc>
                  <a:txBody>
                    <a:bodyPr/>
                    <a:lstStyle/>
                    <a:p>
                      <a:pPr algn="ctr"/>
                      <a:r>
                        <a:rPr lang="en-US" sz="1600"/>
                        <a:t>0</a:t>
                      </a:r>
                      <a:endParaRPr lang="nl-BE" sz="1600"/>
                    </a:p>
                  </a:txBody>
                  <a:tcPr/>
                </a:tc>
                <a:tc>
                  <a:txBody>
                    <a:bodyPr/>
                    <a:lstStyle/>
                    <a:p>
                      <a:pPr algn="ctr"/>
                      <a:r>
                        <a:rPr lang="en-US" sz="1600"/>
                        <a:t>1</a:t>
                      </a:r>
                      <a:endParaRPr lang="nl-BE" sz="1600"/>
                    </a:p>
                  </a:txBody>
                  <a:tcPr/>
                </a:tc>
                <a:tc>
                  <a:txBody>
                    <a:bodyPr/>
                    <a:lstStyle/>
                    <a:p>
                      <a:pPr algn="ctr"/>
                      <a:r>
                        <a:rPr lang="en-US" sz="1600" dirty="0"/>
                        <a:t>10</a:t>
                      </a:r>
                      <a:endParaRPr lang="nl-BE" sz="1600" dirty="0"/>
                    </a:p>
                  </a:txBody>
                  <a:tcPr/>
                </a:tc>
                <a:tc>
                  <a:txBody>
                    <a:bodyPr/>
                    <a:lstStyle/>
                    <a:p>
                      <a:pPr algn="ctr"/>
                      <a:r>
                        <a:rPr lang="en-US" sz="1600"/>
                        <a:t>100</a:t>
                      </a:r>
                      <a:endParaRPr lang="nl-BE" sz="1600"/>
                    </a:p>
                  </a:txBody>
                  <a:tcPr/>
                </a:tc>
                <a:extLst>
                  <a:ext uri="{0D108BD9-81ED-4DB2-BD59-A6C34878D82A}">
                    <a16:rowId xmlns:a16="http://schemas.microsoft.com/office/drawing/2014/main" val="10001"/>
                  </a:ext>
                </a:extLst>
              </a:tr>
              <a:tr h="581637">
                <a:tc>
                  <a:txBody>
                    <a:bodyPr/>
                    <a:lstStyle/>
                    <a:p>
                      <a:r>
                        <a:rPr lang="en-US" sz="1600" dirty="0">
                          <a:solidFill>
                            <a:schemeClr val="bg2">
                              <a:lumMod val="10000"/>
                            </a:schemeClr>
                          </a:solidFill>
                        </a:rPr>
                        <a:t>#</a:t>
                      </a:r>
                      <a:r>
                        <a:rPr lang="en-US" sz="1600" baseline="0" dirty="0">
                          <a:solidFill>
                            <a:schemeClr val="bg2">
                              <a:lumMod val="10000"/>
                            </a:schemeClr>
                          </a:solidFill>
                        </a:rPr>
                        <a:t> of arrays</a:t>
                      </a:r>
                      <a:endParaRPr lang="nl-BE" sz="1600" dirty="0">
                        <a:solidFill>
                          <a:schemeClr val="bg2">
                            <a:lumMod val="10000"/>
                          </a:schemeClr>
                        </a:solidFill>
                      </a:endParaRPr>
                    </a:p>
                  </a:txBody>
                  <a:tcPr/>
                </a:tc>
                <a:tc>
                  <a:txBody>
                    <a:bodyPr/>
                    <a:lstStyle/>
                    <a:p>
                      <a:pPr algn="ctr"/>
                      <a:r>
                        <a:rPr lang="en-US" sz="1600">
                          <a:solidFill>
                            <a:schemeClr val="accent2"/>
                          </a:solidFill>
                        </a:rPr>
                        <a:t> 3</a:t>
                      </a:r>
                      <a:endParaRPr lang="nl-BE" sz="1600">
                        <a:solidFill>
                          <a:schemeClr val="accent2"/>
                        </a:solidFill>
                      </a:endParaRPr>
                    </a:p>
                  </a:txBody>
                  <a:tcPr/>
                </a:tc>
                <a:tc>
                  <a:txBody>
                    <a:bodyPr/>
                    <a:lstStyle/>
                    <a:p>
                      <a:pPr algn="ctr"/>
                      <a:r>
                        <a:rPr lang="en-US" sz="1600" dirty="0">
                          <a:solidFill>
                            <a:schemeClr val="accent2"/>
                          </a:solidFill>
                        </a:rPr>
                        <a:t>3</a:t>
                      </a:r>
                      <a:endParaRPr lang="nl-BE" sz="1600" dirty="0">
                        <a:solidFill>
                          <a:schemeClr val="accent2"/>
                        </a:solidFill>
                      </a:endParaRPr>
                    </a:p>
                  </a:txBody>
                  <a:tcPr/>
                </a:tc>
                <a:tc>
                  <a:txBody>
                    <a:bodyPr/>
                    <a:lstStyle/>
                    <a:p>
                      <a:pPr algn="ctr"/>
                      <a:r>
                        <a:rPr lang="en-US" sz="1600" dirty="0">
                          <a:solidFill>
                            <a:schemeClr val="accent2"/>
                          </a:solidFill>
                        </a:rPr>
                        <a:t>3</a:t>
                      </a:r>
                      <a:endParaRPr lang="nl-BE" sz="1600" dirty="0">
                        <a:solidFill>
                          <a:schemeClr val="accent2"/>
                        </a:solidFill>
                      </a:endParaRPr>
                    </a:p>
                  </a:txBody>
                  <a:tcPr/>
                </a:tc>
                <a:tc>
                  <a:txBody>
                    <a:bodyPr/>
                    <a:lstStyle/>
                    <a:p>
                      <a:pPr algn="ctr"/>
                      <a:r>
                        <a:rPr lang="en-US" sz="1600" dirty="0">
                          <a:solidFill>
                            <a:schemeClr val="accent2"/>
                          </a:solidFill>
                        </a:rPr>
                        <a:t>3</a:t>
                      </a:r>
                      <a:endParaRPr lang="nl-BE" sz="1600" dirty="0">
                        <a:solidFill>
                          <a:schemeClr val="accent2"/>
                        </a:solidFill>
                      </a:endParaRPr>
                    </a:p>
                  </a:txBody>
                  <a:tcPr/>
                </a:tc>
                <a:extLst>
                  <a:ext uri="{0D108BD9-81ED-4DB2-BD59-A6C34878D82A}">
                    <a16:rowId xmlns:a16="http://schemas.microsoft.com/office/drawing/2014/main" val="10002"/>
                  </a:ext>
                </a:extLst>
              </a:tr>
            </a:tbl>
          </a:graphicData>
        </a:graphic>
      </p:graphicFrame>
      <p:sp>
        <p:nvSpPr>
          <p:cNvPr id="5" name="Rectangle 4">
            <a:extLst>
              <a:ext uri="{FF2B5EF4-FFF2-40B4-BE49-F238E27FC236}">
                <a16:creationId xmlns:a16="http://schemas.microsoft.com/office/drawing/2014/main" id="{85B0E472-77EC-CB78-8BFF-BE3129EA5060}"/>
              </a:ext>
            </a:extLst>
          </p:cNvPr>
          <p:cNvSpPr/>
          <p:nvPr/>
        </p:nvSpPr>
        <p:spPr>
          <a:xfrm>
            <a:off x="365125" y="1165220"/>
            <a:ext cx="9784077" cy="461665"/>
          </a:xfrm>
          <a:prstGeom prst="rect">
            <a:avLst/>
          </a:prstGeom>
        </p:spPr>
        <p:txBody>
          <a:bodyPr wrap="square">
            <a:spAutoFit/>
          </a:bodyPr>
          <a:lstStyle/>
          <a:p>
            <a:pPr>
              <a:buNone/>
            </a:pPr>
            <a:r>
              <a:rPr lang="en-US" dirty="0">
                <a:solidFill>
                  <a:schemeClr val="bg2">
                    <a:lumMod val="10000"/>
                  </a:schemeClr>
                </a:solidFill>
              </a:rPr>
              <a:t>HESCA : Human epidermal squamous carcinoma cell </a:t>
            </a:r>
            <a:r>
              <a:rPr lang="nl-BE" dirty="0">
                <a:solidFill>
                  <a:schemeClr val="bg2">
                    <a:lumMod val="10000"/>
                  </a:schemeClr>
                </a:solidFill>
              </a:rPr>
              <a:t>lines</a:t>
            </a:r>
          </a:p>
        </p:txBody>
      </p:sp>
      <p:sp>
        <p:nvSpPr>
          <p:cNvPr id="7" name="Rectangle 6">
            <a:extLst>
              <a:ext uri="{FF2B5EF4-FFF2-40B4-BE49-F238E27FC236}">
                <a16:creationId xmlns:a16="http://schemas.microsoft.com/office/drawing/2014/main" id="{0F3E063D-CAB6-5710-3CCF-68FCCE0AF768}"/>
              </a:ext>
            </a:extLst>
          </p:cNvPr>
          <p:cNvSpPr/>
          <p:nvPr/>
        </p:nvSpPr>
        <p:spPr>
          <a:xfrm>
            <a:off x="6376989" y="2492407"/>
            <a:ext cx="5448299" cy="1417311"/>
          </a:xfrm>
          <a:prstGeom prst="rect">
            <a:avLst/>
          </a:prstGeom>
        </p:spPr>
        <p:txBody>
          <a:bodyPr wrap="square">
            <a:spAutoFit/>
          </a:bodyPr>
          <a:lstStyle/>
          <a:p>
            <a:pPr marL="342900" lvl="1" indent="-342900">
              <a:lnSpc>
                <a:spcPct val="150000"/>
              </a:lnSpc>
              <a:buClr>
                <a:schemeClr val="tx2"/>
              </a:buClr>
              <a:buFont typeface="Wingdings" panose="05000000000000000000" pitchFamily="2" charset="2"/>
              <a:buChar char="Ø"/>
            </a:pPr>
            <a:r>
              <a:rPr lang="en-US" sz="2000" dirty="0">
                <a:solidFill>
                  <a:schemeClr val="bg2">
                    <a:lumMod val="10000"/>
                  </a:schemeClr>
                </a:solidFill>
              </a:rPr>
              <a:t>4 dose levels.</a:t>
            </a:r>
          </a:p>
          <a:p>
            <a:pPr marL="342900" lvl="1" indent="-342900">
              <a:lnSpc>
                <a:spcPct val="150000"/>
              </a:lnSpc>
              <a:buClr>
                <a:schemeClr val="tx2"/>
              </a:buClr>
              <a:buFont typeface="Wingdings" panose="05000000000000000000" pitchFamily="2" charset="2"/>
              <a:buChar char="Ø"/>
            </a:pPr>
            <a:r>
              <a:rPr lang="en-US" sz="2000" dirty="0">
                <a:solidFill>
                  <a:schemeClr val="bg2">
                    <a:lumMod val="10000"/>
                  </a:schemeClr>
                </a:solidFill>
              </a:rPr>
              <a:t>12 arrays.</a:t>
            </a:r>
            <a:endParaRPr lang="nl-BE" sz="2000" dirty="0">
              <a:solidFill>
                <a:schemeClr val="bg2">
                  <a:lumMod val="10000"/>
                </a:schemeClr>
              </a:solidFill>
            </a:endParaRPr>
          </a:p>
          <a:p>
            <a:pPr marL="342900" lvl="1" indent="-342900">
              <a:lnSpc>
                <a:spcPct val="150000"/>
              </a:lnSpc>
              <a:buClr>
                <a:schemeClr val="tx2"/>
              </a:buClr>
              <a:buFont typeface="Wingdings" panose="05000000000000000000" pitchFamily="2" charset="2"/>
              <a:buChar char="Ø"/>
            </a:pPr>
            <a:r>
              <a:rPr lang="en-US" sz="2000" dirty="0">
                <a:solidFill>
                  <a:schemeClr val="bg2">
                    <a:lumMod val="10000"/>
                  </a:schemeClr>
                </a:solidFill>
              </a:rPr>
              <a:t>16,998 genes measured per array</a:t>
            </a:r>
          </a:p>
        </p:txBody>
      </p:sp>
      <p:sp>
        <p:nvSpPr>
          <p:cNvPr id="8" name="Rectangle 7">
            <a:extLst>
              <a:ext uri="{FF2B5EF4-FFF2-40B4-BE49-F238E27FC236}">
                <a16:creationId xmlns:a16="http://schemas.microsoft.com/office/drawing/2014/main" id="{60561474-4B49-9868-A6B5-70D16EA62D43}"/>
              </a:ext>
            </a:extLst>
          </p:cNvPr>
          <p:cNvSpPr/>
          <p:nvPr/>
        </p:nvSpPr>
        <p:spPr>
          <a:xfrm>
            <a:off x="334225" y="4520493"/>
            <a:ext cx="11491063" cy="820994"/>
          </a:xfrm>
          <a:prstGeom prst="rect">
            <a:avLst/>
          </a:prstGeom>
        </p:spPr>
        <p:txBody>
          <a:bodyPr wrap="square">
            <a:spAutoFit/>
          </a:bodyPr>
          <a:lstStyle/>
          <a:p>
            <a:pPr marL="380990" indent="-380990">
              <a:lnSpc>
                <a:spcPct val="125000"/>
              </a:lnSpc>
              <a:buFont typeface="Arial" panose="020B0604020202020204" pitchFamily="34" charset="0"/>
              <a:buChar char="•"/>
            </a:pPr>
            <a:r>
              <a:rPr lang="en-GB" sz="2000" dirty="0">
                <a:solidFill>
                  <a:schemeClr val="bg2">
                    <a:lumMod val="10000"/>
                  </a:schemeClr>
                </a:solidFill>
              </a:rPr>
              <a:t>A dose-response microarray oncology experiment designed to better understand the biological effects of growth factors in human </a:t>
            </a:r>
            <a:r>
              <a:rPr lang="en-GB" sz="2000" dirty="0" err="1">
                <a:solidFill>
                  <a:schemeClr val="bg2">
                    <a:lumMod val="10000"/>
                  </a:schemeClr>
                </a:solidFill>
              </a:rPr>
              <a:t>tumor</a:t>
            </a:r>
            <a:r>
              <a:rPr lang="en-GB" sz="2000" dirty="0">
                <a:solidFill>
                  <a:schemeClr val="bg2">
                    <a:lumMod val="10000"/>
                  </a:schemeClr>
                </a:solidFill>
              </a:rPr>
              <a:t>.</a:t>
            </a:r>
          </a:p>
        </p:txBody>
      </p:sp>
      <p:sp>
        <p:nvSpPr>
          <p:cNvPr id="10" name="Rectangle 9">
            <a:extLst>
              <a:ext uri="{FF2B5EF4-FFF2-40B4-BE49-F238E27FC236}">
                <a16:creationId xmlns:a16="http://schemas.microsoft.com/office/drawing/2014/main" id="{FE11C483-34E2-7BF6-656D-8DCFE84163D9}"/>
              </a:ext>
            </a:extLst>
          </p:cNvPr>
          <p:cNvSpPr/>
          <p:nvPr/>
        </p:nvSpPr>
        <p:spPr>
          <a:xfrm>
            <a:off x="8710965" y="5508114"/>
            <a:ext cx="2241319" cy="369332"/>
          </a:xfrm>
          <a:prstGeom prst="rect">
            <a:avLst/>
          </a:prstGeom>
        </p:spPr>
        <p:txBody>
          <a:bodyPr wrap="none">
            <a:spAutoFit/>
          </a:bodyPr>
          <a:lstStyle/>
          <a:p>
            <a:r>
              <a:rPr lang="en-GB" sz="1800" dirty="0">
                <a:solidFill>
                  <a:schemeClr val="bg2">
                    <a:lumMod val="10000"/>
                  </a:schemeClr>
                </a:solidFill>
              </a:rPr>
              <a:t>(</a:t>
            </a:r>
            <a:r>
              <a:rPr lang="en-GB" sz="1800" dirty="0" err="1">
                <a:solidFill>
                  <a:schemeClr val="bg2">
                    <a:lumMod val="10000"/>
                  </a:schemeClr>
                </a:solidFill>
              </a:rPr>
              <a:t>Bijnens</a:t>
            </a:r>
            <a:r>
              <a:rPr lang="en-GB" sz="1800" dirty="0">
                <a:solidFill>
                  <a:schemeClr val="bg2">
                    <a:lumMod val="10000"/>
                  </a:schemeClr>
                </a:solidFill>
              </a:rPr>
              <a:t> </a:t>
            </a:r>
            <a:r>
              <a:rPr lang="en-GB" sz="1800" i="1" dirty="0">
                <a:solidFill>
                  <a:schemeClr val="bg2">
                    <a:lumMod val="10000"/>
                  </a:schemeClr>
                </a:solidFill>
              </a:rPr>
              <a:t>et al., </a:t>
            </a:r>
            <a:r>
              <a:rPr lang="en-GB" sz="1800" dirty="0">
                <a:solidFill>
                  <a:schemeClr val="bg2">
                    <a:lumMod val="10000"/>
                  </a:schemeClr>
                </a:solidFill>
              </a:rPr>
              <a:t>2012) </a:t>
            </a:r>
          </a:p>
        </p:txBody>
      </p:sp>
      <p:sp>
        <p:nvSpPr>
          <p:cNvPr id="11" name="TextBox 10">
            <a:extLst>
              <a:ext uri="{FF2B5EF4-FFF2-40B4-BE49-F238E27FC236}">
                <a16:creationId xmlns:a16="http://schemas.microsoft.com/office/drawing/2014/main" id="{5D13005B-CAC7-E82F-C989-78497E262798}"/>
              </a:ext>
            </a:extLst>
          </p:cNvPr>
          <p:cNvSpPr txBox="1"/>
          <p:nvPr/>
        </p:nvSpPr>
        <p:spPr>
          <a:xfrm>
            <a:off x="334225" y="6044073"/>
            <a:ext cx="9060002" cy="666229"/>
          </a:xfrm>
          <a:prstGeom prst="rect">
            <a:avLst/>
          </a:prstGeom>
          <a:noFill/>
        </p:spPr>
        <p:txBody>
          <a:bodyPr wrap="square" lIns="36000" tIns="36000" rIns="36000" bIns="36000" rtlCol="0">
            <a:noAutofit/>
          </a:bodyPr>
          <a:lstStyle/>
          <a:p>
            <a:pPr algn="l">
              <a:spcBef>
                <a:spcPts val="300"/>
              </a:spcBef>
              <a:spcAft>
                <a:spcPts val="300"/>
              </a:spcAft>
              <a:buClr>
                <a:schemeClr val="tx2"/>
              </a:buClr>
              <a:buSzPct val="110000"/>
            </a:pPr>
            <a:r>
              <a:rPr lang="en-GB" sz="2000" dirty="0">
                <a:solidFill>
                  <a:schemeClr val="tx2"/>
                </a:solidFill>
              </a:rPr>
              <a:t>Method can be applied to any omics platform with appropriate adjustment</a:t>
            </a:r>
          </a:p>
        </p:txBody>
      </p:sp>
    </p:spTree>
    <p:extLst>
      <p:ext uri="{BB962C8B-B14F-4D97-AF65-F5344CB8AC3E}">
        <p14:creationId xmlns:p14="http://schemas.microsoft.com/office/powerpoint/2010/main" val="45279993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0465C-59BF-DB7E-49F3-AF9E3E92C670}"/>
            </a:ext>
          </a:extLst>
        </p:cNvPr>
        <p:cNvGrpSpPr/>
        <p:nvPr/>
      </p:nvGrpSpPr>
      <p:grpSpPr>
        <a:xfrm>
          <a:off x="0" y="0"/>
          <a:ext cx="0" cy="0"/>
          <a:chOff x="0" y="0"/>
          <a:chExt cx="0" cy="0"/>
        </a:xfrm>
      </p:grpSpPr>
      <p:sp>
        <p:nvSpPr>
          <p:cNvPr id="9" name="Title 24">
            <a:extLst>
              <a:ext uri="{FF2B5EF4-FFF2-40B4-BE49-F238E27FC236}">
                <a16:creationId xmlns:a16="http://schemas.microsoft.com/office/drawing/2014/main" id="{7E272C42-E386-FB76-438C-A48CC4CBE142}"/>
              </a:ext>
            </a:extLst>
          </p:cNvPr>
          <p:cNvSpPr>
            <a:spLocks noGrp="1"/>
          </p:cNvSpPr>
          <p:nvPr>
            <p:ph type="title"/>
          </p:nvPr>
        </p:nvSpPr>
        <p:spPr>
          <a:xfrm>
            <a:off x="365125" y="242888"/>
            <a:ext cx="11460163" cy="430887"/>
          </a:xfrm>
        </p:spPr>
        <p:txBody>
          <a:bodyPr anchor="ctr">
            <a:normAutofit/>
          </a:bodyPr>
          <a:lstStyle/>
          <a:p>
            <a:r>
              <a:rPr lang="en-US" dirty="0"/>
              <a:t>Case Study</a:t>
            </a:r>
            <a:endParaRPr lang="en-GB" dirty="0"/>
          </a:p>
        </p:txBody>
      </p:sp>
      <p:pic>
        <p:nvPicPr>
          <p:cNvPr id="2" name="Picture 1" descr="Chart, scatter chart&#10;&#10;Description automatically generated">
            <a:extLst>
              <a:ext uri="{FF2B5EF4-FFF2-40B4-BE49-F238E27FC236}">
                <a16:creationId xmlns:a16="http://schemas.microsoft.com/office/drawing/2014/main" id="{EDF2EA99-2808-6B8C-7DC9-812673C9D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0" y="2286000"/>
            <a:ext cx="3429000" cy="2286000"/>
          </a:xfrm>
          <a:prstGeom prst="rect">
            <a:avLst/>
          </a:prstGeom>
        </p:spPr>
      </p:pic>
      <p:pic>
        <p:nvPicPr>
          <p:cNvPr id="3" name="Picture 2" descr="Chart, scatter chart&#10;&#10;Description automatically generated">
            <a:extLst>
              <a:ext uri="{FF2B5EF4-FFF2-40B4-BE49-F238E27FC236}">
                <a16:creationId xmlns:a16="http://schemas.microsoft.com/office/drawing/2014/main" id="{2FF68E90-C878-3028-274C-E88DA356D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2286000"/>
            <a:ext cx="3429000" cy="2286000"/>
          </a:xfrm>
          <a:prstGeom prst="rect">
            <a:avLst/>
          </a:prstGeom>
        </p:spPr>
      </p:pic>
      <p:pic>
        <p:nvPicPr>
          <p:cNvPr id="6" name="Picture 5" descr="Chart, scatter chart&#10;&#10;Description automatically generated">
            <a:extLst>
              <a:ext uri="{FF2B5EF4-FFF2-40B4-BE49-F238E27FC236}">
                <a16:creationId xmlns:a16="http://schemas.microsoft.com/office/drawing/2014/main" id="{E6ED57E9-0320-B2F0-F7ED-03C8AED9D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052" y="2286000"/>
            <a:ext cx="3429000" cy="2286000"/>
          </a:xfrm>
          <a:prstGeom prst="rect">
            <a:avLst/>
          </a:prstGeom>
        </p:spPr>
      </p:pic>
      <p:sp>
        <p:nvSpPr>
          <p:cNvPr id="12" name="TextBox 11">
            <a:extLst>
              <a:ext uri="{FF2B5EF4-FFF2-40B4-BE49-F238E27FC236}">
                <a16:creationId xmlns:a16="http://schemas.microsoft.com/office/drawing/2014/main" id="{3D07A3B6-EFB4-2BA8-B6DE-06F05ED20E99}"/>
              </a:ext>
            </a:extLst>
          </p:cNvPr>
          <p:cNvSpPr txBox="1"/>
          <p:nvPr/>
        </p:nvSpPr>
        <p:spPr>
          <a:xfrm>
            <a:off x="1114426" y="4723754"/>
            <a:ext cx="2269588" cy="287323"/>
          </a:xfrm>
          <a:prstGeom prst="rect">
            <a:avLst/>
          </a:prstGeom>
        </p:spPr>
        <p:txBody>
          <a:bodyPr vert="horz" wrap="square" lIns="0" tIns="0" rIns="0" bIns="0" rtlCol="0">
            <a:spAutoFit/>
          </a:bodyPr>
          <a:lstStyle/>
          <a:p>
            <a:pPr algn="ctr"/>
            <a:r>
              <a:rPr lang="en-GB" sz="1867" dirty="0">
                <a:solidFill>
                  <a:schemeClr val="bg2">
                    <a:lumMod val="10000"/>
                  </a:schemeClr>
                </a:solidFill>
              </a:rPr>
              <a:t>Gene 4910</a:t>
            </a:r>
          </a:p>
        </p:txBody>
      </p:sp>
      <p:sp>
        <p:nvSpPr>
          <p:cNvPr id="13" name="TextBox 12">
            <a:extLst>
              <a:ext uri="{FF2B5EF4-FFF2-40B4-BE49-F238E27FC236}">
                <a16:creationId xmlns:a16="http://schemas.microsoft.com/office/drawing/2014/main" id="{019EB15A-18E1-13FE-D4A5-3A100C037005}"/>
              </a:ext>
            </a:extLst>
          </p:cNvPr>
          <p:cNvSpPr txBox="1"/>
          <p:nvPr/>
        </p:nvSpPr>
        <p:spPr>
          <a:xfrm>
            <a:off x="4961206" y="4723754"/>
            <a:ext cx="2269588" cy="287323"/>
          </a:xfrm>
          <a:prstGeom prst="rect">
            <a:avLst/>
          </a:prstGeom>
        </p:spPr>
        <p:txBody>
          <a:bodyPr vert="horz" wrap="square" lIns="0" tIns="0" rIns="0" bIns="0" rtlCol="0">
            <a:spAutoFit/>
          </a:bodyPr>
          <a:lstStyle/>
          <a:p>
            <a:pPr algn="ctr"/>
            <a:r>
              <a:rPr lang="en-GB" sz="1867" dirty="0">
                <a:solidFill>
                  <a:schemeClr val="bg2">
                    <a:lumMod val="10000"/>
                  </a:schemeClr>
                </a:solidFill>
              </a:rPr>
              <a:t>Gene 3350</a:t>
            </a:r>
          </a:p>
        </p:txBody>
      </p:sp>
      <p:sp>
        <p:nvSpPr>
          <p:cNvPr id="14" name="TextBox 13">
            <a:extLst>
              <a:ext uri="{FF2B5EF4-FFF2-40B4-BE49-F238E27FC236}">
                <a16:creationId xmlns:a16="http://schemas.microsoft.com/office/drawing/2014/main" id="{5E2CF8DC-0A53-D27A-F02D-596EB4CD8C56}"/>
              </a:ext>
            </a:extLst>
          </p:cNvPr>
          <p:cNvSpPr txBox="1"/>
          <p:nvPr/>
        </p:nvSpPr>
        <p:spPr>
          <a:xfrm>
            <a:off x="8943603" y="4723754"/>
            <a:ext cx="2269588" cy="287323"/>
          </a:xfrm>
          <a:prstGeom prst="rect">
            <a:avLst/>
          </a:prstGeom>
        </p:spPr>
        <p:txBody>
          <a:bodyPr vert="horz" wrap="square" lIns="0" tIns="0" rIns="0" bIns="0" rtlCol="0">
            <a:spAutoFit/>
          </a:bodyPr>
          <a:lstStyle/>
          <a:p>
            <a:pPr algn="ctr"/>
            <a:r>
              <a:rPr lang="en-GB" sz="1867" dirty="0">
                <a:solidFill>
                  <a:schemeClr val="bg2">
                    <a:lumMod val="10000"/>
                  </a:schemeClr>
                </a:solidFill>
              </a:rPr>
              <a:t>Gene 3680</a:t>
            </a:r>
          </a:p>
        </p:txBody>
      </p:sp>
      <p:sp>
        <p:nvSpPr>
          <p:cNvPr id="15" name="TextBox 14">
            <a:extLst>
              <a:ext uri="{FF2B5EF4-FFF2-40B4-BE49-F238E27FC236}">
                <a16:creationId xmlns:a16="http://schemas.microsoft.com/office/drawing/2014/main" id="{93751F07-B104-F2B3-D551-3FCD586E8655}"/>
              </a:ext>
            </a:extLst>
          </p:cNvPr>
          <p:cNvSpPr txBox="1"/>
          <p:nvPr/>
        </p:nvSpPr>
        <p:spPr>
          <a:xfrm>
            <a:off x="1209675" y="5629275"/>
            <a:ext cx="8677275" cy="800100"/>
          </a:xfrm>
          <a:prstGeom prst="rect">
            <a:avLst/>
          </a:prstGeom>
          <a:noFill/>
        </p:spPr>
        <p:txBody>
          <a:bodyPr wrap="square" lIns="36000" tIns="36000" rIns="36000" bIns="36000" rtlCol="0">
            <a:noAutofit/>
          </a:bodyPr>
          <a:lstStyle/>
          <a:p>
            <a:pPr algn="ctr">
              <a:spcBef>
                <a:spcPts val="300"/>
              </a:spcBef>
              <a:spcAft>
                <a:spcPts val="300"/>
              </a:spcAft>
              <a:buClr>
                <a:schemeClr val="tx2"/>
              </a:buClr>
              <a:buSzPct val="110000"/>
            </a:pPr>
            <a:r>
              <a:rPr lang="en-GB" sz="2000" b="1" dirty="0">
                <a:solidFill>
                  <a:schemeClr val="tx2"/>
                </a:solidFill>
              </a:rPr>
              <a:t>These three genes are selected for illustration only</a:t>
            </a:r>
          </a:p>
        </p:txBody>
      </p:sp>
    </p:spTree>
    <p:extLst>
      <p:ext uri="{BB962C8B-B14F-4D97-AF65-F5344CB8AC3E}">
        <p14:creationId xmlns:p14="http://schemas.microsoft.com/office/powerpoint/2010/main" val="131957796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GSK " val="DqY5De45"/>
  <p:tag name="ARTICULATE_SLIDE_COUNT" val="3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SK ">
  <a:themeElements>
    <a:clrScheme name="GSK_Template_2022">
      <a:dk1>
        <a:srgbClr val="000000"/>
      </a:dk1>
      <a:lt1>
        <a:srgbClr val="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959595"/>
      </a:folHlink>
    </a:clrScheme>
    <a:fontScheme name="GSK Custom Font">
      <a:majorFont>
        <a:latin typeface="GSK Precision Light"/>
        <a:ea typeface=""/>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GSK Precision Light"/>
        <a:ea typeface=""/>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noFill/>
          <a:headEnd/>
          <a:tailEn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l" eaLnBrk="0" fontAlgn="auto" hangingPunct="0">
          <a:spcBef>
            <a:spcPts val="300"/>
          </a:spcBef>
          <a:spcAft>
            <a:spcPts val="300"/>
          </a:spcAft>
          <a:buClr>
            <a:schemeClr val="tx2"/>
          </a:buClr>
          <a:buSzPct val="110000"/>
          <a:defRPr sz="1600" kern="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noAutofit/>
      </a:bodyPr>
      <a:lstStyle>
        <a:defPPr algn="l">
          <a:spcBef>
            <a:spcPts val="300"/>
          </a:spcBef>
          <a:spcAft>
            <a:spcPts val="300"/>
          </a:spcAft>
          <a:buClr>
            <a:schemeClr val="tx2"/>
          </a:buClr>
          <a:buSzPct val="110000"/>
          <a:defRPr sz="1600" dirty="0" err="1" smtClean="0"/>
        </a:defPPr>
      </a:lstStyle>
    </a:txDef>
  </a:objectDefaults>
  <a:extraClrSchemeLst/>
  <a:custClrLst>
    <a:custClr name="Custom Color 1">
      <a:srgbClr val="6658A6"/>
    </a:custClr>
    <a:custClr name="Custom Color 2">
      <a:srgbClr val="E21860"/>
    </a:custClr>
    <a:custClr name="Custom Color 3">
      <a:srgbClr val="69B445"/>
    </a:custClr>
    <a:custClr name="Custom Color 4">
      <a:srgbClr val="244EA2"/>
    </a:custClr>
    <a:custClr name="Custom Color 5">
      <a:srgbClr val="FFC709"/>
    </a:custClr>
    <a:custClr name="Custom Color 6">
      <a:srgbClr val="DC4133"/>
    </a:custClr>
    <a:custClr name="Custom Color 7">
      <a:srgbClr val="00B8AD"/>
    </a:custClr>
    <a:custClr name="BLANK">
      <a:srgbClr val="FFFFFF"/>
    </a:custClr>
    <a:custClr name="BLANK">
      <a:srgbClr val="FFFFFF"/>
    </a:custClr>
    <a:custClr name="BLANK">
      <a:srgbClr val="FFFFFF"/>
    </a:custClr>
    <a:custClr name="Custom Color 11">
      <a:srgbClr val="522E91"/>
    </a:custClr>
    <a:custClr name="Custom Color 12">
      <a:srgbClr val="862045"/>
    </a:custClr>
    <a:custClr name="Custom Color 13">
      <a:srgbClr val="436632"/>
    </a:custClr>
    <a:custClr name="Custom Color 14">
      <a:srgbClr val="263970"/>
    </a:custClr>
    <a:custClr name="Custom Color 15">
      <a:srgbClr val="C1A42B"/>
    </a:custClr>
    <a:custClr name="Custom Color 16">
      <a:srgbClr val="983728"/>
    </a:custClr>
    <a:custClr name="Custom Color 17">
      <a:srgbClr val="02736E"/>
    </a:custClr>
    <a:custClr name="BLANK">
      <a:srgbClr val="FFFFFF"/>
    </a:custClr>
    <a:custClr name="BLANK">
      <a:srgbClr val="FFFFFF"/>
    </a:custClr>
    <a:custClr name="BLANK">
      <a:srgbClr val="FFFFFF"/>
    </a:custClr>
    <a:custClr name="Custom Color 21">
      <a:srgbClr val="AB95C7"/>
    </a:custClr>
    <a:custClr name="Custom Color 22">
      <a:srgbClr val="CA8E9E"/>
    </a:custClr>
    <a:custClr name="Custom Color 23">
      <a:srgbClr val="85A977"/>
    </a:custClr>
    <a:custClr name="Custom Color 24">
      <a:srgbClr val="6F8CC7"/>
    </a:custClr>
    <a:custClr name="Custom Color 25">
      <a:srgbClr val="E2CC8F"/>
    </a:custClr>
    <a:custClr name="Custom Color 26">
      <a:srgbClr val="D6A197"/>
    </a:custClr>
    <a:custClr name="Custom Color 27">
      <a:srgbClr val="72ABA3"/>
    </a:custClr>
  </a:custClrLst>
  <a:extLst>
    <a:ext uri="{05A4C25C-085E-4340-85A3-A5531E510DB2}">
      <thm15:themeFamily xmlns:thm15="http://schemas.microsoft.com/office/thememl/2012/main" name="Presentation2" id="{C946F13D-37B2-43F7-B4AC-C5BD3D6E8C99}" vid="{36550E97-DA57-46C6-824F-CB48B55CC396}"/>
    </a:ext>
  </a:extLst>
</a:theme>
</file>

<file path=ppt/theme/theme2.xml><?xml version="1.0" encoding="utf-8"?>
<a:theme xmlns:a="http://schemas.openxmlformats.org/drawingml/2006/main" name="Office Theme">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 Custom Font">
      <a:majorFont>
        <a:latin typeface="GSK Precision Light"/>
        <a:ea typeface=""/>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GSK Precision Light"/>
        <a:ea typeface=""/>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SK_Template_2022">
      <a:dk1>
        <a:srgbClr val="000000"/>
      </a:dk1>
      <a:lt1>
        <a:sysClr val="window" lastClr="FFFFFF"/>
      </a:lt1>
      <a:dk2>
        <a:srgbClr val="F36633"/>
      </a:dk2>
      <a:lt2>
        <a:srgbClr val="959595"/>
      </a:lt2>
      <a:accent1>
        <a:srgbClr val="6658A6"/>
      </a:accent1>
      <a:accent2>
        <a:srgbClr val="E21860"/>
      </a:accent2>
      <a:accent3>
        <a:srgbClr val="69B445"/>
      </a:accent3>
      <a:accent4>
        <a:srgbClr val="244EA2"/>
      </a:accent4>
      <a:accent5>
        <a:srgbClr val="FFC709"/>
      </a:accent5>
      <a:accent6>
        <a:srgbClr val="DC4133"/>
      </a:accent6>
      <a:hlink>
        <a:srgbClr val="000000"/>
      </a:hlink>
      <a:folHlink>
        <a:srgbClr val="F0EFED"/>
      </a:folHlink>
    </a:clrScheme>
    <a:fontScheme name="GSK Custom Font">
      <a:majorFont>
        <a:latin typeface="GSK Precision Light"/>
        <a:ea typeface=""/>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GSK Precision Light"/>
        <a:ea typeface=""/>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10C199537DD142949D501CC469B2B4" ma:contentTypeVersion="4" ma:contentTypeDescription="Create a new document." ma:contentTypeScope="" ma:versionID="3dc71c8b71775d17900ed2c90155bd2c">
  <xsd:schema xmlns:xsd="http://www.w3.org/2001/XMLSchema" xmlns:xs="http://www.w3.org/2001/XMLSchema" xmlns:p="http://schemas.microsoft.com/office/2006/metadata/properties" xmlns:ns2="98efc157-5420-4703-be0d-78cb0b42a0fc" targetNamespace="http://schemas.microsoft.com/office/2006/metadata/properties" ma:root="true" ma:fieldsID="9d0771dfdf6cda401adb789b03fe56e4" ns2:_="">
    <xsd:import namespace="98efc157-5420-4703-be0d-78cb0b42a0f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fc157-5420-4703-be0d-78cb0b42a0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FC8329-C6F9-417B-AFDE-5E22243E6E66}">
  <ds:schemaRefs>
    <ds:schemaRef ds:uri="http://purl.org/dc/dcmitype/"/>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98efc157-5420-4703-be0d-78cb0b42a0fc"/>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611B79B3-E15B-458F-91DF-7EEDA242F08F}">
  <ds:schemaRefs>
    <ds:schemaRef ds:uri="http://schemas.microsoft.com/sharepoint/v3/contenttype/forms"/>
  </ds:schemaRefs>
</ds:datastoreItem>
</file>

<file path=customXml/itemProps3.xml><?xml version="1.0" encoding="utf-8"?>
<ds:datastoreItem xmlns:ds="http://schemas.openxmlformats.org/officeDocument/2006/customXml" ds:itemID="{61BFC83D-7E2E-4C3A-B289-C84CE93368A8}">
  <ds:schemaRefs>
    <ds:schemaRef ds:uri="98efc157-5420-4703-be0d-78cb0b42a0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bea66b2b-af80-48b6-873b-d341d3035cfa}" enabled="1" method="Standard" siteId="{63982aff-fb6c-4c22-973b-70e4acfb63e6}" removed="0"/>
</clbl:labelList>
</file>

<file path=docProps/app.xml><?xml version="1.0" encoding="utf-8"?>
<Properties xmlns="http://schemas.openxmlformats.org/officeDocument/2006/extended-properties" xmlns:vt="http://schemas.openxmlformats.org/officeDocument/2006/docPropsVTypes">
  <Template>EXTERNAL USE - GSK PowerPoint Template with Arial Font</Template>
  <TotalTime>6913</TotalTime>
  <Words>8934</Words>
  <Application>Microsoft Office PowerPoint</Application>
  <PresentationFormat>Widescreen</PresentationFormat>
  <Paragraphs>1452</Paragraphs>
  <Slides>119</Slides>
  <Notes>15</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29" baseType="lpstr">
      <vt:lpstr>Aptos</vt:lpstr>
      <vt:lpstr>Arial,Sans-Serif</vt:lpstr>
      <vt:lpstr>Wingdings</vt:lpstr>
      <vt:lpstr>Cambria Math</vt:lpstr>
      <vt:lpstr>Arial</vt:lpstr>
      <vt:lpstr>GSK Precision Light</vt:lpstr>
      <vt:lpstr>Consolas</vt:lpstr>
      <vt:lpstr>Calibri</vt:lpstr>
      <vt:lpstr>GSK </vt:lpstr>
      <vt:lpstr>think-cell Slide</vt:lpstr>
      <vt:lpstr>  Statistical Innovations in Dose-Finding and Dose Optimization in Oncology </vt:lpstr>
      <vt:lpstr>Course Overview</vt:lpstr>
      <vt:lpstr>PowerPoint Presentation</vt:lpstr>
      <vt:lpstr>Objective and Learning Outcomes</vt:lpstr>
      <vt:lpstr>Drug Development</vt:lpstr>
      <vt:lpstr>Phase 1 trial</vt:lpstr>
      <vt:lpstr>Phase I oncology trials</vt:lpstr>
      <vt:lpstr>Maximum tolerated dose - MTD</vt:lpstr>
      <vt:lpstr>Dose recommendations</vt:lpstr>
      <vt:lpstr>Dose escalation methods</vt:lpstr>
      <vt:lpstr>3+3 Design</vt:lpstr>
      <vt:lpstr>Bayes’ Theorem</vt:lpstr>
      <vt:lpstr>Posterior Probability</vt:lpstr>
      <vt:lpstr>Posterior Probability</vt:lpstr>
      <vt:lpstr>Prior &amp; Posterior Probabilities</vt:lpstr>
      <vt:lpstr>Exercise 1</vt:lpstr>
      <vt:lpstr>Bayesian Optimal Interval Design - BOIN</vt:lpstr>
      <vt:lpstr>Bayesian Optimal Interval Design - BOIN</vt:lpstr>
      <vt:lpstr>Bayesian Optimal Interval Design - BOIN</vt:lpstr>
      <vt:lpstr>Bayesian Optimal Interval Design - BOIN</vt:lpstr>
      <vt:lpstr>Bayesian Optimal Interval Design - BOIN</vt:lpstr>
      <vt:lpstr>Exercise 2</vt:lpstr>
      <vt:lpstr>Generalisation</vt:lpstr>
      <vt:lpstr>Case Study</vt:lpstr>
      <vt:lpstr>Case Study</vt:lpstr>
      <vt:lpstr>Case Study</vt:lpstr>
      <vt:lpstr>Case Study</vt:lpstr>
      <vt:lpstr>Case Study </vt:lpstr>
      <vt:lpstr>Case Study</vt:lpstr>
      <vt:lpstr>Scenario 1</vt:lpstr>
      <vt:lpstr>Scenario 1</vt:lpstr>
      <vt:lpstr>Exercise 3</vt:lpstr>
      <vt:lpstr>Operating characteristics</vt:lpstr>
      <vt:lpstr>Operating characteristics</vt:lpstr>
      <vt:lpstr>Scenario 1: Starting Dose = Dose 1</vt:lpstr>
      <vt:lpstr>Scenario 1: Starting Dose = Dose 1</vt:lpstr>
      <vt:lpstr>Scenario 1: Starting Dose = Dose 1</vt:lpstr>
      <vt:lpstr>Scenario 1: Starting Dose = Dose 2</vt:lpstr>
      <vt:lpstr>Scenario 1: Starting Dose = Dose 3</vt:lpstr>
      <vt:lpstr>Scenario 1: Impact of Early Stopping</vt:lpstr>
      <vt:lpstr>Group work 1</vt:lpstr>
      <vt:lpstr>PowerPoint Presentation</vt:lpstr>
      <vt:lpstr>Phase I – Molecular Targeted Agents &amp; Immunotherapies</vt:lpstr>
      <vt:lpstr>PowerPoint Presentation</vt:lpstr>
      <vt:lpstr>FDA’s Project optimus: Reform dose optimisation for oncology</vt:lpstr>
      <vt:lpstr>Approaches to seamless phase I/II designs</vt:lpstr>
      <vt:lpstr>PowerPoint Presentation</vt:lpstr>
      <vt:lpstr>BOIN Suite of Algorithms</vt:lpstr>
      <vt:lpstr>PowerPoint Presentation</vt:lpstr>
      <vt:lpstr>Objective and Learning Outcomes</vt:lpstr>
      <vt:lpstr>Phase 2 trials</vt:lpstr>
      <vt:lpstr>Phase 2 trials</vt:lpstr>
      <vt:lpstr>Phase 2A vs Phase 2 B</vt:lpstr>
      <vt:lpstr>Common efficacy endpoints in Phase 2</vt:lpstr>
      <vt:lpstr>Common efficacy endpoints in Phase 2</vt:lpstr>
      <vt:lpstr>Other endpoints</vt:lpstr>
      <vt:lpstr>PICOS Framework</vt:lpstr>
      <vt:lpstr>Exercise 4</vt:lpstr>
      <vt:lpstr>Exercise 5</vt:lpstr>
      <vt:lpstr>Phase II Study Design Methods</vt:lpstr>
      <vt:lpstr>PowerPoint Presentation</vt:lpstr>
      <vt:lpstr>Introduction of MCP-Mod</vt:lpstr>
      <vt:lpstr>Introduction of MCP-Mod</vt:lpstr>
      <vt:lpstr>Exercise 5</vt:lpstr>
      <vt:lpstr>Introduction of MCP-Mod</vt:lpstr>
      <vt:lpstr>Hypothesis testing</vt:lpstr>
      <vt:lpstr>Hypothesis testing</vt:lpstr>
      <vt:lpstr>Hypothesis testing</vt:lpstr>
      <vt:lpstr>Introduction of MCP-Mod</vt:lpstr>
      <vt:lpstr>Introduction to MCP-Mod</vt:lpstr>
      <vt:lpstr>Candidate models</vt:lpstr>
      <vt:lpstr>Candidate Models</vt:lpstr>
      <vt:lpstr>MCP-Mod steps</vt:lpstr>
      <vt:lpstr>PowerPoint Presentation</vt:lpstr>
      <vt:lpstr>Introduction to MCP-Mod</vt:lpstr>
      <vt:lpstr>Data – simulated data</vt:lpstr>
      <vt:lpstr>Data</vt:lpstr>
      <vt:lpstr>Candidate models</vt:lpstr>
      <vt:lpstr>Hypothesis testing</vt:lpstr>
      <vt:lpstr>Hypothesis testing</vt:lpstr>
      <vt:lpstr>Non-linear models</vt:lpstr>
      <vt:lpstr>Non-linear models</vt:lpstr>
      <vt:lpstr>Non-linear models</vt:lpstr>
      <vt:lpstr>Model selection</vt:lpstr>
      <vt:lpstr>Group Work 2 </vt:lpstr>
      <vt:lpstr>PowerPoint Presentation</vt:lpstr>
      <vt:lpstr>Data</vt:lpstr>
      <vt:lpstr>Candidate models</vt:lpstr>
      <vt:lpstr>Hypothesis Testing</vt:lpstr>
      <vt:lpstr>Hypothesis testing</vt:lpstr>
      <vt:lpstr>Non-linear models</vt:lpstr>
      <vt:lpstr>Non-linear models</vt:lpstr>
      <vt:lpstr>Model selection</vt:lpstr>
      <vt:lpstr>Group Work 3 </vt:lpstr>
      <vt:lpstr> Dose response analysis using Bayesian variable selection method</vt:lpstr>
      <vt:lpstr>Outline</vt:lpstr>
      <vt:lpstr>Introduction</vt:lpstr>
      <vt:lpstr>Case Study</vt:lpstr>
      <vt:lpstr>Case Study</vt:lpstr>
      <vt:lpstr>Case Study</vt:lpstr>
      <vt:lpstr>Method</vt:lpstr>
      <vt:lpstr>Methods</vt:lpstr>
      <vt:lpstr>Frequentist approach</vt:lpstr>
      <vt:lpstr>Frequentist approach</vt:lpstr>
      <vt:lpstr>Frequentist approach</vt:lpstr>
      <vt:lpstr>Frequentist approach</vt:lpstr>
      <vt:lpstr>Frequentist approach</vt:lpstr>
      <vt:lpstr>Frequentist approach</vt:lpstr>
      <vt:lpstr>Bayesian approach</vt:lpstr>
      <vt:lpstr>Bayesian approach</vt:lpstr>
      <vt:lpstr>Bayesian approach</vt:lpstr>
      <vt:lpstr>Bayesian approach</vt:lpstr>
      <vt:lpstr>Bayesian approach</vt:lpstr>
      <vt:lpstr>Application to HESCA data </vt:lpstr>
      <vt:lpstr>Application to HESCA data </vt:lpstr>
      <vt:lpstr>Application to HESCA data </vt:lpstr>
      <vt:lpstr>Application to HESCA data </vt:lpstr>
      <vt:lpstr>Application to Biom data </vt:lpstr>
      <vt:lpstr>Application to Biom data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Laurence Collette</dc:creator>
  <cp:lastModifiedBy>Adetayo Kasim</cp:lastModifiedBy>
  <cp:revision>306</cp:revision>
  <dcterms:created xsi:type="dcterms:W3CDTF">2025-04-14T09:04:00Z</dcterms:created>
  <dcterms:modified xsi:type="dcterms:W3CDTF">2025-06-27T09:15:25Z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0x010100E010C199537DD142949D501CC469B2B4</vt:lpwstr>
  </property>
  <property fmtid="{D5CDD505-2E9C-101B-9397-08002B2CF9AE}" pid="3" name="MediaServiceImageTags">
    <vt:lpwstr/>
  </property>
  <property fmtid="{D5CDD505-2E9C-101B-9397-08002B2CF9AE}" pid="4" name="ArticulateGUID">
    <vt:lpwstr>15CDE283-B26F-4D28-871F-EAED173C219D</vt:lpwstr>
  </property>
  <property fmtid="{D5CDD505-2E9C-101B-9397-08002B2CF9AE}" pid="5" name="ArticulatePath">
    <vt:lpwstr>Presentation1</vt:lpwstr>
  </property>
  <property fmtid="{D5CDD505-2E9C-101B-9397-08002B2CF9AE}" pid="6" name="MSIP_Label_bea66b2b-af80-48b6-873b-d341d3035cfa_Enabled">
    <vt:lpwstr>true</vt:lpwstr>
  </property>
  <property fmtid="{D5CDD505-2E9C-101B-9397-08002B2CF9AE}" pid="7" name="MSIP_Label_bea66b2b-af80-48b6-873b-d341d3035cfa_SetDate">
    <vt:lpwstr>2025-04-14T10:02:30Z</vt:lpwstr>
  </property>
  <property fmtid="{D5CDD505-2E9C-101B-9397-08002B2CF9AE}" pid="8" name="MSIP_Label_bea66b2b-af80-48b6-873b-d341d3035cfa_Method">
    <vt:lpwstr>Standard</vt:lpwstr>
  </property>
  <property fmtid="{D5CDD505-2E9C-101B-9397-08002B2CF9AE}" pid="9" name="MSIP_Label_bea66b2b-af80-48b6-873b-d341d3035cfa_Name">
    <vt:lpwstr>Proprietary</vt:lpwstr>
  </property>
  <property fmtid="{D5CDD505-2E9C-101B-9397-08002B2CF9AE}" pid="10" name="MSIP_Label_bea66b2b-af80-48b6-873b-d341d3035cfa_SiteId">
    <vt:lpwstr>63982aff-fb6c-4c22-973b-70e4acfb63e6</vt:lpwstr>
  </property>
  <property fmtid="{D5CDD505-2E9C-101B-9397-08002B2CF9AE}" pid="11" name="MSIP_Label_bea66b2b-af80-48b6-873b-d341d3035cfa_ActionId">
    <vt:lpwstr>25385b77-fc24-48e2-9289-f4a2b6054237</vt:lpwstr>
  </property>
  <property fmtid="{D5CDD505-2E9C-101B-9397-08002B2CF9AE}" pid="12" name="MSIP_Label_bea66b2b-af80-48b6-873b-d341d3035cfa_ContentBits">
    <vt:lpwstr>0</vt:lpwstr>
  </property>
  <property fmtid="{D5CDD505-2E9C-101B-9397-08002B2CF9AE}" pid="13" name="MSIP_Label_bea66b2b-af80-48b6-873b-d341d3035cfa_Tag">
    <vt:lpwstr>10, 3, 0, 1</vt:lpwstr>
  </property>
</Properties>
</file>